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38"/>
  </p:notesMasterIdLst>
  <p:sldIdLst>
    <p:sldId id="412" r:id="rId2"/>
    <p:sldId id="266" r:id="rId3"/>
    <p:sldId id="461" r:id="rId4"/>
    <p:sldId id="267" r:id="rId5"/>
    <p:sldId id="271" r:id="rId6"/>
    <p:sldId id="272" r:id="rId7"/>
    <p:sldId id="273" r:id="rId8"/>
    <p:sldId id="274" r:id="rId9"/>
    <p:sldId id="404" r:id="rId10"/>
    <p:sldId id="403" r:id="rId11"/>
    <p:sldId id="405" r:id="rId12"/>
    <p:sldId id="262" r:id="rId13"/>
    <p:sldId id="263" r:id="rId14"/>
    <p:sldId id="264" r:id="rId15"/>
    <p:sldId id="300" r:id="rId16"/>
    <p:sldId id="259" r:id="rId17"/>
    <p:sldId id="291" r:id="rId18"/>
    <p:sldId id="260" r:id="rId19"/>
    <p:sldId id="261" r:id="rId20"/>
    <p:sldId id="292" r:id="rId21"/>
    <p:sldId id="294" r:id="rId22"/>
    <p:sldId id="514" r:id="rId23"/>
    <p:sldId id="277" r:id="rId24"/>
    <p:sldId id="278" r:id="rId25"/>
    <p:sldId id="279" r:id="rId26"/>
    <p:sldId id="290" r:id="rId27"/>
    <p:sldId id="281" r:id="rId28"/>
    <p:sldId id="280" r:id="rId29"/>
    <p:sldId id="518" r:id="rId30"/>
    <p:sldId id="282" r:id="rId31"/>
    <p:sldId id="283" r:id="rId32"/>
    <p:sldId id="284" r:id="rId33"/>
    <p:sldId id="285" r:id="rId34"/>
    <p:sldId id="286" r:id="rId35"/>
    <p:sldId id="498" r:id="rId36"/>
    <p:sldId id="287" r:id="rId37"/>
    <p:sldId id="519" r:id="rId38"/>
    <p:sldId id="288" r:id="rId39"/>
    <p:sldId id="289" r:id="rId40"/>
    <p:sldId id="302" r:id="rId41"/>
    <p:sldId id="524" r:id="rId42"/>
    <p:sldId id="303" r:id="rId43"/>
    <p:sldId id="304" r:id="rId44"/>
    <p:sldId id="407" r:id="rId45"/>
    <p:sldId id="306" r:id="rId46"/>
    <p:sldId id="408" r:id="rId47"/>
    <p:sldId id="513" r:id="rId48"/>
    <p:sldId id="525" r:id="rId49"/>
    <p:sldId id="499" r:id="rId50"/>
    <p:sldId id="325" r:id="rId51"/>
    <p:sldId id="324" r:id="rId52"/>
    <p:sldId id="517" r:id="rId53"/>
    <p:sldId id="326" r:id="rId54"/>
    <p:sldId id="327" r:id="rId55"/>
    <p:sldId id="328" r:id="rId56"/>
    <p:sldId id="330" r:id="rId57"/>
    <p:sldId id="331" r:id="rId58"/>
    <p:sldId id="521" r:id="rId59"/>
    <p:sldId id="332" r:id="rId60"/>
    <p:sldId id="515" r:id="rId61"/>
    <p:sldId id="334" r:id="rId62"/>
    <p:sldId id="335" r:id="rId63"/>
    <p:sldId id="336" r:id="rId64"/>
    <p:sldId id="337" r:id="rId65"/>
    <p:sldId id="338" r:id="rId66"/>
    <p:sldId id="339" r:id="rId67"/>
    <p:sldId id="341" r:id="rId68"/>
    <p:sldId id="522" r:id="rId69"/>
    <p:sldId id="344" r:id="rId70"/>
    <p:sldId id="345" r:id="rId71"/>
    <p:sldId id="506"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 id="474" r:id="rId85"/>
    <p:sldId id="475" r:id="rId86"/>
    <p:sldId id="476" r:id="rId87"/>
    <p:sldId id="477" r:id="rId88"/>
    <p:sldId id="478" r:id="rId89"/>
    <p:sldId id="479" r:id="rId90"/>
    <p:sldId id="480" r:id="rId91"/>
    <p:sldId id="481" r:id="rId92"/>
    <p:sldId id="482" r:id="rId93"/>
    <p:sldId id="483" r:id="rId94"/>
    <p:sldId id="484" r:id="rId95"/>
    <p:sldId id="485" r:id="rId96"/>
    <p:sldId id="486" r:id="rId97"/>
    <p:sldId id="487" r:id="rId98"/>
    <p:sldId id="488" r:id="rId99"/>
    <p:sldId id="489" r:id="rId100"/>
    <p:sldId id="490" r:id="rId101"/>
    <p:sldId id="491" r:id="rId102"/>
    <p:sldId id="492" r:id="rId103"/>
    <p:sldId id="353" r:id="rId104"/>
    <p:sldId id="354" r:id="rId105"/>
    <p:sldId id="409" r:id="rId106"/>
    <p:sldId id="355" r:id="rId107"/>
    <p:sldId id="356" r:id="rId108"/>
    <p:sldId id="357" r:id="rId109"/>
    <p:sldId id="360" r:id="rId110"/>
    <p:sldId id="362" r:id="rId111"/>
    <p:sldId id="366" r:id="rId112"/>
    <p:sldId id="367" r:id="rId113"/>
    <p:sldId id="368" r:id="rId114"/>
    <p:sldId id="369" r:id="rId115"/>
    <p:sldId id="370" r:id="rId116"/>
    <p:sldId id="374" r:id="rId117"/>
    <p:sldId id="376" r:id="rId118"/>
    <p:sldId id="309" r:id="rId119"/>
    <p:sldId id="507" r:id="rId120"/>
    <p:sldId id="310" r:id="rId121"/>
    <p:sldId id="410" r:id="rId122"/>
    <p:sldId id="455" r:id="rId123"/>
    <p:sldId id="493" r:id="rId124"/>
    <p:sldId id="494" r:id="rId125"/>
    <p:sldId id="495" r:id="rId126"/>
    <p:sldId id="523" r:id="rId127"/>
    <p:sldId id="496" r:id="rId128"/>
    <p:sldId id="497" r:id="rId129"/>
    <p:sldId id="311" r:id="rId130"/>
    <p:sldId id="508" r:id="rId131"/>
    <p:sldId id="401" r:id="rId132"/>
    <p:sldId id="402" r:id="rId133"/>
    <p:sldId id="312" r:id="rId134"/>
    <p:sldId id="411" r:id="rId135"/>
    <p:sldId id="516" r:id="rId136"/>
    <p:sldId id="313" r:id="rId137"/>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8BD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75758" autoAdjust="0"/>
  </p:normalViewPr>
  <p:slideViewPr>
    <p:cSldViewPr>
      <p:cViewPr>
        <p:scale>
          <a:sx n="76" d="100"/>
          <a:sy n="76" d="100"/>
        </p:scale>
        <p:origin x="-89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6"/>
    </p:cViewPr>
  </p:sorterViewPr>
  <p:notesViewPr>
    <p:cSldViewPr>
      <p:cViewPr varScale="1">
        <p:scale>
          <a:sx n="53" d="100"/>
          <a:sy n="53" d="100"/>
        </p:scale>
        <p:origin x="-282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AD54594-4EE6-4DA5-974C-512364FB1A65}" type="datetimeFigureOut">
              <a:rPr lang="hu-HU"/>
              <a:pPr>
                <a:defRPr/>
              </a:pPr>
              <a:t>2013.02.01.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8C219B-F340-4F74-8195-043878AD2EAF}"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iakép helye 1"/>
          <p:cNvSpPr>
            <a:spLocks noGrp="1" noRot="1" noChangeAspect="1" noTextEdit="1"/>
          </p:cNvSpPr>
          <p:nvPr>
            <p:ph type="sldImg"/>
          </p:nvPr>
        </p:nvSpPr>
        <p:spPr bwMode="auto">
          <a:noFill/>
          <a:ln>
            <a:solidFill>
              <a:srgbClr val="000000"/>
            </a:solidFill>
            <a:miter lim="800000"/>
            <a:headEnd/>
            <a:tailEnd/>
          </a:ln>
        </p:spPr>
      </p:sp>
      <p:sp>
        <p:nvSpPr>
          <p:cNvPr id="14541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elsőfokú feladatellátás osztott: általános és kiemelt építésügyi hatósági ügyekre.</a:t>
            </a:r>
          </a:p>
          <a:p>
            <a:pPr>
              <a:spcBef>
                <a:spcPct val="0"/>
              </a:spcBef>
            </a:pPr>
            <a:r>
              <a:rPr lang="hu-HU" smtClean="0"/>
              <a:t>A „jegyzői” létszám nem meghatározott, előírás</a:t>
            </a:r>
          </a:p>
          <a:p>
            <a:pPr>
              <a:spcBef>
                <a:spcPct val="0"/>
              </a:spcBef>
            </a:pPr>
            <a:r>
              <a:rPr lang="hu-HU" smtClean="0"/>
              <a:t>a feladatellátás  ellátásához szükséges létszám, de minimum 2 fő [200határozat/fő/év]</a:t>
            </a:r>
          </a:p>
          <a:p>
            <a:pPr>
              <a:spcBef>
                <a:spcPct val="0"/>
              </a:spcBef>
            </a:pPr>
            <a:r>
              <a:rPr lang="hu-HU" smtClean="0"/>
              <a:t>A jegyző felelőssége a szükséges létszám meghatározása, illetve „túlfinanszírozása”.</a:t>
            </a:r>
          </a:p>
        </p:txBody>
      </p:sp>
      <p:sp>
        <p:nvSpPr>
          <p:cNvPr id="1454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5D69A6-05B6-45E0-8097-C66C2A71115C}" type="slidenum">
              <a:rPr lang="hu-HU"/>
              <a:pPr fontAlgn="base">
                <a:spcBef>
                  <a:spcPct val="0"/>
                </a:spcBef>
                <a:spcAft>
                  <a:spcPct val="0"/>
                </a:spcAft>
              </a:pPr>
              <a:t>2</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Diakép helye 1"/>
          <p:cNvSpPr>
            <a:spLocks noGrp="1" noRot="1" noChangeAspect="1" noTextEdit="1"/>
          </p:cNvSpPr>
          <p:nvPr>
            <p:ph type="sldImg"/>
          </p:nvPr>
        </p:nvSpPr>
        <p:spPr bwMode="auto">
          <a:noFill/>
          <a:ln>
            <a:solidFill>
              <a:srgbClr val="000000"/>
            </a:solidFill>
            <a:miter lim="800000"/>
            <a:headEnd/>
            <a:tailEnd/>
          </a:ln>
        </p:spPr>
      </p:sp>
      <p:sp>
        <p:nvSpPr>
          <p:cNvPr id="15462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Bővült az önkormányzatok eszköztára az épített környezet </a:t>
            </a:r>
            <a:r>
              <a:rPr lang="hu-HU" u="sng" smtClean="0"/>
              <a:t>helyi </a:t>
            </a:r>
            <a:r>
              <a:rPr lang="hu-HU" smtClean="0"/>
              <a:t>védelme tekintetében . Választható eszközök!!</a:t>
            </a:r>
          </a:p>
          <a:p>
            <a:pPr>
              <a:spcBef>
                <a:spcPct val="0"/>
              </a:spcBef>
            </a:pPr>
            <a:endParaRPr lang="hu-HU" smtClean="0"/>
          </a:p>
          <a:p>
            <a:pPr>
              <a:spcBef>
                <a:spcPct val="0"/>
              </a:spcBef>
            </a:pPr>
            <a:r>
              <a:rPr lang="hu-HU" smtClean="0"/>
              <a:t>A helyi építészeti értékek védelme régi keletű.</a:t>
            </a:r>
          </a:p>
          <a:p>
            <a:pPr>
              <a:spcBef>
                <a:spcPct val="0"/>
              </a:spcBef>
            </a:pPr>
            <a:r>
              <a:rPr lang="hu-HU" smtClean="0"/>
              <a:t>A településkép nevesített védelme új, kiemelt szerepet és eszközöket is kap. </a:t>
            </a:r>
          </a:p>
          <a:p>
            <a:pPr>
              <a:spcBef>
                <a:spcPct val="0"/>
              </a:spcBef>
            </a:pPr>
            <a:endParaRPr lang="hu-HU" smtClean="0"/>
          </a:p>
          <a:p>
            <a:pPr>
              <a:spcBef>
                <a:spcPct val="0"/>
              </a:spcBef>
            </a:pPr>
            <a:r>
              <a:rPr lang="hu-HU" smtClean="0"/>
              <a:t>Az OTÉK a HÉSZ-t hatalmazza fel az egyes területfelhasználási egységeken elhelyezhető rendeltetések meghatározására. Ehhez kapcsolódik a rendeltetésmódosítás helyi szabályozásának a lehetősége is.</a:t>
            </a:r>
          </a:p>
          <a:p>
            <a:pPr>
              <a:spcBef>
                <a:spcPct val="0"/>
              </a:spcBef>
            </a:pPr>
            <a:endParaRPr lang="hu-HU" smtClean="0"/>
          </a:p>
          <a:p>
            <a:pPr>
              <a:spcBef>
                <a:spcPct val="0"/>
              </a:spcBef>
            </a:pPr>
            <a:r>
              <a:rPr lang="hu-HU" smtClean="0"/>
              <a:t>A reklámok nem építmények, de településképformáló hatásuk jelentős! Helyi rendeletben lehetőség lesz szabályozásukra, elhelyezésük követelményeinek helyi meghatározására.</a:t>
            </a:r>
          </a:p>
        </p:txBody>
      </p:sp>
      <p:sp>
        <p:nvSpPr>
          <p:cNvPr id="1546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5FC48-FC5E-42CE-AC63-EE23E7FF4684}" type="slidenum">
              <a:rPr lang="hu-HU"/>
              <a:pPr fontAlgn="base">
                <a:spcBef>
                  <a:spcPct val="0"/>
                </a:spcBef>
                <a:spcAft>
                  <a:spcPct val="0"/>
                </a:spcAft>
              </a:pPr>
              <a:t>14</a:t>
            </a:fld>
            <a:endParaRPr lang="hu-HU"/>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Diakép helye 1"/>
          <p:cNvSpPr>
            <a:spLocks noGrp="1" noRot="1" noChangeAspect="1" noTextEdit="1"/>
          </p:cNvSpPr>
          <p:nvPr>
            <p:ph type="sldImg"/>
          </p:nvPr>
        </p:nvSpPr>
        <p:spPr bwMode="auto">
          <a:noFill/>
          <a:ln>
            <a:solidFill>
              <a:srgbClr val="000000"/>
            </a:solidFill>
            <a:miter lim="800000"/>
            <a:headEnd/>
            <a:tailEnd/>
          </a:ln>
        </p:spPr>
      </p:sp>
      <p:sp>
        <p:nvSpPr>
          <p:cNvPr id="24678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Megszűnik a használatbavételi bejelentés!!</a:t>
            </a:r>
          </a:p>
          <a:p>
            <a:pPr>
              <a:spcBef>
                <a:spcPct val="0"/>
              </a:spcBef>
            </a:pPr>
            <a:r>
              <a:rPr lang="hu-HU" b="1" smtClean="0"/>
              <a:t>A használatbavétel tudomásul-vételi eljárás alapján vehető használatba </a:t>
            </a:r>
            <a:r>
              <a:rPr lang="hu-HU" smtClean="0"/>
              <a:t>az az építési engedélyhez kötött építmény, építményrész, építési tevékenység, melynek építési engedélyezési eljárásában közreműködő szakhatóság kikötést nem tett, feltételt nem szabott és az esetleges engedélytől való eltérés a szakhatóság állásfoglalásának tartalmát nem érintette.</a:t>
            </a:r>
          </a:p>
          <a:p>
            <a:pPr>
              <a:spcBef>
                <a:spcPct val="0"/>
              </a:spcBef>
            </a:pPr>
            <a:endParaRPr lang="hu-HU" smtClean="0"/>
          </a:p>
        </p:txBody>
      </p:sp>
      <p:sp>
        <p:nvSpPr>
          <p:cNvPr id="24678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25D62-7540-4D1D-B6C0-1B44B073E0AC}" type="slidenum">
              <a:rPr lang="hu-HU"/>
              <a:pPr fontAlgn="base">
                <a:spcBef>
                  <a:spcPct val="0"/>
                </a:spcBef>
                <a:spcAft>
                  <a:spcPct val="0"/>
                </a:spcAft>
              </a:pPr>
              <a:t>112</a:t>
            </a:fld>
            <a:endParaRPr lang="hu-HU"/>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Diakép helye 1"/>
          <p:cNvSpPr>
            <a:spLocks noGrp="1" noRot="1" noChangeAspect="1" noTextEdit="1"/>
          </p:cNvSpPr>
          <p:nvPr>
            <p:ph type="sldImg"/>
          </p:nvPr>
        </p:nvSpPr>
        <p:spPr bwMode="auto">
          <a:noFill/>
          <a:ln>
            <a:solidFill>
              <a:srgbClr val="000000"/>
            </a:solidFill>
            <a:miter lim="800000"/>
            <a:headEnd/>
            <a:tailEnd/>
          </a:ln>
        </p:spPr>
      </p:sp>
      <p:sp>
        <p:nvSpPr>
          <p:cNvPr id="24781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használatbavétel tudomásul vételi eljárásban az építésügyi hatóságnak </a:t>
            </a:r>
            <a:r>
              <a:rPr lang="hu-HU" b="1" smtClean="0"/>
              <a:t>nem kötelező szemlét tartania</a:t>
            </a:r>
            <a:r>
              <a:rPr lang="hu-HU" smtClean="0"/>
              <a:t>, ha az elbíráláshoz szükséges adatok, bizonyítékok rendelkezésére állnak (pl. egy belső átalakításnál a munka elkészültét igazoló fényképfelvétel és az építési napló).</a:t>
            </a:r>
          </a:p>
          <a:p>
            <a:pPr>
              <a:spcBef>
                <a:spcPct val="0"/>
              </a:spcBef>
            </a:pPr>
            <a:r>
              <a:rPr lang="hu-HU" smtClean="0"/>
              <a:t>Építésügyi hatóság az eljárás </a:t>
            </a:r>
            <a:r>
              <a:rPr lang="hu-HU" b="1" smtClean="0"/>
              <a:t>megindulásáról szóló értesítést, hiánypótlást nem bocsát ki</a:t>
            </a:r>
            <a:r>
              <a:rPr lang="hu-HU" smtClean="0"/>
              <a:t>, </a:t>
            </a:r>
            <a:r>
              <a:rPr lang="hu-HU" b="1" smtClean="0"/>
              <a:t>szakhatóságot nem keres meg</a:t>
            </a:r>
            <a:r>
              <a:rPr lang="hu-HU" smtClean="0"/>
              <a:t>.</a:t>
            </a:r>
          </a:p>
          <a:p>
            <a:pPr>
              <a:spcBef>
                <a:spcPct val="0"/>
              </a:spcBef>
            </a:pPr>
            <a:r>
              <a:rPr lang="hu-HU" smtClean="0"/>
              <a:t>A használatbavétel tudomásul vételi kérelemben az építésügyi hatóság a kérelem megérkezésétől számított </a:t>
            </a:r>
            <a:r>
              <a:rPr lang="hu-HU" b="1" smtClean="0"/>
              <a:t>tíz napon belül dönt</a:t>
            </a:r>
            <a:r>
              <a:rPr lang="hu-HU" smtClean="0"/>
              <a:t>. A használatbavétel tudomásul vétele esetén a hatóság </a:t>
            </a:r>
            <a:r>
              <a:rPr lang="hu-HU" b="1" smtClean="0"/>
              <a:t>hallgat</a:t>
            </a:r>
            <a:r>
              <a:rPr lang="hu-HU" smtClean="0"/>
              <a:t>, míg annak </a:t>
            </a:r>
            <a:r>
              <a:rPr lang="hu-HU" b="1" smtClean="0"/>
              <a:t>elutasításáról határozatban rendelkezik</a:t>
            </a:r>
            <a:r>
              <a:rPr lang="hu-HU" smtClean="0"/>
              <a:t>.</a:t>
            </a:r>
          </a:p>
          <a:p>
            <a:pPr>
              <a:spcBef>
                <a:spcPct val="0"/>
              </a:spcBef>
            </a:pPr>
            <a:r>
              <a:rPr lang="hu-HU" smtClean="0"/>
              <a:t>A használatbavétel tudomásul vételi eljárásra a használatbavételi engedélyezési eljárásra vonatkozó rendelkezéseket is alkalmazni kell.</a:t>
            </a:r>
          </a:p>
          <a:p>
            <a:pPr>
              <a:spcBef>
                <a:spcPct val="0"/>
              </a:spcBef>
            </a:pPr>
            <a:endParaRPr lang="hu-HU" smtClean="0"/>
          </a:p>
        </p:txBody>
      </p:sp>
      <p:sp>
        <p:nvSpPr>
          <p:cNvPr id="2478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E9F8C3-5158-480E-8CD8-E289E71C6A47}" type="slidenum">
              <a:rPr lang="hu-HU"/>
              <a:pPr fontAlgn="base">
                <a:spcBef>
                  <a:spcPct val="0"/>
                </a:spcBef>
                <a:spcAft>
                  <a:spcPct val="0"/>
                </a:spcAft>
              </a:pPr>
              <a:t>113</a:t>
            </a:fld>
            <a:endParaRPr lang="hu-HU"/>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Diakép helye 1"/>
          <p:cNvSpPr>
            <a:spLocks noGrp="1" noRot="1" noChangeAspect="1" noTextEdit="1"/>
          </p:cNvSpPr>
          <p:nvPr>
            <p:ph type="sldImg"/>
          </p:nvPr>
        </p:nvSpPr>
        <p:spPr bwMode="auto">
          <a:noFill/>
          <a:ln>
            <a:solidFill>
              <a:srgbClr val="000000"/>
            </a:solidFill>
            <a:miter lim="800000"/>
            <a:headEnd/>
            <a:tailEnd/>
          </a:ln>
        </p:spPr>
      </p:sp>
      <p:sp>
        <p:nvSpPr>
          <p:cNvPr id="24883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bontási engedély köteles tevékenységek körének meghatározásánál </a:t>
            </a:r>
            <a:r>
              <a:rPr lang="hu-HU" b="1" smtClean="0"/>
              <a:t>fő szempont</a:t>
            </a:r>
            <a:r>
              <a:rPr lang="hu-HU" smtClean="0"/>
              <a:t> volt:</a:t>
            </a:r>
          </a:p>
          <a:p>
            <a:pPr>
              <a:spcBef>
                <a:spcPct val="0"/>
              </a:spcBef>
              <a:buFontTx/>
              <a:buChar char="•"/>
            </a:pPr>
            <a:r>
              <a:rPr lang="hu-HU" smtClean="0"/>
              <a:t>a műemlékek bontásának tilalma – a kulturális örökségvédelmi törvény csak bizonyos feltételek megléte esetén engedi a műemlék részleges bontását –</a:t>
            </a:r>
          </a:p>
          <a:p>
            <a:pPr>
              <a:spcBef>
                <a:spcPct val="0"/>
              </a:spcBef>
              <a:buFontTx/>
              <a:buChar char="•"/>
            </a:pPr>
            <a:r>
              <a:rPr lang="hu-HU" smtClean="0"/>
              <a:t>hogy a bontás végzéséhez szükséges szakmai követelmények igényelnek-e, és mely esetekben hatósági kontrollt,</a:t>
            </a:r>
          </a:p>
          <a:p>
            <a:pPr>
              <a:spcBef>
                <a:spcPct val="0"/>
              </a:spcBef>
              <a:buFontTx/>
              <a:buChar char="•"/>
            </a:pPr>
            <a:r>
              <a:rPr lang="hu-HU" smtClean="0"/>
              <a:t>hogy mely esetekben okozhat károkat a bontási tevékenység végzése.</a:t>
            </a:r>
          </a:p>
          <a:p>
            <a:pPr>
              <a:spcBef>
                <a:spcPct val="0"/>
              </a:spcBef>
            </a:pPr>
            <a:r>
              <a:rPr lang="hu-HU" smtClean="0"/>
              <a:t>Ezen szempontok figyelembevételével meghatározott </a:t>
            </a:r>
            <a:r>
              <a:rPr lang="hu-HU" b="1" smtClean="0"/>
              <a:t>bontási engedély köteles tevékenységek köre nagymértékben csökkent</a:t>
            </a:r>
            <a:r>
              <a:rPr lang="hu-HU" smtClean="0"/>
              <a:t>.</a:t>
            </a:r>
          </a:p>
          <a:p>
            <a:pPr>
              <a:spcBef>
                <a:spcPct val="0"/>
              </a:spcBef>
            </a:pPr>
            <a:endParaRPr lang="hu-HU" smtClean="0"/>
          </a:p>
        </p:txBody>
      </p:sp>
      <p:sp>
        <p:nvSpPr>
          <p:cNvPr id="2488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EB8949-F95E-4384-9664-24C21EFEEF9F}" type="slidenum">
              <a:rPr lang="hu-HU"/>
              <a:pPr fontAlgn="base">
                <a:spcBef>
                  <a:spcPct val="0"/>
                </a:spcBef>
                <a:spcAft>
                  <a:spcPct val="0"/>
                </a:spcAft>
              </a:pPr>
              <a:t>115</a:t>
            </a:fld>
            <a:endParaRPr lang="hu-HU"/>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Diakép helye 1"/>
          <p:cNvSpPr>
            <a:spLocks noGrp="1" noRot="1" noChangeAspect="1" noTextEdit="1"/>
          </p:cNvSpPr>
          <p:nvPr>
            <p:ph type="sldImg"/>
          </p:nvPr>
        </p:nvSpPr>
        <p:spPr bwMode="auto">
          <a:noFill/>
          <a:ln>
            <a:solidFill>
              <a:srgbClr val="000000"/>
            </a:solidFill>
            <a:miter lim="800000"/>
            <a:headEnd/>
            <a:tailEnd/>
          </a:ln>
        </p:spPr>
      </p:sp>
      <p:sp>
        <p:nvSpPr>
          <p:cNvPr id="24985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hatóság a kérelem elbírálása során a tényállás tisztázása keretében hiánypótlást ír ki, helyszíni szemlét tart, szakhatósági megkeresést tesz.</a:t>
            </a:r>
          </a:p>
          <a:p>
            <a:pPr>
              <a:spcBef>
                <a:spcPct val="0"/>
              </a:spcBef>
            </a:pPr>
            <a:r>
              <a:rPr lang="hu-HU" smtClean="0"/>
              <a:t>Építésügyi hatóság, ha a helyszíni szemléjén megállapítja, hogy a bontási tevékenységet engedély nélkül (jogszerűtlenül) megkezdték a kérelmet 8 napon belül elutasítja. </a:t>
            </a:r>
          </a:p>
          <a:p>
            <a:pPr>
              <a:spcBef>
                <a:spcPct val="0"/>
              </a:spcBef>
            </a:pPr>
            <a:r>
              <a:rPr lang="hu-HU" b="1" smtClean="0"/>
              <a:t>Változást jelent</a:t>
            </a:r>
            <a:r>
              <a:rPr lang="hu-HU" smtClean="0"/>
              <a:t>, hogy a kérelem elutasítása mellett további intézkedési kötelezettsége van a hatóságnak, attól függően, hogy a jogszerűtlenül elvégzett bontási tevékenység milyen mértékű.</a:t>
            </a:r>
          </a:p>
          <a:p>
            <a:pPr>
              <a:spcBef>
                <a:spcPct val="0"/>
              </a:spcBef>
            </a:pPr>
            <a:r>
              <a:rPr lang="hu-HU" smtClean="0"/>
              <a:t> </a:t>
            </a:r>
          </a:p>
          <a:p>
            <a:pPr>
              <a:spcBef>
                <a:spcPct val="0"/>
              </a:spcBef>
            </a:pPr>
            <a:r>
              <a:rPr lang="hu-HU" b="1" smtClean="0"/>
              <a:t>Kibővül </a:t>
            </a:r>
            <a:r>
              <a:rPr lang="hu-HU" smtClean="0"/>
              <a:t>a döntés figyelmeztető-tájékoztató része, mely tartalmazza:</a:t>
            </a:r>
          </a:p>
          <a:p>
            <a:pPr>
              <a:spcBef>
                <a:spcPct val="0"/>
              </a:spcBef>
              <a:buFontTx/>
              <a:buChar char="•"/>
            </a:pPr>
            <a:r>
              <a:rPr lang="hu-HU" smtClean="0"/>
              <a:t>a figyelmeztetést arra vonatkozóan, hogy a bontási engedély polgári jogi igényt nem dönt el,</a:t>
            </a:r>
          </a:p>
          <a:p>
            <a:pPr>
              <a:spcBef>
                <a:spcPct val="0"/>
              </a:spcBef>
              <a:buFontTx/>
              <a:buChar char="•"/>
            </a:pPr>
            <a:r>
              <a:rPr lang="hu-HU" smtClean="0"/>
              <a:t>tájékoztatást arról, hogy az építtető a bontási tevékenység befejezését követően köteles a keletkezett hulladékról bontási hulladék nyilvántartó lapot a környezetvédelmi hatósághoz benyújtani,</a:t>
            </a:r>
          </a:p>
          <a:p>
            <a:pPr>
              <a:spcBef>
                <a:spcPct val="0"/>
              </a:spcBef>
              <a:buFontTx/>
              <a:buChar char="•"/>
            </a:pPr>
            <a:r>
              <a:rPr lang="hu-HU" smtClean="0"/>
              <a:t>tájékoztatást arról, hogy a bontási tevékenység befejezését követően 30 napon belül a hatályos földhivatali záradékkal ellátott változási vázrajzot az OÉNY-be fel kell tölteni.</a:t>
            </a:r>
          </a:p>
        </p:txBody>
      </p:sp>
      <p:sp>
        <p:nvSpPr>
          <p:cNvPr id="2498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5DCBDB-E219-43C4-9A05-303CBC13B708}" type="slidenum">
              <a:rPr lang="hu-HU"/>
              <a:pPr fontAlgn="base">
                <a:spcBef>
                  <a:spcPct val="0"/>
                </a:spcBef>
                <a:spcAft>
                  <a:spcPct val="0"/>
                </a:spcAft>
              </a:pPr>
              <a:t>116</a:t>
            </a:fld>
            <a:endParaRPr lang="hu-HU"/>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iakép helye 1"/>
          <p:cNvSpPr>
            <a:spLocks noGrp="1" noRot="1" noChangeAspect="1" noTextEdit="1"/>
          </p:cNvSpPr>
          <p:nvPr>
            <p:ph type="sldImg"/>
          </p:nvPr>
        </p:nvSpPr>
        <p:spPr bwMode="auto">
          <a:noFill/>
          <a:ln>
            <a:solidFill>
              <a:srgbClr val="000000"/>
            </a:solidFill>
            <a:miter lim="800000"/>
            <a:headEnd/>
            <a:tailEnd/>
          </a:ln>
        </p:spPr>
      </p:sp>
      <p:sp>
        <p:nvSpPr>
          <p:cNvPr id="25088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bontási engedély a jogerőssé válásnak napjától számított </a:t>
            </a:r>
            <a:r>
              <a:rPr lang="hu-HU" b="1" smtClean="0"/>
              <a:t>egy év </a:t>
            </a:r>
            <a:r>
              <a:rPr lang="hu-HU" smtClean="0"/>
              <a:t>elteltével hatályát veszti </a:t>
            </a:r>
            <a:r>
              <a:rPr lang="hu-HU" b="1" smtClean="0"/>
              <a:t>kivéve, ha</a:t>
            </a:r>
            <a:r>
              <a:rPr lang="hu-HU" smtClean="0"/>
              <a:t> ez alatt az idő alatt </a:t>
            </a:r>
            <a:r>
              <a:rPr lang="hu-HU" b="1" smtClean="0"/>
              <a:t>az engedély hatályát</a:t>
            </a:r>
            <a:r>
              <a:rPr lang="hu-HU" smtClean="0"/>
              <a:t> az építésügyi hatóság </a:t>
            </a:r>
            <a:r>
              <a:rPr lang="hu-HU" b="1" smtClean="0"/>
              <a:t>meghosszabbította</a:t>
            </a:r>
            <a:r>
              <a:rPr lang="hu-HU" smtClean="0"/>
              <a:t>, </a:t>
            </a:r>
            <a:r>
              <a:rPr lang="hu-HU" b="1" smtClean="0"/>
              <a:t>vagy a bontási tevékenységet megkezdték</a:t>
            </a:r>
            <a:r>
              <a:rPr lang="hu-HU" smtClean="0"/>
              <a:t> </a:t>
            </a:r>
            <a:r>
              <a:rPr lang="hu-HU" b="1" smtClean="0"/>
              <a:t>és </a:t>
            </a:r>
            <a:r>
              <a:rPr lang="hu-HU" smtClean="0"/>
              <a:t>a bontási tevékenység megkezdéstől számított </a:t>
            </a:r>
            <a:r>
              <a:rPr lang="hu-HU" b="1" smtClean="0"/>
              <a:t>három éven belül befejezték</a:t>
            </a:r>
            <a:r>
              <a:rPr lang="hu-HU" smtClean="0"/>
              <a:t>.</a:t>
            </a:r>
          </a:p>
          <a:p>
            <a:pPr>
              <a:spcBef>
                <a:spcPct val="0"/>
              </a:spcBef>
            </a:pPr>
            <a:r>
              <a:rPr lang="hu-HU" smtClean="0"/>
              <a:t>Építtetőnek a bontási tevékenység </a:t>
            </a:r>
            <a:r>
              <a:rPr lang="hu-HU" b="1" smtClean="0"/>
              <a:t>befejezésének tényét</a:t>
            </a:r>
            <a:r>
              <a:rPr lang="hu-HU" smtClean="0"/>
              <a:t> az építésügyi hatósággal a befejezést követő 15 napon belül kell </a:t>
            </a:r>
            <a:r>
              <a:rPr lang="hu-HU" b="1" smtClean="0"/>
              <a:t>közölnie kell</a:t>
            </a:r>
            <a:r>
              <a:rPr lang="hu-HU" smtClean="0"/>
              <a:t>. </a:t>
            </a:r>
          </a:p>
          <a:p>
            <a:pPr>
              <a:spcBef>
                <a:spcPct val="0"/>
              </a:spcBef>
            </a:pPr>
            <a:r>
              <a:rPr lang="hu-HU" smtClean="0"/>
              <a:t>Az elvégzett bontási munka jogszerűségéről és szakszerűségéről az építésügyi hatóság helyszíni szemlén győződik meg:</a:t>
            </a:r>
          </a:p>
          <a:p>
            <a:pPr>
              <a:spcBef>
                <a:spcPct val="0"/>
              </a:spcBef>
              <a:buFontTx/>
              <a:buChar char="•"/>
            </a:pPr>
            <a:r>
              <a:rPr lang="hu-HU" smtClean="0"/>
              <a:t>a közléstől, vagy</a:t>
            </a:r>
          </a:p>
          <a:p>
            <a:pPr>
              <a:spcBef>
                <a:spcPct val="0"/>
              </a:spcBef>
              <a:buFontTx/>
              <a:buChar char="•"/>
            </a:pPr>
            <a:r>
              <a:rPr lang="hu-HU" smtClean="0"/>
              <a:t>az engedély hatályának lejártától </a:t>
            </a:r>
          </a:p>
          <a:p>
            <a:pPr>
              <a:spcBef>
                <a:spcPct val="0"/>
              </a:spcBef>
            </a:pPr>
            <a:r>
              <a:rPr lang="hu-HU" smtClean="0"/>
              <a:t>számított 15 napon belül.</a:t>
            </a:r>
          </a:p>
        </p:txBody>
      </p:sp>
      <p:sp>
        <p:nvSpPr>
          <p:cNvPr id="2508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27BD9-B6AE-4AD2-8BAB-288D89BCFCA6}" type="slidenum">
              <a:rPr lang="hu-HU"/>
              <a:pPr fontAlgn="base">
                <a:spcBef>
                  <a:spcPct val="0"/>
                </a:spcBef>
                <a:spcAft>
                  <a:spcPct val="0"/>
                </a:spcAft>
              </a:pPr>
              <a:t>117</a:t>
            </a:fld>
            <a:endParaRPr lang="hu-HU"/>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Diakép helye 1"/>
          <p:cNvSpPr>
            <a:spLocks noGrp="1" noRot="1" noChangeAspect="1" noTextEdit="1"/>
          </p:cNvSpPr>
          <p:nvPr>
            <p:ph type="sldImg"/>
          </p:nvPr>
        </p:nvSpPr>
        <p:spPr bwMode="auto">
          <a:noFill/>
          <a:ln>
            <a:solidFill>
              <a:srgbClr val="000000"/>
            </a:solidFill>
            <a:miter lim="800000"/>
            <a:headEnd/>
            <a:tailEnd/>
          </a:ln>
        </p:spPr>
      </p:sp>
      <p:sp>
        <p:nvSpPr>
          <p:cNvPr id="25190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Annak érdekében, hogy az építtető még időben értesülhessen az engedély hatályának közelgő lejártáról</a:t>
            </a:r>
          </a:p>
          <a:p>
            <a:pPr>
              <a:spcBef>
                <a:spcPct val="0"/>
              </a:spcBef>
            </a:pPr>
            <a:r>
              <a:rPr lang="hu-HU" smtClean="0"/>
              <a:t>1. A hatály lejárta előtt az ÉTDR legalább </a:t>
            </a:r>
            <a:r>
              <a:rPr lang="hu-HU" b="1" smtClean="0"/>
              <a:t>kilencven nappal </a:t>
            </a:r>
            <a:r>
              <a:rPr lang="hu-HU" smtClean="0"/>
              <a:t>automatikus figyelmeztetést küld az építtetőnek.</a:t>
            </a:r>
            <a:endParaRPr lang="hu-HU" sz="1100" smtClean="0"/>
          </a:p>
          <a:p>
            <a:pPr>
              <a:spcBef>
                <a:spcPct val="0"/>
              </a:spcBef>
            </a:pPr>
            <a:r>
              <a:rPr lang="hu-HU" smtClean="0"/>
              <a:t>2. Ha az építtető az értesítésre nem reagál, a hatály lejárta előtt – az elvi keretengedély és a telepítési engedély kivételével – legalább </a:t>
            </a:r>
            <a:r>
              <a:rPr lang="hu-HU" b="1" smtClean="0"/>
              <a:t>hatvan nappal </a:t>
            </a:r>
            <a:r>
              <a:rPr lang="hu-HU" smtClean="0"/>
              <a:t>a hatóság helyszíni szemlét tart. Ott megvizsgálja, hogy a kivitelezést megkezdték-e, ha igen,milyen készültségi fokban van, alkalmas-e a rendeltetésszerű és biztonságos használatra, azaz használatbavételi engedély adható-e rá?</a:t>
            </a:r>
            <a:endParaRPr lang="hu-HU" sz="1100" smtClean="0"/>
          </a:p>
          <a:p>
            <a:pPr>
              <a:spcBef>
                <a:spcPct val="0"/>
              </a:spcBef>
            </a:pPr>
            <a:endParaRPr lang="hu-HU" smtClean="0"/>
          </a:p>
          <a:p>
            <a:pPr>
              <a:spcBef>
                <a:spcPct val="0"/>
              </a:spcBef>
            </a:pPr>
            <a:endParaRPr lang="hu-HU" smtClean="0"/>
          </a:p>
        </p:txBody>
      </p:sp>
      <p:sp>
        <p:nvSpPr>
          <p:cNvPr id="2519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648793-308C-4884-B1A8-2946FBABE1A3}" type="slidenum">
              <a:rPr lang="hu-HU"/>
              <a:pPr fontAlgn="base">
                <a:spcBef>
                  <a:spcPct val="0"/>
                </a:spcBef>
                <a:spcAft>
                  <a:spcPct val="0"/>
                </a:spcAft>
              </a:pPr>
              <a:t>119</a:t>
            </a:fld>
            <a:endParaRPr lang="hu-HU"/>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Diakép helye 1"/>
          <p:cNvSpPr>
            <a:spLocks noGrp="1" noRot="1" noChangeAspect="1" noTextEdit="1"/>
          </p:cNvSpPr>
          <p:nvPr>
            <p:ph type="sldImg"/>
          </p:nvPr>
        </p:nvSpPr>
        <p:spPr bwMode="auto">
          <a:noFill/>
          <a:ln>
            <a:solidFill>
              <a:srgbClr val="000000"/>
            </a:solidFill>
            <a:miter lim="800000"/>
            <a:headEnd/>
            <a:tailEnd/>
          </a:ln>
        </p:spPr>
      </p:sp>
      <p:sp>
        <p:nvSpPr>
          <p:cNvPr id="25293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3. Ha az építtető az eddigi figyelmeztetésre kérelmet nem nyújtott be, az építésügyi hatóság az engedély hatályának lejárta előtt legalább </a:t>
            </a:r>
            <a:r>
              <a:rPr lang="hu-HU" b="1" smtClean="0"/>
              <a:t>negyvenöt nappal </a:t>
            </a:r>
            <a:r>
              <a:rPr lang="hu-HU" smtClean="0"/>
              <a:t>– figyelembe véve az építésügyi hatósági engedély hatályának lejárta előtt megtartott helyszíni szemléjén tapasztaltakat –</a:t>
            </a:r>
            <a:endParaRPr lang="hu-HU" sz="1100" smtClean="0"/>
          </a:p>
          <a:p>
            <a:pPr lvl="1">
              <a:spcBef>
                <a:spcPct val="0"/>
              </a:spcBef>
              <a:buFontTx/>
              <a:buChar char="•"/>
            </a:pPr>
            <a:r>
              <a:rPr lang="hu-HU" smtClean="0"/>
              <a:t>ismételten felhívja az építtető figyelmét az engedély hatályának közelgő lejártára és annak jogkövetkezményeire,</a:t>
            </a:r>
            <a:endParaRPr lang="hu-HU" sz="1100" smtClean="0"/>
          </a:p>
          <a:p>
            <a:pPr lvl="1">
              <a:spcBef>
                <a:spcPct val="0"/>
              </a:spcBef>
              <a:buFontTx/>
              <a:buChar char="•"/>
            </a:pPr>
            <a:r>
              <a:rPr lang="hu-HU" smtClean="0"/>
              <a:t>tájékoztatja az építtetőt az engedély hatályának meghosszabbítási lehetőségéről, és arról, hogy</a:t>
            </a:r>
            <a:endParaRPr lang="hu-HU" sz="1100" smtClean="0"/>
          </a:p>
          <a:p>
            <a:pPr lvl="2">
              <a:spcBef>
                <a:spcPct val="0"/>
              </a:spcBef>
            </a:pPr>
            <a:r>
              <a:rPr lang="hu-HU" smtClean="0"/>
              <a:t>az építésügyi jogszabályok változtak-e,</a:t>
            </a:r>
            <a:endParaRPr lang="hu-HU" sz="1100" smtClean="0"/>
          </a:p>
          <a:p>
            <a:pPr lvl="2">
              <a:spcBef>
                <a:spcPct val="0"/>
              </a:spcBef>
            </a:pPr>
            <a:r>
              <a:rPr lang="hu-HU" smtClean="0"/>
              <a:t>az építésügyi jogszabály változása milyen módon érinti, vagy akadályozza az engedély hatályának meghosszabbítását,</a:t>
            </a:r>
            <a:endParaRPr lang="hu-HU" sz="1100" smtClean="0"/>
          </a:p>
          <a:p>
            <a:pPr lvl="1">
              <a:spcBef>
                <a:spcPct val="0"/>
              </a:spcBef>
              <a:buFontTx/>
              <a:buChar char="•"/>
            </a:pPr>
            <a:r>
              <a:rPr lang="hu-HU" smtClean="0"/>
              <a:t>ha az építésügyi jogszabályváltozás az engedély hatályának meghosszabbítását nem tenné lehetővé, a módosított építési engedély és egyben az engedély hatályának meghosszabbítása iránti kérelem benyújtásának lehetőségéről ad tájékoztatást,</a:t>
            </a:r>
            <a:endParaRPr lang="hu-HU" sz="1100" smtClean="0"/>
          </a:p>
          <a:p>
            <a:pPr lvl="1">
              <a:spcBef>
                <a:spcPct val="0"/>
              </a:spcBef>
              <a:buFontTx/>
              <a:buChar char="•"/>
            </a:pPr>
            <a:r>
              <a:rPr lang="hu-HU" smtClean="0"/>
              <a:t>ha az építmény rendeltetésszerű és biztonságos használatra alkalmas állapotban van, a használatbavételi engedélyezés feltételeiről ad tájékoztatást.</a:t>
            </a:r>
            <a:endParaRPr lang="hu-HU" sz="1100" smtClean="0"/>
          </a:p>
          <a:p>
            <a:pPr>
              <a:spcBef>
                <a:spcPct val="0"/>
              </a:spcBef>
            </a:pPr>
            <a:r>
              <a:rPr lang="hu-HU" smtClean="0"/>
              <a:t> </a:t>
            </a:r>
            <a:endParaRPr lang="hu-HU" sz="1100" smtClean="0"/>
          </a:p>
        </p:txBody>
      </p:sp>
      <p:sp>
        <p:nvSpPr>
          <p:cNvPr id="2529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13CE0-DB3D-4A97-BB70-93C1C8607A20}" type="slidenum">
              <a:rPr lang="hu-HU"/>
              <a:pPr fontAlgn="base">
                <a:spcBef>
                  <a:spcPct val="0"/>
                </a:spcBef>
                <a:spcAft>
                  <a:spcPct val="0"/>
                </a:spcAft>
              </a:pPr>
              <a:t>120</a:t>
            </a:fld>
            <a:endParaRPr lang="hu-HU"/>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Diakép helye 1"/>
          <p:cNvSpPr>
            <a:spLocks noGrp="1" noRot="1" noChangeAspect="1" noTextEdit="1"/>
          </p:cNvSpPr>
          <p:nvPr>
            <p:ph type="sldImg"/>
          </p:nvPr>
        </p:nvSpPr>
        <p:spPr bwMode="auto">
          <a:noFill/>
          <a:ln>
            <a:solidFill>
              <a:srgbClr val="000000"/>
            </a:solidFill>
            <a:miter lim="800000"/>
            <a:headEnd/>
            <a:tailEnd/>
          </a:ln>
        </p:spPr>
      </p:sp>
      <p:sp>
        <p:nvSpPr>
          <p:cNvPr id="25395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építtető az építésügyi hatósági engedély hatályának lejárta előtt előterjesztett kérelmében a jogerős</a:t>
            </a:r>
            <a:endParaRPr lang="hu-HU" sz="1100" smtClean="0"/>
          </a:p>
          <a:p>
            <a:pPr>
              <a:spcBef>
                <a:spcPct val="0"/>
              </a:spcBef>
              <a:buFontTx/>
              <a:buChar char="•"/>
            </a:pPr>
            <a:r>
              <a:rPr lang="hu-HU" smtClean="0"/>
              <a:t>építési engedély,</a:t>
            </a:r>
            <a:endParaRPr lang="hu-HU" sz="1100" smtClean="0"/>
          </a:p>
          <a:p>
            <a:pPr>
              <a:spcBef>
                <a:spcPct val="0"/>
              </a:spcBef>
              <a:buFontTx/>
              <a:buChar char="•"/>
            </a:pPr>
            <a:r>
              <a:rPr lang="hu-HU" smtClean="0"/>
              <a:t>elvi építési keretengedély,</a:t>
            </a:r>
            <a:endParaRPr lang="hu-HU" sz="1100" smtClean="0"/>
          </a:p>
          <a:p>
            <a:pPr>
              <a:spcBef>
                <a:spcPct val="0"/>
              </a:spcBef>
              <a:buFontTx/>
              <a:buChar char="•"/>
            </a:pPr>
            <a:r>
              <a:rPr lang="hu-HU" smtClean="0"/>
              <a:t>telepítési engedély,</a:t>
            </a:r>
            <a:endParaRPr lang="hu-HU" sz="1100" smtClean="0"/>
          </a:p>
          <a:p>
            <a:pPr>
              <a:spcBef>
                <a:spcPct val="0"/>
              </a:spcBef>
              <a:buFontTx/>
              <a:buChar char="•"/>
            </a:pPr>
            <a:r>
              <a:rPr lang="hu-HU" smtClean="0"/>
              <a:t>bontási engedély</a:t>
            </a:r>
            <a:endParaRPr lang="hu-HU" sz="1100" smtClean="0"/>
          </a:p>
          <a:p>
            <a:pPr>
              <a:spcBef>
                <a:spcPct val="0"/>
              </a:spcBef>
            </a:pPr>
            <a:r>
              <a:rPr lang="hu-HU" smtClean="0"/>
              <a:t>hatályának meghosszabbítását kérheti.</a:t>
            </a:r>
            <a:endParaRPr lang="hu-HU" sz="1100" smtClean="0"/>
          </a:p>
          <a:p>
            <a:pPr>
              <a:spcBef>
                <a:spcPct val="0"/>
              </a:spcBef>
            </a:pPr>
            <a:r>
              <a:rPr lang="hu-HU" smtClean="0"/>
              <a:t> </a:t>
            </a:r>
            <a:endParaRPr lang="hu-HU" sz="1100" smtClean="0"/>
          </a:p>
          <a:p>
            <a:pPr>
              <a:spcBef>
                <a:spcPct val="0"/>
              </a:spcBef>
            </a:pPr>
            <a:r>
              <a:rPr lang="hu-HU" smtClean="0"/>
              <a:t>Az engedély hatályának meghosszabbítása iránti kérelemhez mellékelni kell az eljárási illeték, igazgatási szolgáltatási díj befizetésének igazolását.</a:t>
            </a:r>
            <a:endParaRPr lang="hu-HU" sz="1100" smtClean="0"/>
          </a:p>
          <a:p>
            <a:pPr>
              <a:spcBef>
                <a:spcPct val="0"/>
              </a:spcBef>
            </a:pPr>
            <a:r>
              <a:rPr lang="hu-HU" smtClean="0"/>
              <a:t>Az engedély hatályának meghosszabbítása iránti kérelemhez mellékelni lehet, ha a kérelem benyújtásakor rendelkezésre áll, az ügyben érintett szakhatóság előzetes állásfoglalását.</a:t>
            </a:r>
            <a:endParaRPr lang="hu-HU" sz="1100" smtClean="0"/>
          </a:p>
          <a:p>
            <a:pPr>
              <a:spcBef>
                <a:spcPct val="0"/>
              </a:spcBef>
            </a:pPr>
            <a:r>
              <a:rPr lang="hu-HU" smtClean="0"/>
              <a:t> </a:t>
            </a:r>
            <a:endParaRPr lang="hu-HU" sz="1100" smtClean="0"/>
          </a:p>
          <a:p>
            <a:pPr>
              <a:spcBef>
                <a:spcPct val="0"/>
              </a:spcBef>
            </a:pPr>
            <a:r>
              <a:rPr lang="hu-HU" smtClean="0"/>
              <a:t>Az engedély hatályának meghosszabbítására irányuló eljárás megindulásáról értesítést nem kell küldeni.</a:t>
            </a:r>
            <a:endParaRPr lang="hu-HU" sz="1100" smtClean="0"/>
          </a:p>
          <a:p>
            <a:pPr>
              <a:spcBef>
                <a:spcPct val="0"/>
              </a:spcBef>
            </a:pPr>
            <a:endParaRPr lang="hu-HU" smtClean="0"/>
          </a:p>
          <a:p>
            <a:pPr>
              <a:spcBef>
                <a:spcPct val="0"/>
              </a:spcBef>
            </a:pPr>
            <a:r>
              <a:rPr lang="hu-HU" smtClean="0"/>
              <a:t>Ha az építésügyi hatóság az építési engedély hatályának lejárta előtt vagy lejártakor megtartott helyszíni szemlén megállapítja, hogy az elkészült építmény a rendeltetésszerű és biztonságos használatra alkalmas állapotban van – függetlenül a még fennmaradó nem építésiengedély-köteles építési tevékenységekre – az engedély hatályát nem hosszabbítja meg, hanem az építtetőt az építési, bontási, vagy a használatbavételi engedély megkérésére és a hiányzó munkálatok határidőre történő elvégzésére szólítja fel.</a:t>
            </a:r>
            <a:endParaRPr lang="hu-HU" sz="1100" smtClean="0"/>
          </a:p>
          <a:p>
            <a:pPr>
              <a:spcBef>
                <a:spcPct val="0"/>
              </a:spcBef>
            </a:pPr>
            <a:endParaRPr lang="hu-HU" smtClean="0"/>
          </a:p>
          <a:p>
            <a:pPr>
              <a:spcBef>
                <a:spcPct val="0"/>
              </a:spcBef>
            </a:pPr>
            <a:r>
              <a:rPr lang="hu-HU" smtClean="0"/>
              <a:t>Az építésügyi hatóság az engedély hatályát annak lejárta előtt </a:t>
            </a:r>
            <a:endParaRPr lang="hu-HU" sz="1100" smtClean="0"/>
          </a:p>
          <a:p>
            <a:pPr lvl="1">
              <a:spcBef>
                <a:spcPct val="0"/>
              </a:spcBef>
              <a:buFontTx/>
              <a:buChar char="•"/>
            </a:pPr>
            <a:r>
              <a:rPr lang="hu-HU" smtClean="0"/>
              <a:t>az építési tevékenység végzésének megkezdése előtt,</a:t>
            </a:r>
            <a:endParaRPr lang="hu-HU" sz="1100" smtClean="0"/>
          </a:p>
          <a:p>
            <a:pPr lvl="1">
              <a:spcBef>
                <a:spcPct val="0"/>
              </a:spcBef>
              <a:buFontTx/>
              <a:buChar char="•"/>
            </a:pPr>
            <a:r>
              <a:rPr lang="hu-HU" smtClean="0"/>
              <a:t>a megkezdett építési tevékenység esetén </a:t>
            </a:r>
            <a:endParaRPr lang="hu-HU" sz="1100" smtClean="0"/>
          </a:p>
          <a:p>
            <a:pPr>
              <a:spcBef>
                <a:spcPct val="0"/>
              </a:spcBef>
            </a:pPr>
            <a:r>
              <a:rPr lang="hu-HU" smtClean="0"/>
              <a:t>egyszer egy évvel meghosszabbítja.</a:t>
            </a:r>
            <a:endParaRPr lang="hu-HU" sz="1100" smtClean="0"/>
          </a:p>
          <a:p>
            <a:pPr>
              <a:spcBef>
                <a:spcPct val="0"/>
              </a:spcBef>
            </a:pPr>
            <a:r>
              <a:rPr lang="hu-HU" smtClean="0"/>
              <a:t> </a:t>
            </a:r>
            <a:endParaRPr lang="hu-HU" sz="1100" smtClean="0"/>
          </a:p>
          <a:p>
            <a:pPr>
              <a:spcBef>
                <a:spcPct val="0"/>
              </a:spcBef>
            </a:pPr>
            <a:r>
              <a:rPr lang="hu-HU" smtClean="0"/>
              <a:t>Az elvi építési keretengedély és a telepítési engedély a hatályának lejárta előtt, kérelemre, egy ízben, legfeljebb fél évvel hosszabbítható meg.</a:t>
            </a:r>
            <a:endParaRPr lang="hu-HU" sz="1100" smtClean="0"/>
          </a:p>
          <a:p>
            <a:pPr>
              <a:spcBef>
                <a:spcPct val="0"/>
              </a:spcBef>
            </a:pPr>
            <a:r>
              <a:rPr lang="hu-HU" smtClean="0"/>
              <a:t> </a:t>
            </a:r>
            <a:endParaRPr lang="hu-HU" sz="1100" smtClean="0"/>
          </a:p>
          <a:p>
            <a:pPr>
              <a:spcBef>
                <a:spcPct val="0"/>
              </a:spcBef>
            </a:pPr>
            <a:r>
              <a:rPr lang="hu-HU" smtClean="0"/>
              <a:t>Az építésügyi hatóság az engedély hatályát annak lejárta előtt</a:t>
            </a:r>
            <a:endParaRPr lang="hu-HU" sz="1100" smtClean="0"/>
          </a:p>
          <a:p>
            <a:pPr>
              <a:spcBef>
                <a:spcPct val="0"/>
              </a:spcBef>
            </a:pPr>
            <a:r>
              <a:rPr lang="hu-HU" smtClean="0"/>
              <a:t>a kivitelezés elkezdése előtti esetben akkor hosszabbítja meg, ha az engedélyezett építési tevékenységre vonatkozó, az engedély megadásakor hatályos jogszabályok</a:t>
            </a:r>
            <a:endParaRPr lang="hu-HU" sz="1100" smtClean="0"/>
          </a:p>
          <a:p>
            <a:pPr lvl="1">
              <a:spcBef>
                <a:spcPct val="0"/>
              </a:spcBef>
            </a:pPr>
            <a:r>
              <a:rPr lang="hu-HU" smtClean="0"/>
              <a:t>nem változtak meg, vagy</a:t>
            </a:r>
            <a:endParaRPr lang="hu-HU" sz="1100" smtClean="0"/>
          </a:p>
          <a:p>
            <a:pPr lvl="1">
              <a:spcBef>
                <a:spcPct val="0"/>
              </a:spcBef>
            </a:pPr>
            <a:r>
              <a:rPr lang="hu-HU" smtClean="0"/>
              <a:t>megváltoztak, de a jogszabályváltozás az engedélyezett tevékenységet nem érinti, vagy ha érinti, akkor a jogszabályváltozásból eredő újabb követelmények – kivéve, ha azok tartalma építési engedélyhez kötött építési tevékenységet érint – az engedély feltételeként előírva teljesíthetők,</a:t>
            </a:r>
            <a:endParaRPr lang="hu-HU" sz="1100" smtClean="0"/>
          </a:p>
          <a:p>
            <a:pPr>
              <a:spcBef>
                <a:spcPct val="0"/>
              </a:spcBef>
            </a:pPr>
            <a:r>
              <a:rPr lang="hu-HU" smtClean="0"/>
              <a:t>a kivitelezés megkezdését követő esetben akkor is meghosszabbítja, ha az építési tevékenységre vonatkozó, az engedély megadásakor hatályos jogszabályok időközben megváltoztak, feltéve, ha</a:t>
            </a:r>
            <a:endParaRPr lang="hu-HU" sz="1100" smtClean="0"/>
          </a:p>
          <a:p>
            <a:pPr lvl="1">
              <a:spcBef>
                <a:spcPct val="0"/>
              </a:spcBef>
            </a:pPr>
            <a:r>
              <a:rPr lang="hu-HU" smtClean="0"/>
              <a:t>az engedélyezett építési tevékenység legalább szerkezetkész, vagy azt meghaladó állapotban van,</a:t>
            </a:r>
            <a:endParaRPr lang="hu-HU" sz="1100" smtClean="0"/>
          </a:p>
          <a:p>
            <a:pPr lvl="1">
              <a:spcBef>
                <a:spcPct val="0"/>
              </a:spcBef>
            </a:pPr>
            <a:r>
              <a:rPr lang="hu-HU" smtClean="0"/>
              <a:t>az elkészült építmény, építményrész, az elvégzett építési tevékenység szabályos, és</a:t>
            </a:r>
            <a:endParaRPr lang="hu-HU" sz="1100" smtClean="0"/>
          </a:p>
          <a:p>
            <a:pPr lvl="1">
              <a:spcBef>
                <a:spcPct val="0"/>
              </a:spcBef>
            </a:pPr>
            <a:r>
              <a:rPr lang="hu-HU" smtClean="0"/>
              <a:t>az engedélyezési és kivitelezési tervek legfeljebb tíz éven belül készültek.</a:t>
            </a:r>
            <a:endParaRPr lang="hu-HU" sz="1100" smtClean="0"/>
          </a:p>
          <a:p>
            <a:pPr>
              <a:spcBef>
                <a:spcPct val="0"/>
              </a:spcBef>
            </a:pPr>
            <a:r>
              <a:rPr lang="hu-HU" smtClean="0"/>
              <a:t> </a:t>
            </a:r>
            <a:endParaRPr lang="hu-HU" sz="1100" smtClean="0"/>
          </a:p>
          <a:p>
            <a:pPr>
              <a:spcBef>
                <a:spcPct val="0"/>
              </a:spcBef>
            </a:pPr>
            <a:r>
              <a:rPr lang="hu-HU" smtClean="0"/>
              <a:t>Az építésügyi hatóság az építési engedély hatályát meghosszabbítja akkor is, ha az építési tevékenységet az engedély hatályán belül megkezdték, az építményre, építményrészre, építési tevékenységre használatbavételi engedély még nem adható vagy a használatbavétel még nem vehető tudomásul, de</a:t>
            </a:r>
            <a:endParaRPr lang="hu-HU" sz="1100" smtClean="0"/>
          </a:p>
          <a:p>
            <a:pPr lvl="1">
              <a:spcBef>
                <a:spcPct val="0"/>
              </a:spcBef>
              <a:buFontTx/>
              <a:buChar char="•"/>
            </a:pPr>
            <a:r>
              <a:rPr lang="hu-HU" smtClean="0"/>
              <a:t>a fennmaradó építési tevékenység építésügyi hatósági engedélyhez nem kötött –</a:t>
            </a:r>
            <a:r>
              <a:rPr lang="hu-HU" i="1" smtClean="0"/>
              <a:t> </a:t>
            </a:r>
            <a:r>
              <a:rPr lang="hu-HU" smtClean="0"/>
              <a:t>függetlenül attól, hogy az engedély megadásakor hatályos építésügyi jogszabályok vagy kötelező hatósági előírások megváltoztak-e –,</a:t>
            </a:r>
            <a:endParaRPr lang="hu-HU" sz="1100" smtClean="0"/>
          </a:p>
          <a:p>
            <a:pPr lvl="1">
              <a:spcBef>
                <a:spcPct val="0"/>
              </a:spcBef>
              <a:buFontTx/>
              <a:buChar char="•"/>
            </a:pPr>
            <a:r>
              <a:rPr lang="hu-HU" smtClean="0"/>
              <a:t>a fennmaradó építési tevékenység építésügyi hatósági engedélyhez kötött, és az engedély megadásakor hatályos szabályok vagy kötelező hatósági előírások változása az építésügyi hatósági engedély tartalmát nem érinti.</a:t>
            </a:r>
            <a:endParaRPr lang="hu-HU" sz="1100" smtClean="0"/>
          </a:p>
          <a:p>
            <a:pPr>
              <a:spcBef>
                <a:spcPct val="0"/>
              </a:spcBef>
            </a:pPr>
            <a:r>
              <a:rPr lang="hu-HU" smtClean="0"/>
              <a:t> </a:t>
            </a:r>
            <a:endParaRPr lang="hu-HU" sz="1100" smtClean="0"/>
          </a:p>
          <a:p>
            <a:pPr>
              <a:spcBef>
                <a:spcPct val="0"/>
              </a:spcBef>
            </a:pPr>
            <a:r>
              <a:rPr lang="hu-HU" smtClean="0"/>
              <a:t>Ha az építtető az építési engedély hatályának meghosszabbítását nem kérelmezte, vagy az engedély hatálya jogszerűen nem hosszabbítható meg, és az építmény használatbavétel megadására, illetve használatbavétel tudomásulvételére nem alkalmas, a fennmaradó – engedélyhez kötött – építési tevékenységre ismételten építési engedélyt kell kérni. A fennmaradó munkálatokra vonatkozó ismételt engedélykérelmet a benyújtásakor hatályos jogszabályok alapján kell elbírálni.</a:t>
            </a:r>
            <a:endParaRPr lang="hu-HU" sz="1100" smtClean="0"/>
          </a:p>
          <a:p>
            <a:pPr>
              <a:spcBef>
                <a:spcPct val="0"/>
              </a:spcBef>
            </a:pPr>
            <a:r>
              <a:rPr lang="hu-HU" smtClean="0"/>
              <a:t> </a:t>
            </a:r>
            <a:endParaRPr lang="hu-HU" sz="1100" smtClean="0"/>
          </a:p>
          <a:p>
            <a:pPr>
              <a:spcBef>
                <a:spcPct val="0"/>
              </a:spcBef>
            </a:pPr>
            <a:r>
              <a:rPr lang="hu-HU" smtClean="0"/>
              <a:t>Az építésügyi hatóság az engedély hatályának meghosszabbítási eljárásában a határozatot, ha</a:t>
            </a:r>
            <a:endParaRPr lang="hu-HU" sz="1100" smtClean="0"/>
          </a:p>
          <a:p>
            <a:pPr lvl="1">
              <a:spcBef>
                <a:spcPct val="0"/>
              </a:spcBef>
              <a:buFontTx/>
              <a:buChar char="•"/>
            </a:pPr>
            <a:r>
              <a:rPr lang="hu-HU" smtClean="0"/>
              <a:t>a kérelem hiánytalan és a kérelem elbírálásához szükséges, hat hónapnál nem régebbi előzetes szakhatósági állásfoglalás rendelkezésre áll, az eljárás megindulásától,</a:t>
            </a:r>
            <a:endParaRPr lang="hu-HU" sz="1100" smtClean="0"/>
          </a:p>
          <a:p>
            <a:pPr lvl="1">
              <a:spcBef>
                <a:spcPct val="0"/>
              </a:spcBef>
              <a:buFontTx/>
              <a:buChar char="•"/>
            </a:pPr>
            <a:r>
              <a:rPr lang="hu-HU" smtClean="0"/>
              <a:t>a kérelem hiányos vagy szakhatóságot kell bevonni az eljárásba, az utolsó pótolt dokumentum vagy szakhatósági állásfoglalás beérkezésétől számított</a:t>
            </a:r>
            <a:endParaRPr lang="hu-HU" sz="1100" smtClean="0"/>
          </a:p>
          <a:p>
            <a:pPr>
              <a:spcBef>
                <a:spcPct val="0"/>
              </a:spcBef>
            </a:pPr>
            <a:r>
              <a:rPr lang="hu-HU" smtClean="0"/>
              <a:t>tíz napon belül hozza meg.</a:t>
            </a:r>
            <a:endParaRPr lang="hu-HU" sz="1100" smtClean="0"/>
          </a:p>
          <a:p>
            <a:pPr>
              <a:spcBef>
                <a:spcPct val="0"/>
              </a:spcBef>
            </a:pPr>
            <a:r>
              <a:rPr lang="hu-HU" smtClean="0"/>
              <a:t> </a:t>
            </a:r>
            <a:endParaRPr lang="hu-HU" sz="1100" smtClean="0"/>
          </a:p>
          <a:p>
            <a:pPr>
              <a:spcBef>
                <a:spcPct val="0"/>
              </a:spcBef>
            </a:pPr>
            <a:r>
              <a:rPr lang="hu-HU" smtClean="0"/>
              <a:t>A határozat rendelkező része a Ket. -ben foglaltakon kívül az engedély tárgyától függően tartalmazza:</a:t>
            </a:r>
            <a:endParaRPr lang="hu-HU" sz="1100" smtClean="0"/>
          </a:p>
          <a:p>
            <a:pPr>
              <a:spcBef>
                <a:spcPct val="0"/>
              </a:spcBef>
              <a:buFontTx/>
              <a:buChar char="•"/>
            </a:pPr>
            <a:r>
              <a:rPr lang="hu-HU" smtClean="0"/>
              <a:t>az ÉTDR ügy- és iratazonosítót,</a:t>
            </a:r>
            <a:endParaRPr lang="hu-HU" sz="1100" smtClean="0"/>
          </a:p>
          <a:p>
            <a:pPr>
              <a:spcBef>
                <a:spcPct val="0"/>
              </a:spcBef>
              <a:buFontTx/>
              <a:buChar char="•"/>
            </a:pPr>
            <a:r>
              <a:rPr lang="hu-HU" smtClean="0"/>
              <a:t>a határozattal érintett telek címét, helyrajzi számát,</a:t>
            </a:r>
            <a:endParaRPr lang="hu-HU" sz="1100" smtClean="0"/>
          </a:p>
          <a:p>
            <a:pPr>
              <a:spcBef>
                <a:spcPct val="0"/>
              </a:spcBef>
              <a:buFontTx/>
              <a:buChar char="•"/>
            </a:pPr>
            <a:r>
              <a:rPr lang="hu-HU" smtClean="0"/>
              <a:t>meghosszabbított építésügyi hatósági engedély típusát, számát, keltét,</a:t>
            </a:r>
            <a:endParaRPr lang="hu-HU" sz="1100" smtClean="0"/>
          </a:p>
          <a:p>
            <a:pPr>
              <a:spcBef>
                <a:spcPct val="0"/>
              </a:spcBef>
              <a:buFontTx/>
              <a:buChar char="•"/>
            </a:pPr>
            <a:r>
              <a:rPr lang="hu-HU" smtClean="0"/>
              <a:t>az engedélyezett tevékenység rövid leírását,</a:t>
            </a:r>
            <a:endParaRPr lang="hu-HU" sz="1100" smtClean="0"/>
          </a:p>
          <a:p>
            <a:pPr>
              <a:spcBef>
                <a:spcPct val="0"/>
              </a:spcBef>
              <a:buFontTx/>
              <a:buChar char="•"/>
            </a:pPr>
            <a:r>
              <a:rPr lang="hu-HU" smtClean="0"/>
              <a:t>rendelkezést arról, hogy a meghosszabbított engedélyben foglaltak továbbra is érvényben maradnak,</a:t>
            </a:r>
            <a:endParaRPr lang="hu-HU" sz="1100" smtClean="0"/>
          </a:p>
          <a:p>
            <a:pPr>
              <a:spcBef>
                <a:spcPct val="0"/>
              </a:spcBef>
              <a:buFontTx/>
              <a:buChar char="•"/>
            </a:pPr>
            <a:r>
              <a:rPr lang="hu-HU" smtClean="0"/>
              <a:t>az engedély megadásának egyéb feltételeit,</a:t>
            </a:r>
            <a:endParaRPr lang="hu-HU" sz="1100" smtClean="0"/>
          </a:p>
          <a:p>
            <a:pPr>
              <a:spcBef>
                <a:spcPct val="0"/>
              </a:spcBef>
              <a:buFontTx/>
              <a:buChar char="•"/>
            </a:pPr>
            <a:r>
              <a:rPr lang="hu-HU" smtClean="0"/>
              <a:t>az engedély meghosszabbított hatályát.</a:t>
            </a:r>
            <a:endParaRPr lang="hu-HU" sz="1100" smtClean="0"/>
          </a:p>
          <a:p>
            <a:pPr>
              <a:spcBef>
                <a:spcPct val="0"/>
              </a:spcBef>
            </a:pPr>
            <a:r>
              <a:rPr lang="hu-HU" smtClean="0"/>
              <a:t> </a:t>
            </a:r>
            <a:endParaRPr lang="hu-HU" sz="1100" smtClean="0"/>
          </a:p>
          <a:p>
            <a:pPr>
              <a:spcBef>
                <a:spcPct val="0"/>
              </a:spcBef>
            </a:pPr>
            <a:r>
              <a:rPr lang="hu-HU" smtClean="0"/>
              <a:t>Az építésügyi hatóság az építtetőt elektronikus értesítéssel tájékoztatja a határozat jogerőre emelkedéséről, továbbá erre irányuló kérelem esetén a jogerős határozatot a jogerőre emelkedés tudomásra jutásától számított három napon belül megküldi az építtetőnek vagy a meghatalmazottjának a rendelkezésének megfelelő módon.</a:t>
            </a:r>
            <a:endParaRPr lang="hu-HU" sz="1100" smtClean="0"/>
          </a:p>
          <a:p>
            <a:pPr>
              <a:spcBef>
                <a:spcPct val="0"/>
              </a:spcBef>
            </a:pPr>
            <a:endParaRPr lang="hu-HU" smtClean="0"/>
          </a:p>
          <a:p>
            <a:pPr>
              <a:spcBef>
                <a:spcPct val="0"/>
              </a:spcBef>
            </a:pPr>
            <a:r>
              <a:rPr lang="hu-HU" b="1" smtClean="0"/>
              <a:t>Változás, </a:t>
            </a:r>
            <a:r>
              <a:rPr lang="hu-HU" smtClean="0"/>
              <a:t>hogy az engedély hatályának meghosszabbítása </a:t>
            </a:r>
            <a:r>
              <a:rPr lang="hu-HU" b="1" smtClean="0"/>
              <a:t>önálló engedélyezési eljárás </a:t>
            </a:r>
            <a:r>
              <a:rPr lang="hu-HU" smtClean="0"/>
              <a:t>lett, </a:t>
            </a:r>
            <a:r>
              <a:rPr lang="hu-HU" b="1" smtClean="0"/>
              <a:t>szakhatósági közreműködéssel. </a:t>
            </a:r>
            <a:endParaRPr lang="hu-HU" smtClean="0"/>
          </a:p>
          <a:p>
            <a:pPr>
              <a:spcBef>
                <a:spcPct val="0"/>
              </a:spcBef>
            </a:pPr>
            <a:endParaRPr lang="hu-HU" smtClean="0"/>
          </a:p>
        </p:txBody>
      </p:sp>
      <p:sp>
        <p:nvSpPr>
          <p:cNvPr id="2539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5C6858-EAAF-488D-A4EA-8F814CB3B51A}" type="slidenum">
              <a:rPr lang="hu-HU"/>
              <a:pPr fontAlgn="base">
                <a:spcBef>
                  <a:spcPct val="0"/>
                </a:spcBef>
                <a:spcAft>
                  <a:spcPct val="0"/>
                </a:spcAft>
              </a:pPr>
              <a:t>121</a:t>
            </a:fld>
            <a:endParaRPr lang="hu-HU"/>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Diakép helye 1"/>
          <p:cNvSpPr>
            <a:spLocks noGrp="1" noRot="1" noChangeAspect="1" noTextEdit="1"/>
          </p:cNvSpPr>
          <p:nvPr>
            <p:ph type="sldImg"/>
          </p:nvPr>
        </p:nvSpPr>
        <p:spPr bwMode="auto">
          <a:noFill/>
          <a:ln>
            <a:solidFill>
              <a:srgbClr val="000000"/>
            </a:solidFill>
            <a:miter lim="800000"/>
            <a:headEnd/>
            <a:tailEnd/>
          </a:ln>
        </p:spPr>
      </p:sp>
      <p:sp>
        <p:nvSpPr>
          <p:cNvPr id="25497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Étv. 53/C. §-a több a jogorvoslati eljárással kapcsolatos rendelkezést tartalmaz:</a:t>
            </a:r>
          </a:p>
          <a:p>
            <a:pPr>
              <a:spcBef>
                <a:spcPct val="0"/>
              </a:spcBef>
              <a:buFontTx/>
              <a:buChar char="•"/>
            </a:pPr>
            <a:r>
              <a:rPr lang="hu-HU" smtClean="0"/>
              <a:t>Amennyiben a használatbavételi engedélyezési eljárásban benyújtott fellebbezés és az építésügyi engedélyezési eljárásban jogerősen elbírált fellebbezés azonos indokokat tartalmaz, a használatbavételi engedélyezési eljárásban másodfokon eljáró hatóság a fellebbezési kérelmet érdemben nem vizsgálja. </a:t>
            </a:r>
          </a:p>
          <a:p>
            <a:pPr>
              <a:spcBef>
                <a:spcPct val="0"/>
              </a:spcBef>
              <a:buFontTx/>
              <a:buChar char="•"/>
            </a:pPr>
            <a:r>
              <a:rPr lang="hu-HU" smtClean="0"/>
              <a:t>Az eljárás megindításáról szabályszerűen értesített ügyfél ügyféli jogait (pl. jogorvoslati jogát) akkor gyakorolhatja, ha az ügyfél az első fokú eljárásban nyilatkozatot tett vagy kérelmet nyújtott be.  </a:t>
            </a:r>
          </a:p>
          <a:p>
            <a:pPr>
              <a:spcBef>
                <a:spcPct val="0"/>
              </a:spcBef>
            </a:pPr>
            <a:r>
              <a:rPr lang="hu-HU" smtClean="0"/>
              <a:t> </a:t>
            </a:r>
          </a:p>
          <a:p>
            <a:pPr>
              <a:spcBef>
                <a:spcPct val="0"/>
              </a:spcBef>
            </a:pPr>
            <a:r>
              <a:rPr lang="hu-HU" smtClean="0"/>
              <a:t>Az Eljr. – az általános információk között kifejtettek szerint – az építésügyi hatósági és építésfelügyeleti eljárások tekintetében definiálja, mit jelent az, hogy nyilatkozatot tesz az ügyfél.</a:t>
            </a:r>
          </a:p>
          <a:p>
            <a:pPr>
              <a:spcBef>
                <a:spcPct val="0"/>
              </a:spcBef>
            </a:pPr>
            <a:endParaRPr lang="hu-HU" smtClean="0"/>
          </a:p>
        </p:txBody>
      </p:sp>
      <p:sp>
        <p:nvSpPr>
          <p:cNvPr id="25498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DC4389-B384-4D67-A89E-AD1C8E3BE627}" type="slidenum">
              <a:rPr lang="hu-HU"/>
              <a:pPr fontAlgn="base">
                <a:spcBef>
                  <a:spcPct val="0"/>
                </a:spcBef>
                <a:spcAft>
                  <a:spcPct val="0"/>
                </a:spcAft>
              </a:pPr>
              <a:t>123</a:t>
            </a:fld>
            <a:endParaRPr lang="hu-HU"/>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Diakép helye 1"/>
          <p:cNvSpPr>
            <a:spLocks noGrp="1" noRot="1" noChangeAspect="1" noTextEdit="1"/>
          </p:cNvSpPr>
          <p:nvPr>
            <p:ph type="sldImg"/>
          </p:nvPr>
        </p:nvSpPr>
        <p:spPr bwMode="auto">
          <a:noFill/>
          <a:ln>
            <a:solidFill>
              <a:srgbClr val="000000"/>
            </a:solidFill>
            <a:miter lim="800000"/>
            <a:headEnd/>
            <a:tailEnd/>
          </a:ln>
        </p:spPr>
      </p:sp>
      <p:sp>
        <p:nvSpPr>
          <p:cNvPr id="25600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Eljr. – élve a Ket. felhatalmazásával – rögzíti, hogy </a:t>
            </a:r>
            <a:r>
              <a:rPr lang="hu-HU" b="1" smtClean="0"/>
              <a:t>nincs helye fellebbezésnek a másodfokú eljárásban hozott </a:t>
            </a:r>
            <a:endParaRPr lang="hu-HU" smtClean="0"/>
          </a:p>
          <a:p>
            <a:pPr lvl="1">
              <a:spcBef>
                <a:spcPct val="0"/>
              </a:spcBef>
              <a:buFontTx/>
              <a:buChar char="•"/>
            </a:pPr>
            <a:r>
              <a:rPr lang="hu-HU" smtClean="0"/>
              <a:t>a kérelmet érdemi vizsgálat nélkül elutasító, </a:t>
            </a:r>
          </a:p>
          <a:p>
            <a:pPr lvl="1">
              <a:spcBef>
                <a:spcPct val="0"/>
              </a:spcBef>
              <a:buFontTx/>
              <a:buChar char="•"/>
            </a:pPr>
            <a:r>
              <a:rPr lang="hu-HU" smtClean="0"/>
              <a:t>az eljárást megszüntető, </a:t>
            </a:r>
          </a:p>
          <a:p>
            <a:pPr lvl="1">
              <a:spcBef>
                <a:spcPct val="0"/>
              </a:spcBef>
              <a:buFontTx/>
              <a:buChar char="•"/>
            </a:pPr>
            <a:r>
              <a:rPr lang="hu-HU" smtClean="0"/>
              <a:t>az eljárás felfüggesztése tárgyában hozott, </a:t>
            </a:r>
          </a:p>
          <a:p>
            <a:pPr lvl="1">
              <a:spcBef>
                <a:spcPct val="0"/>
              </a:spcBef>
              <a:buFontTx/>
              <a:buChar char="•"/>
            </a:pPr>
            <a:r>
              <a:rPr lang="hu-HU" smtClean="0"/>
              <a:t>a Ket.  33/A. §-ban meghatározott fizetési kötelezettséggel kapcsolatos, </a:t>
            </a:r>
          </a:p>
          <a:p>
            <a:pPr lvl="1">
              <a:spcBef>
                <a:spcPct val="0"/>
              </a:spcBef>
              <a:buFontTx/>
              <a:buChar char="•"/>
            </a:pPr>
            <a:r>
              <a:rPr lang="hu-HU" smtClean="0"/>
              <a:t>az irat betekintési jog korlátozására irányuló kérelem tárgyában hozott és</a:t>
            </a:r>
          </a:p>
          <a:p>
            <a:pPr lvl="1">
              <a:spcBef>
                <a:spcPct val="0"/>
              </a:spcBef>
              <a:buFontTx/>
              <a:buChar char="•"/>
            </a:pPr>
            <a:r>
              <a:rPr lang="hu-HU" smtClean="0"/>
              <a:t>a költségmentesség iránti kérelmet elutasító, a költségmentesség módosításáról vagy visszavonásáról szóló első fokú végzés ellen. </a:t>
            </a:r>
          </a:p>
          <a:p>
            <a:pPr>
              <a:spcBef>
                <a:spcPct val="0"/>
              </a:spcBef>
            </a:pPr>
            <a:r>
              <a:rPr lang="hu-HU" smtClean="0"/>
              <a:t> </a:t>
            </a:r>
          </a:p>
          <a:p>
            <a:pPr>
              <a:spcBef>
                <a:spcPct val="0"/>
              </a:spcBef>
            </a:pPr>
            <a:r>
              <a:rPr lang="hu-HU" smtClean="0"/>
              <a:t>Figyelem! A másodfokú eljárásban hozott nem fellebbezhető végzések esetében a Ket. 100. § (2) bekezdése alapján a döntés bírósági felülvizsgálatának van helye.</a:t>
            </a:r>
          </a:p>
          <a:p>
            <a:pPr>
              <a:spcBef>
                <a:spcPct val="0"/>
              </a:spcBef>
            </a:pPr>
            <a:r>
              <a:rPr lang="hu-HU" smtClean="0"/>
              <a:t>A bírósági felülvizsgálat megindítására nyitva álló határidő változatlanul 15 nap maradt, 15 napon belül lehet a határozat bírósági felülvizsgálatát kérni.</a:t>
            </a:r>
          </a:p>
          <a:p>
            <a:pPr>
              <a:spcBef>
                <a:spcPct val="0"/>
              </a:spcBef>
            </a:pPr>
            <a:endParaRPr lang="hu-HU" smtClean="0"/>
          </a:p>
        </p:txBody>
      </p:sp>
      <p:sp>
        <p:nvSpPr>
          <p:cNvPr id="2560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FC3D57-11D4-4D19-9431-493037674B8E}" type="slidenum">
              <a:rPr lang="hu-HU"/>
              <a:pPr fontAlgn="base">
                <a:spcBef>
                  <a:spcPct val="0"/>
                </a:spcBef>
                <a:spcAft>
                  <a:spcPct val="0"/>
                </a:spcAft>
              </a:pPr>
              <a:t>124</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Diakép helye 1"/>
          <p:cNvSpPr>
            <a:spLocks noGrp="1" noRot="1" noChangeAspect="1" noTextEdit="1"/>
          </p:cNvSpPr>
          <p:nvPr>
            <p:ph type="sldImg"/>
          </p:nvPr>
        </p:nvSpPr>
        <p:spPr bwMode="auto">
          <a:noFill/>
          <a:ln>
            <a:solidFill>
              <a:srgbClr val="000000"/>
            </a:solidFill>
            <a:miter lim="800000"/>
            <a:headEnd/>
            <a:tailEnd/>
          </a:ln>
        </p:spPr>
      </p:sp>
      <p:sp>
        <p:nvSpPr>
          <p:cNvPr id="15565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Ez márkét  kötelező feladat:</a:t>
            </a:r>
          </a:p>
          <a:p>
            <a:pPr>
              <a:spcBef>
                <a:spcPct val="0"/>
              </a:spcBef>
              <a:buFontTx/>
              <a:buChar char="•"/>
            </a:pPr>
            <a:r>
              <a:rPr lang="hu-HU" smtClean="0"/>
              <a:t>Kérelemre szóban vagy írásban tájékoztatásnyújtás a HÉSZ tartalmáról, alkalmazhatóságáról</a:t>
            </a:r>
          </a:p>
          <a:p>
            <a:pPr lvl="1">
              <a:spcBef>
                <a:spcPct val="0"/>
              </a:spcBef>
            </a:pPr>
            <a:r>
              <a:rPr lang="hu-HU" smtClean="0"/>
              <a:t>Ennek során javaslattétel az adott telek beépíthetőségére, beépíthetőségi módozataira.</a:t>
            </a:r>
          </a:p>
          <a:p>
            <a:pPr>
              <a:spcBef>
                <a:spcPct val="0"/>
              </a:spcBef>
              <a:buFontTx/>
              <a:buChar char="•"/>
            </a:pPr>
            <a:r>
              <a:rPr lang="hu-HU" smtClean="0"/>
              <a:t>A konzultáció során elő kell segíteni az ügyfelek beruházásainak településképi alakítását, megköünnyíteni pl. a polgármesteri véleményezési eljárást.</a:t>
            </a:r>
          </a:p>
          <a:p>
            <a:pPr>
              <a:spcBef>
                <a:spcPct val="0"/>
              </a:spcBef>
            </a:pPr>
            <a:endParaRPr lang="hu-HU" smtClean="0"/>
          </a:p>
        </p:txBody>
      </p:sp>
      <p:sp>
        <p:nvSpPr>
          <p:cNvPr id="1556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AEE0C-83FC-4B0F-888A-4A739F900910}" type="slidenum">
              <a:rPr lang="hu-HU"/>
              <a:pPr fontAlgn="base">
                <a:spcBef>
                  <a:spcPct val="0"/>
                </a:spcBef>
                <a:spcAft>
                  <a:spcPct val="0"/>
                </a:spcAft>
              </a:pPr>
              <a:t>15</a:t>
            </a:fld>
            <a:endParaRPr lang="hu-HU"/>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Ha fellebbező fellebbezése benyújtásakor már rendelkezik az ÉTDR rendszerben elektronikus tárhellyel, akkor</a:t>
            </a:r>
          </a:p>
          <a:p>
            <a:pPr lvl="1" fontAlgn="auto">
              <a:spcBef>
                <a:spcPts val="0"/>
              </a:spcBef>
              <a:spcAft>
                <a:spcPts val="0"/>
              </a:spcAft>
              <a:buFont typeface="Arial" pitchFamily="34" charset="0"/>
              <a:buChar char="•"/>
              <a:defRPr/>
            </a:pPr>
            <a:r>
              <a:rPr lang="hu-HU" dirty="0" smtClean="0"/>
              <a:t>fellebbezésében meg kell jelölnie, hogy az elektronikus tárhelyén tárolt dokumentumok közül melyeket mellékeli fellebbezéséhez,</a:t>
            </a:r>
          </a:p>
          <a:p>
            <a:pPr lvl="1" fontAlgn="auto">
              <a:spcBef>
                <a:spcPts val="0"/>
              </a:spcBef>
              <a:spcAft>
                <a:spcPts val="0"/>
              </a:spcAft>
              <a:buFont typeface="Arial" pitchFamily="34" charset="0"/>
              <a:buChar char="•"/>
              <a:defRPr/>
            </a:pPr>
            <a:r>
              <a:rPr lang="hu-HU" dirty="0" smtClean="0"/>
              <a:t>hozzáférést kell biztosítania az első- és másodfokon eljáró hatóságnak a megjelölt dokumentumokhoz.</a:t>
            </a:r>
          </a:p>
          <a:p>
            <a:pPr fontAlgn="auto">
              <a:spcBef>
                <a:spcPts val="0"/>
              </a:spcBef>
              <a:spcAft>
                <a:spcPts val="0"/>
              </a:spcAft>
              <a:defRPr/>
            </a:pPr>
            <a:r>
              <a:rPr lang="hu-HU" dirty="0" smtClean="0"/>
              <a:t>Ez a rendelkezés, miután tárhellyel az adott ügyben nyilvánvalóan csak az építtető rendelkezhet, az építtetőre vonatkozik, ha pl. a hatóság elutasította kérelmét.</a:t>
            </a:r>
          </a:p>
          <a:p>
            <a:pPr fontAlgn="auto">
              <a:spcBef>
                <a:spcPts val="0"/>
              </a:spcBef>
              <a:spcAft>
                <a:spcPts val="0"/>
              </a:spcAft>
              <a:defRPr/>
            </a:pPr>
            <a:r>
              <a:rPr lang="hu-HU" dirty="0" smtClean="0"/>
              <a:t> </a:t>
            </a:r>
          </a:p>
          <a:p>
            <a:pPr fontAlgn="auto">
              <a:spcBef>
                <a:spcPts val="0"/>
              </a:spcBef>
              <a:spcAft>
                <a:spcPts val="0"/>
              </a:spcAft>
              <a:defRPr/>
            </a:pPr>
            <a:r>
              <a:rPr lang="hu-HU" dirty="0" smtClean="0"/>
              <a:t>Az ügyfél benyújthatja fellebbezését a másodfokon eljáró hatósághoz címezve papír alapon, vagy egyéb elektronikus úton is</a:t>
            </a:r>
          </a:p>
          <a:p>
            <a:pPr lvl="1" fontAlgn="auto">
              <a:spcBef>
                <a:spcPts val="0"/>
              </a:spcBef>
              <a:spcAft>
                <a:spcPts val="0"/>
              </a:spcAft>
              <a:buFont typeface="Arial" pitchFamily="34" charset="0"/>
              <a:buChar char="•"/>
              <a:defRPr/>
            </a:pPr>
            <a:r>
              <a:rPr lang="hu-HU" dirty="0" smtClean="0"/>
              <a:t>az első fokú hatóságnál,</a:t>
            </a:r>
          </a:p>
          <a:p>
            <a:pPr lvl="1" fontAlgn="auto">
              <a:spcBef>
                <a:spcPts val="0"/>
              </a:spcBef>
              <a:spcAft>
                <a:spcPts val="0"/>
              </a:spcAft>
              <a:buFont typeface="Arial" pitchFamily="34" charset="0"/>
              <a:buChar char="•"/>
              <a:defRPr/>
            </a:pPr>
            <a:r>
              <a:rPr lang="hu-HU" dirty="0" smtClean="0"/>
              <a:t>az integrált ügyfélszolgálaton (kormányablaknál) vagy </a:t>
            </a:r>
          </a:p>
          <a:p>
            <a:pPr lvl="1" fontAlgn="auto">
              <a:spcBef>
                <a:spcPts val="0"/>
              </a:spcBef>
              <a:spcAft>
                <a:spcPts val="0"/>
              </a:spcAft>
              <a:buFont typeface="Arial" pitchFamily="34" charset="0"/>
              <a:buChar char="•"/>
              <a:defRPr/>
            </a:pPr>
            <a:r>
              <a:rPr lang="hu-HU" dirty="0" smtClean="0"/>
              <a:t>az Építésügyi Szolgáltatási Pontnál.</a:t>
            </a:r>
          </a:p>
          <a:p>
            <a:pPr fontAlgn="auto">
              <a:spcBef>
                <a:spcPts val="0"/>
              </a:spcBef>
              <a:spcAft>
                <a:spcPts val="0"/>
              </a:spcAft>
              <a:defRPr/>
            </a:pPr>
            <a:r>
              <a:rPr lang="hu-HU" dirty="0" smtClean="0"/>
              <a:t>Jelenleg 29 Kormányablak működik, felsorolásuk elérhető az </a:t>
            </a:r>
            <a:r>
              <a:rPr lang="hu-HU" dirty="0" err="1" smtClean="0"/>
              <a:t>E-epites</a:t>
            </a:r>
            <a:r>
              <a:rPr lang="hu-HU" dirty="0" smtClean="0"/>
              <a:t> Építésügyi Portál Lakossági tájékoztatók menüpontjában az Elektronikus ügyindítás címszó alatt.</a:t>
            </a:r>
          </a:p>
          <a:p>
            <a:pPr fontAlgn="auto">
              <a:spcBef>
                <a:spcPts val="0"/>
              </a:spcBef>
              <a:spcAft>
                <a:spcPts val="0"/>
              </a:spcAft>
              <a:defRPr/>
            </a:pPr>
            <a:r>
              <a:rPr lang="hu-HU" dirty="0" smtClean="0"/>
              <a:t>Az Építésügyi Szolgáltatási Pont feladatait ellátó önkormányzatokat a 343/2006. (XII. 23.) Korm. rendelet 6. sz. melléklet III. része sorolja fel, de megtalálhatók a fent jelzett helyen is.</a:t>
            </a:r>
          </a:p>
        </p:txBody>
      </p:sp>
      <p:sp>
        <p:nvSpPr>
          <p:cNvPr id="2570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9DE3E-F1AC-4DCD-95AE-2005B301A626}" type="slidenum">
              <a:rPr lang="hu-HU"/>
              <a:pPr fontAlgn="base">
                <a:spcBef>
                  <a:spcPct val="0"/>
                </a:spcBef>
                <a:spcAft>
                  <a:spcPct val="0"/>
                </a:spcAft>
              </a:pPr>
              <a:t>125</a:t>
            </a:fld>
            <a:endParaRPr lang="hu-HU"/>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Diakép helye 1"/>
          <p:cNvSpPr>
            <a:spLocks noGrp="1" noRot="1" noChangeAspect="1" noTextEdit="1"/>
          </p:cNvSpPr>
          <p:nvPr>
            <p:ph type="sldImg"/>
          </p:nvPr>
        </p:nvSpPr>
        <p:spPr bwMode="auto">
          <a:noFill/>
          <a:ln>
            <a:solidFill>
              <a:srgbClr val="000000"/>
            </a:solidFill>
            <a:miter lim="800000"/>
            <a:headEnd/>
            <a:tailEnd/>
          </a:ln>
        </p:spPr>
      </p:sp>
      <p:sp>
        <p:nvSpPr>
          <p:cNvPr id="25805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fellebbezés és mellékletei beérkezésüket követen elektronikus mappába kerülnek, amelynek gazdája már az eljáró első fokú hatóság. A hatóság a mappához és tartalmához csak a Ket. és az Eljr. szabályai szerint biztosít hozzáférést és betekintést.</a:t>
            </a:r>
          </a:p>
          <a:p>
            <a:pPr>
              <a:spcBef>
                <a:spcPct val="0"/>
              </a:spcBef>
            </a:pPr>
            <a:r>
              <a:rPr lang="hu-HU" b="1" smtClean="0"/>
              <a:t> </a:t>
            </a:r>
            <a:endParaRPr lang="hu-HU" sz="1100" smtClean="0"/>
          </a:p>
          <a:p>
            <a:pPr>
              <a:spcBef>
                <a:spcPct val="0"/>
              </a:spcBef>
            </a:pPr>
            <a:r>
              <a:rPr lang="hu-HU" smtClean="0"/>
              <a:t>Az első fokú hatóság a fellebbezés elektronikus felterjesztése előtt </a:t>
            </a:r>
          </a:p>
          <a:p>
            <a:pPr lvl="1">
              <a:spcBef>
                <a:spcPct val="0"/>
              </a:spcBef>
              <a:buFontTx/>
              <a:buChar char="•"/>
            </a:pPr>
            <a:r>
              <a:rPr lang="hu-HU" smtClean="0"/>
              <a:t>megvizsgálja a határozat visszavonásának, megváltoztatásának lehetőségét,</a:t>
            </a:r>
          </a:p>
          <a:p>
            <a:pPr lvl="1">
              <a:spcBef>
                <a:spcPct val="0"/>
              </a:spcBef>
              <a:buFontTx/>
              <a:buChar char="•"/>
            </a:pPr>
            <a:r>
              <a:rPr lang="hu-HU" smtClean="0"/>
              <a:t>vagy a fellebbezést érdemi vizsgálat nélkül elutasításának kötelezettségét.</a:t>
            </a:r>
          </a:p>
          <a:p>
            <a:pPr lvl="1">
              <a:spcBef>
                <a:spcPct val="0"/>
              </a:spcBef>
            </a:pPr>
            <a:r>
              <a:rPr lang="hu-HU" smtClean="0"/>
              <a:t> </a:t>
            </a:r>
          </a:p>
          <a:p>
            <a:pPr>
              <a:spcBef>
                <a:spcPct val="0"/>
              </a:spcBef>
            </a:pPr>
            <a:r>
              <a:rPr lang="hu-HU" smtClean="0"/>
              <a:t>Ezután – ha nem vizsgálta felül határozatát, illetve nem utasította el érdemi vizsgálat nélkül a fellebbezést – a fellebbezést és az ügyben keletkezett iratokat az ÉTDR-ben a másodfokú hatósághoz felterjeszti, és erről a fellebbezőt értesíti.</a:t>
            </a:r>
          </a:p>
        </p:txBody>
      </p:sp>
      <p:sp>
        <p:nvSpPr>
          <p:cNvPr id="2580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E3F94-3A57-4C32-B917-A3DF9330F2F4}" type="slidenum">
              <a:rPr lang="hu-HU"/>
              <a:pPr fontAlgn="base">
                <a:spcBef>
                  <a:spcPct val="0"/>
                </a:spcBef>
                <a:spcAft>
                  <a:spcPct val="0"/>
                </a:spcAft>
              </a:pPr>
              <a:t>126</a:t>
            </a:fld>
            <a:endParaRPr lang="hu-HU"/>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Diakép helye 1"/>
          <p:cNvSpPr>
            <a:spLocks noGrp="1" noRot="1" noChangeAspect="1" noTextEdit="1"/>
          </p:cNvSpPr>
          <p:nvPr>
            <p:ph type="sldImg"/>
          </p:nvPr>
        </p:nvSpPr>
        <p:spPr bwMode="auto">
          <a:noFill/>
          <a:ln>
            <a:solidFill>
              <a:srgbClr val="000000"/>
            </a:solidFill>
            <a:miter lim="800000"/>
            <a:headEnd/>
            <a:tailEnd/>
          </a:ln>
        </p:spPr>
      </p:sp>
      <p:sp>
        <p:nvSpPr>
          <p:cNvPr id="25907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másodfokú hatóságnál a fellebbezési eljárás a felterjesztést követő első munkanapon megindul.</a:t>
            </a:r>
          </a:p>
          <a:p>
            <a:pPr>
              <a:spcBef>
                <a:spcPct val="0"/>
              </a:spcBef>
            </a:pPr>
            <a:r>
              <a:rPr lang="hu-HU" smtClean="0"/>
              <a:t>A másodfokú hatóság 3 napon belül az ÉTDR-ben kiállított dokumentummal papír alapon vagy elektronikus úton értesíti az eljárás megindulásáról</a:t>
            </a:r>
          </a:p>
          <a:p>
            <a:pPr lvl="1">
              <a:spcBef>
                <a:spcPct val="0"/>
              </a:spcBef>
              <a:buFontTx/>
              <a:buChar char="•"/>
            </a:pPr>
            <a:r>
              <a:rPr lang="hu-HU" smtClean="0"/>
              <a:t>a fellebbezőt,</a:t>
            </a:r>
          </a:p>
          <a:p>
            <a:pPr lvl="1">
              <a:spcBef>
                <a:spcPct val="0"/>
              </a:spcBef>
              <a:buFontTx/>
              <a:buChar char="•"/>
            </a:pPr>
            <a:r>
              <a:rPr lang="hu-HU" smtClean="0"/>
              <a:t>az építtetőt, valamint</a:t>
            </a:r>
          </a:p>
          <a:p>
            <a:pPr lvl="1">
              <a:spcBef>
                <a:spcPct val="0"/>
              </a:spcBef>
              <a:buFontTx/>
              <a:buChar char="•"/>
            </a:pPr>
            <a:r>
              <a:rPr lang="hu-HU" smtClean="0"/>
              <a:t>a már ismert ügyfelet.</a:t>
            </a:r>
          </a:p>
          <a:p>
            <a:pPr>
              <a:spcBef>
                <a:spcPct val="0"/>
              </a:spcBef>
            </a:pPr>
            <a:r>
              <a:rPr lang="hu-HU" smtClean="0"/>
              <a:t>A másodfokú hatóság a jogorvoslati eljárásban - az eljárás megindulását követő 5 napon belül - csak akkor keresi meg a másodfokon eljáró szakhatóságot állásfoglalásának beszerzése érdekében, ha a jogorvoslati kérelem az első fokú hatóság határozatába foglalt szakhatósági állásfoglalás tartalma ellen irányul.</a:t>
            </a:r>
          </a:p>
          <a:p>
            <a:pPr>
              <a:spcBef>
                <a:spcPct val="0"/>
              </a:spcBef>
            </a:pPr>
            <a:r>
              <a:rPr lang="hu-HU" smtClean="0"/>
              <a:t>Ha a fellebbezés tartalma </a:t>
            </a:r>
          </a:p>
          <a:p>
            <a:pPr lvl="1">
              <a:spcBef>
                <a:spcPct val="0"/>
              </a:spcBef>
              <a:buFontTx/>
              <a:buChar char="•"/>
            </a:pPr>
            <a:r>
              <a:rPr lang="hu-HU" smtClean="0"/>
              <a:t>a települési önkormányzat polgármesterének az első fokú határozatba beépült településképi véleményét érinti, akkor az állami főépítész,</a:t>
            </a:r>
          </a:p>
          <a:p>
            <a:pPr lvl="1">
              <a:spcBef>
                <a:spcPct val="0"/>
              </a:spcBef>
              <a:buFontTx/>
              <a:buChar char="•"/>
            </a:pPr>
            <a:r>
              <a:rPr lang="hu-HU" smtClean="0"/>
              <a:t>a területi építészeti-műszaki tervtanácsnak vagy a központi műemlékvédelmi tervtanácsnak az első fokú határozatba beépült véleményét érinti, akkor az országos főépítész véleményét kéri ki a másodfokú hatóság.</a:t>
            </a:r>
          </a:p>
          <a:p>
            <a:pPr>
              <a:spcBef>
                <a:spcPct val="0"/>
              </a:spcBef>
            </a:pPr>
            <a:r>
              <a:rPr lang="hu-HU" smtClean="0"/>
              <a:t>Az állami, vagy országos főépítész bizonyítékként szolgáló véleményét 15 napon belül köteles megadni.</a:t>
            </a:r>
          </a:p>
        </p:txBody>
      </p:sp>
      <p:sp>
        <p:nvSpPr>
          <p:cNvPr id="2590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1344E1-3725-4198-86CB-CAC8F26A3D77}" type="slidenum">
              <a:rPr lang="hu-HU"/>
              <a:pPr fontAlgn="base">
                <a:spcBef>
                  <a:spcPct val="0"/>
                </a:spcBef>
                <a:spcAft>
                  <a:spcPct val="0"/>
                </a:spcAft>
              </a:pPr>
              <a:t>127</a:t>
            </a:fld>
            <a:endParaRPr lang="hu-HU"/>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Diakép helye 1"/>
          <p:cNvSpPr>
            <a:spLocks noGrp="1" noRot="1" noChangeAspect="1" noTextEdit="1"/>
          </p:cNvSpPr>
          <p:nvPr>
            <p:ph type="sldImg"/>
          </p:nvPr>
        </p:nvSpPr>
        <p:spPr bwMode="auto">
          <a:noFill/>
          <a:ln>
            <a:solidFill>
              <a:srgbClr val="000000"/>
            </a:solidFill>
            <a:miter lim="800000"/>
            <a:headEnd/>
            <a:tailEnd/>
          </a:ln>
        </p:spPr>
      </p:sp>
      <p:sp>
        <p:nvSpPr>
          <p:cNvPr id="26009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Ha a döntés meghozatalához szükséges adat nem áll rendelkezésre, a másodfokú hatóság legfeljebb 8 napos teljesítési határidő kitűzésével, egy alkalommal az eljárás megindulásától számított 5 napon belül hiánypótlásra hívja fel a fellebbezőt.</a:t>
            </a:r>
          </a:p>
          <a:p>
            <a:pPr>
              <a:spcBef>
                <a:spcPct val="0"/>
              </a:spcBef>
            </a:pPr>
            <a:r>
              <a:rPr lang="hu-HU" b="1" smtClean="0"/>
              <a:t>A másodfokú hatóság a jogorvoslati eljárásban döntését</a:t>
            </a:r>
            <a:endParaRPr lang="hu-HU" smtClean="0"/>
          </a:p>
          <a:p>
            <a:pPr lvl="1">
              <a:spcBef>
                <a:spcPct val="0"/>
              </a:spcBef>
              <a:buFontTx/>
              <a:buChar char="•"/>
            </a:pPr>
            <a:r>
              <a:rPr lang="hu-HU" smtClean="0"/>
              <a:t>ha az eljárásba szakhatóságot nem kell bevonni és a tényállás tisztázásához minden rendelkezésre áll a jogorvoslati eljárás megindulásától számított </a:t>
            </a:r>
            <a:r>
              <a:rPr lang="hu-HU" b="1" smtClean="0"/>
              <a:t>30 napon belül</a:t>
            </a:r>
            <a:r>
              <a:rPr lang="hu-HU" smtClean="0"/>
              <a:t>,</a:t>
            </a:r>
          </a:p>
          <a:p>
            <a:pPr lvl="1">
              <a:spcBef>
                <a:spcPct val="0"/>
              </a:spcBef>
              <a:buFontTx/>
              <a:buChar char="•"/>
            </a:pPr>
            <a:r>
              <a:rPr lang="hu-HU" smtClean="0"/>
              <a:t>egyébként az utolsó szakhatósági állásfoglalás vagy dokumentum beérkezésétől számított </a:t>
            </a:r>
            <a:r>
              <a:rPr lang="hu-HU" b="1" smtClean="0"/>
              <a:t>15 napon belül hozza meg.</a:t>
            </a:r>
            <a:endParaRPr lang="hu-HU" smtClean="0"/>
          </a:p>
          <a:p>
            <a:pPr>
              <a:spcBef>
                <a:spcPct val="0"/>
              </a:spcBef>
            </a:pPr>
            <a:endParaRPr lang="hu-HU" smtClean="0"/>
          </a:p>
          <a:p>
            <a:pPr>
              <a:spcBef>
                <a:spcPct val="0"/>
              </a:spcBef>
            </a:pPr>
            <a:endParaRPr lang="hu-HU" smtClean="0"/>
          </a:p>
        </p:txBody>
      </p:sp>
      <p:sp>
        <p:nvSpPr>
          <p:cNvPr id="2601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56408-D6AD-4057-B02E-39AD85CB375B}" type="slidenum">
              <a:rPr lang="hu-HU"/>
              <a:pPr fontAlgn="base">
                <a:spcBef>
                  <a:spcPct val="0"/>
                </a:spcBef>
                <a:spcAft>
                  <a:spcPct val="0"/>
                </a:spcAft>
              </a:pPr>
              <a:t>128</a:t>
            </a:fld>
            <a:endParaRPr lang="hu-HU"/>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55000" lnSpcReduction="20000"/>
          </a:bodyPr>
          <a:lstStyle/>
          <a:p>
            <a:pPr fontAlgn="auto">
              <a:spcBef>
                <a:spcPts val="0"/>
              </a:spcBef>
              <a:spcAft>
                <a:spcPts val="0"/>
              </a:spcAft>
              <a:defRPr/>
            </a:pPr>
            <a:r>
              <a:rPr lang="hu-HU" b="1" dirty="0" smtClean="0"/>
              <a:t>Az építési folyamat felügyeletét az építésügyi és az építésfelügyeleti hatóság látja el osztott hatáskörben.</a:t>
            </a:r>
          </a:p>
          <a:p>
            <a:pPr fontAlgn="auto">
              <a:spcBef>
                <a:spcPts val="0"/>
              </a:spcBef>
              <a:spcAft>
                <a:spcPts val="0"/>
              </a:spcAft>
              <a:defRPr/>
            </a:pPr>
            <a:endParaRPr lang="hu-HU" b="1" dirty="0" smtClean="0"/>
          </a:p>
          <a:p>
            <a:pPr fontAlgn="auto">
              <a:spcBef>
                <a:spcPts val="0"/>
              </a:spcBef>
              <a:spcAft>
                <a:spcPts val="0"/>
              </a:spcAft>
              <a:defRPr/>
            </a:pPr>
            <a:r>
              <a:rPr lang="hu-HU" b="1" dirty="0" smtClean="0"/>
              <a:t>Az építésügyi hatósági kötelezés – változás!</a:t>
            </a:r>
            <a:endParaRPr lang="hu-HU" dirty="0" smtClean="0"/>
          </a:p>
          <a:p>
            <a:pPr fontAlgn="auto">
              <a:spcBef>
                <a:spcPts val="0"/>
              </a:spcBef>
              <a:spcAft>
                <a:spcPts val="0"/>
              </a:spcAft>
              <a:defRPr/>
            </a:pPr>
            <a:r>
              <a:rPr lang="hu-HU" u="sng" dirty="0" smtClean="0"/>
              <a:t>Elrendelheti</a:t>
            </a:r>
            <a:r>
              <a:rPr lang="hu-HU" dirty="0" smtClean="0"/>
              <a:t> a telek bekerítését, az engedély nélküli építményhasználat megszüntetését.</a:t>
            </a:r>
          </a:p>
          <a:p>
            <a:pPr fontAlgn="auto">
              <a:spcBef>
                <a:spcPts val="0"/>
              </a:spcBef>
              <a:spcAft>
                <a:spcPts val="0"/>
              </a:spcAft>
              <a:defRPr/>
            </a:pPr>
            <a:r>
              <a:rPr lang="hu-HU" u="sng" dirty="0" smtClean="0"/>
              <a:t>El kell rendelnie</a:t>
            </a:r>
            <a:r>
              <a:rPr lang="hu-HU" dirty="0" smtClean="0"/>
              <a:t>:</a:t>
            </a:r>
          </a:p>
          <a:p>
            <a:pPr fontAlgn="auto">
              <a:spcBef>
                <a:spcPts val="0"/>
              </a:spcBef>
              <a:spcAft>
                <a:spcPts val="0"/>
              </a:spcAft>
              <a:defRPr/>
            </a:pPr>
            <a:r>
              <a:rPr lang="hu-HU" i="1" dirty="0" smtClean="0"/>
              <a:t>a) </a:t>
            </a:r>
            <a:r>
              <a:rPr lang="hu-HU" dirty="0" smtClean="0"/>
              <a:t>az építmény, építményrész részleges vagy teljes </a:t>
            </a:r>
            <a:r>
              <a:rPr lang="hu-HU" u="sng" dirty="0" smtClean="0"/>
              <a:t>átalakítását,</a:t>
            </a:r>
            <a:r>
              <a:rPr lang="hu-HU" dirty="0" smtClean="0"/>
              <a:t> - amennyiben ez nem lehetséges, vagy ha az építtető ezt nem vállalja - a </a:t>
            </a:r>
            <a:r>
              <a:rPr lang="hu-HU" u="sng" dirty="0" smtClean="0"/>
              <a:t>lebontását vagy az újraépítését</a:t>
            </a:r>
            <a:r>
              <a:rPr lang="hu-HU" dirty="0" smtClean="0"/>
              <a:t>, ha a kivitelezés az állékonyságot, az életet és egészséget, a köz- és vagyonbiztonságot veszélyeztető módon történik,</a:t>
            </a:r>
          </a:p>
          <a:p>
            <a:pPr fontAlgn="auto">
              <a:spcBef>
                <a:spcPts val="0"/>
              </a:spcBef>
              <a:spcAft>
                <a:spcPts val="0"/>
              </a:spcAft>
              <a:defRPr/>
            </a:pPr>
            <a:r>
              <a:rPr lang="hu-HU" i="1" dirty="0" smtClean="0"/>
              <a:t>b) </a:t>
            </a:r>
            <a:r>
              <a:rPr lang="hu-HU" dirty="0" smtClean="0"/>
              <a:t>az építmény, építményrész állékonyságát, az életet, egészséget, a köz- és vagyonbiztonságot veszélyeztető állapot és </a:t>
            </a:r>
            <a:r>
              <a:rPr lang="hu-HU" u="sng" dirty="0" smtClean="0"/>
              <a:t>használat megszüntetését,</a:t>
            </a:r>
            <a:endParaRPr lang="hu-HU" dirty="0" smtClean="0"/>
          </a:p>
          <a:p>
            <a:pPr fontAlgn="auto">
              <a:spcBef>
                <a:spcPts val="0"/>
              </a:spcBef>
              <a:spcAft>
                <a:spcPts val="0"/>
              </a:spcAft>
              <a:defRPr/>
            </a:pPr>
            <a:r>
              <a:rPr lang="hu-HU" i="1" dirty="0" smtClean="0"/>
              <a:t>c) </a:t>
            </a:r>
            <a:r>
              <a:rPr lang="hu-HU" dirty="0" smtClean="0"/>
              <a:t>az építmény, építményrész </a:t>
            </a:r>
            <a:r>
              <a:rPr lang="hu-HU" u="sng" dirty="0" smtClean="0"/>
              <a:t>hibáinak, hiányosságainak megszüntetését</a:t>
            </a:r>
            <a:r>
              <a:rPr lang="hu-HU" dirty="0" smtClean="0"/>
              <a:t>,</a:t>
            </a:r>
          </a:p>
          <a:p>
            <a:pPr fontAlgn="auto">
              <a:spcBef>
                <a:spcPts val="0"/>
              </a:spcBef>
              <a:spcAft>
                <a:spcPts val="0"/>
              </a:spcAft>
              <a:defRPr/>
            </a:pPr>
            <a:r>
              <a:rPr lang="hu-HU" i="1" dirty="0" err="1" smtClean="0"/>
              <a:t>ca</a:t>
            </a:r>
            <a:r>
              <a:rPr lang="hu-HU" i="1" dirty="0" smtClean="0"/>
              <a:t>) </a:t>
            </a:r>
            <a:r>
              <a:rPr lang="hu-HU" dirty="0" smtClean="0"/>
              <a:t>ha azt rendeltetésszerű és biztonságos használatra nem alkalmas módon építették meg, vagy ezáltal idegen ingatlanban az állékonyságot, az életet és egészséget, a köz- és vagyonbiztonságot veszélyeztető állapot keletkezett,</a:t>
            </a:r>
          </a:p>
          <a:p>
            <a:pPr fontAlgn="auto">
              <a:spcBef>
                <a:spcPts val="0"/>
              </a:spcBef>
              <a:spcAft>
                <a:spcPts val="0"/>
              </a:spcAft>
              <a:defRPr/>
            </a:pPr>
            <a:r>
              <a:rPr lang="hu-HU" i="1" dirty="0" smtClean="0"/>
              <a:t>d) </a:t>
            </a:r>
            <a:r>
              <a:rPr lang="hu-HU" dirty="0" smtClean="0"/>
              <a:t>jogszerűtlen építési tevékenység esetében az </a:t>
            </a:r>
            <a:r>
              <a:rPr lang="hu-HU" u="sng" dirty="0" smtClean="0"/>
              <a:t>építési tevékenység végzésének megszüntetését </a:t>
            </a:r>
            <a:r>
              <a:rPr lang="hu-HU" dirty="0" smtClean="0"/>
              <a:t>vagy a jogerős és végrehajtható építési </a:t>
            </a:r>
            <a:r>
              <a:rPr lang="hu-HU" u="sng" dirty="0" smtClean="0"/>
              <a:t>engedélynek</a:t>
            </a:r>
            <a:r>
              <a:rPr lang="hu-HU" dirty="0" smtClean="0"/>
              <a:t> és a hozzá tartozó, jóváhagyott engedélyezési terveknek </a:t>
            </a:r>
            <a:r>
              <a:rPr lang="hu-HU" u="sng" dirty="0" smtClean="0"/>
              <a:t>megfelelő állapot kialakítását</a:t>
            </a:r>
            <a:r>
              <a:rPr lang="hu-HU" dirty="0" smtClean="0"/>
              <a:t>,</a:t>
            </a:r>
          </a:p>
          <a:p>
            <a:pPr fontAlgn="auto">
              <a:spcBef>
                <a:spcPts val="0"/>
              </a:spcBef>
              <a:spcAft>
                <a:spcPts val="0"/>
              </a:spcAft>
              <a:defRPr/>
            </a:pPr>
            <a:r>
              <a:rPr lang="hu-HU" i="1" dirty="0" smtClean="0"/>
              <a:t>e) </a:t>
            </a:r>
            <a:r>
              <a:rPr lang="hu-HU" dirty="0" smtClean="0"/>
              <a:t>az építmény környezetéből az építési tevékenység során keletkezett </a:t>
            </a:r>
            <a:r>
              <a:rPr lang="hu-HU" u="sng" dirty="0" smtClean="0"/>
              <a:t>építési hulladék</a:t>
            </a:r>
            <a:r>
              <a:rPr lang="hu-HU" dirty="0" smtClean="0"/>
              <a:t>, maradék építőanyag és építési segédeszközök </a:t>
            </a:r>
            <a:r>
              <a:rPr lang="hu-HU" u="sng" dirty="0" smtClean="0"/>
              <a:t>elszállítását</a:t>
            </a:r>
            <a:r>
              <a:rPr lang="hu-HU" dirty="0" smtClean="0"/>
              <a:t>, a környezetnek és a terep felszínének az eredeti vagy az engedélyezett állapotban történő kialakítását, a környezetben okozott károk megszüntetését, valamint</a:t>
            </a:r>
          </a:p>
          <a:p>
            <a:pPr fontAlgn="auto">
              <a:spcBef>
                <a:spcPts val="0"/>
              </a:spcBef>
              <a:spcAft>
                <a:spcPts val="0"/>
              </a:spcAft>
              <a:defRPr/>
            </a:pPr>
            <a:r>
              <a:rPr lang="hu-HU" i="1" dirty="0" smtClean="0"/>
              <a:t>f) </a:t>
            </a:r>
            <a:r>
              <a:rPr lang="hu-HU" u="sng" dirty="0" smtClean="0"/>
              <a:t>energetikai tanúsítvány elkészíttetését</a:t>
            </a:r>
            <a:r>
              <a:rPr lang="hu-HU" dirty="0" smtClean="0"/>
              <a:t>.</a:t>
            </a:r>
          </a:p>
          <a:p>
            <a:pPr fontAlgn="auto">
              <a:spcBef>
                <a:spcPts val="0"/>
              </a:spcBef>
              <a:spcAft>
                <a:spcPts val="0"/>
              </a:spcAft>
              <a:defRPr/>
            </a:pPr>
            <a:r>
              <a:rPr lang="hu-HU" b="1" dirty="0" smtClean="0"/>
              <a:t> </a:t>
            </a:r>
            <a:endParaRPr lang="hu-HU" dirty="0" smtClean="0"/>
          </a:p>
          <a:p>
            <a:pPr fontAlgn="auto">
              <a:spcBef>
                <a:spcPts val="0"/>
              </a:spcBef>
              <a:spcAft>
                <a:spcPts val="0"/>
              </a:spcAft>
              <a:defRPr/>
            </a:pPr>
            <a:r>
              <a:rPr lang="hu-HU" b="1" dirty="0" smtClean="0"/>
              <a:t>Kötelezési eljárás</a:t>
            </a:r>
            <a:endParaRPr lang="hu-HU" dirty="0" smtClean="0"/>
          </a:p>
          <a:p>
            <a:pPr fontAlgn="auto">
              <a:spcBef>
                <a:spcPts val="0"/>
              </a:spcBef>
              <a:spcAft>
                <a:spcPts val="0"/>
              </a:spcAft>
              <a:defRPr/>
            </a:pPr>
            <a:r>
              <a:rPr lang="hu-HU" dirty="0" smtClean="0"/>
              <a:t>Az építésügyi és az építésfelügyeleti hatóság a kötelezési eljárást</a:t>
            </a:r>
          </a:p>
          <a:p>
            <a:pPr lvl="1" fontAlgn="auto">
              <a:spcBef>
                <a:spcPts val="0"/>
              </a:spcBef>
              <a:spcAft>
                <a:spcPts val="0"/>
              </a:spcAft>
              <a:buFont typeface="Arial" pitchFamily="34" charset="0"/>
              <a:buChar char="•"/>
              <a:defRPr/>
            </a:pPr>
            <a:r>
              <a:rPr lang="hu-HU" dirty="0" smtClean="0"/>
              <a:t>hivatalból,</a:t>
            </a:r>
          </a:p>
          <a:p>
            <a:pPr lvl="1" fontAlgn="auto">
              <a:spcBef>
                <a:spcPts val="0"/>
              </a:spcBef>
              <a:spcAft>
                <a:spcPts val="0"/>
              </a:spcAft>
              <a:buFont typeface="Arial" pitchFamily="34" charset="0"/>
              <a:buChar char="•"/>
              <a:defRPr/>
            </a:pPr>
            <a:r>
              <a:rPr lang="hu-HU" dirty="0" smtClean="0"/>
              <a:t>kérelemre vagy</a:t>
            </a:r>
          </a:p>
          <a:p>
            <a:pPr lvl="1" fontAlgn="auto">
              <a:spcBef>
                <a:spcPts val="0"/>
              </a:spcBef>
              <a:spcAft>
                <a:spcPts val="0"/>
              </a:spcAft>
              <a:buFont typeface="Arial" pitchFamily="34" charset="0"/>
              <a:buChar char="•"/>
              <a:defRPr/>
            </a:pPr>
            <a:r>
              <a:rPr lang="hu-HU" dirty="0" smtClean="0"/>
              <a:t>más hatóság megkeresésére</a:t>
            </a:r>
          </a:p>
          <a:p>
            <a:pPr fontAlgn="auto">
              <a:spcBef>
                <a:spcPts val="0"/>
              </a:spcBef>
              <a:spcAft>
                <a:spcPts val="0"/>
              </a:spcAft>
              <a:defRPr/>
            </a:pPr>
            <a:r>
              <a:rPr lang="hu-HU" dirty="0" smtClean="0"/>
              <a:t>folytatja le.</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építésügyi vagy az építésfelügyeleti hatóság az érintett telek vagy építmény, építményrész tulajdonosát kötelezi. Ha az elvégzett szabálytalan tevékenységet nem a telek vagy az építmény, építményrész tulajdonosa végezte, az építtetőt vagy az építési tevékenység végzőjét kell kötelezni.</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építésügyi hatóság az engedélyezési eljárással összefüggésben, az építésfelügyeleti hatóság ennek hiányában</a:t>
            </a:r>
          </a:p>
          <a:p>
            <a:pPr lvl="1" fontAlgn="auto">
              <a:spcBef>
                <a:spcPts val="0"/>
              </a:spcBef>
              <a:spcAft>
                <a:spcPts val="0"/>
              </a:spcAft>
              <a:buFont typeface="Arial" pitchFamily="34" charset="0"/>
              <a:buChar char="•"/>
              <a:defRPr/>
            </a:pPr>
            <a:r>
              <a:rPr lang="hu-HU" dirty="0" smtClean="0"/>
              <a:t>a</a:t>
            </a:r>
            <a:r>
              <a:rPr lang="hu-HU" i="1" dirty="0" smtClean="0"/>
              <a:t> </a:t>
            </a:r>
            <a:r>
              <a:rPr lang="hu-HU" dirty="0" smtClean="0"/>
              <a:t>közbiztonsági, közlekedésbiztonsági, továbbá más közérdekből a telek határain kerítés építését elrendelheti vagy megtilthatja,</a:t>
            </a:r>
          </a:p>
          <a:p>
            <a:pPr lvl="1" fontAlgn="auto">
              <a:spcBef>
                <a:spcPts val="0"/>
              </a:spcBef>
              <a:spcAft>
                <a:spcPts val="0"/>
              </a:spcAft>
              <a:buFont typeface="Arial" pitchFamily="34" charset="0"/>
              <a:buChar char="•"/>
              <a:defRPr/>
            </a:pPr>
            <a:r>
              <a:rPr lang="hu-HU" dirty="0" smtClean="0"/>
              <a:t>közérdeknek minősülő közbiztonsági, közlekedésbiztonsági érdekből elrendelheti a meglévő kerítés lebontását vagy átláthatóvá átalakítását,</a:t>
            </a:r>
          </a:p>
          <a:p>
            <a:pPr lvl="1" fontAlgn="auto">
              <a:spcBef>
                <a:spcPts val="0"/>
              </a:spcBef>
              <a:spcAft>
                <a:spcPts val="0"/>
              </a:spcAft>
              <a:buFont typeface="Arial" pitchFamily="34" charset="0"/>
              <a:buChar char="•"/>
              <a:defRPr/>
            </a:pPr>
            <a:r>
              <a:rPr lang="hu-HU" dirty="0" smtClean="0"/>
              <a:t>helyi építési szabályzat vagy annak rendelkezése hiányában a telek határain támfal építését elrendelheti.</a:t>
            </a:r>
          </a:p>
          <a:p>
            <a:pPr fontAlgn="auto">
              <a:spcBef>
                <a:spcPts val="0"/>
              </a:spcBef>
              <a:spcAft>
                <a:spcPts val="0"/>
              </a:spcAft>
              <a:defRPr/>
            </a:pPr>
            <a:r>
              <a:rPr lang="hu-HU" dirty="0" smtClean="0"/>
              <a:t> </a:t>
            </a:r>
          </a:p>
          <a:p>
            <a:pPr fontAlgn="auto">
              <a:spcBef>
                <a:spcPts val="0"/>
              </a:spcBef>
              <a:spcAft>
                <a:spcPts val="0"/>
              </a:spcAft>
              <a:defRPr/>
            </a:pPr>
            <a:r>
              <a:rPr lang="hu-HU" dirty="0" smtClean="0"/>
              <a:t>Több személy együttes kötelezése esetén,</a:t>
            </a:r>
          </a:p>
          <a:p>
            <a:pPr fontAlgn="auto">
              <a:spcBef>
                <a:spcPts val="0"/>
              </a:spcBef>
              <a:spcAft>
                <a:spcPts val="0"/>
              </a:spcAft>
              <a:buFont typeface="Arial" pitchFamily="34" charset="0"/>
              <a:buChar char="•"/>
              <a:defRPr/>
            </a:pPr>
            <a:r>
              <a:rPr lang="hu-HU" dirty="0" smtClean="0"/>
              <a:t>ha a kötelezettség teljesítése osztható, az egyes kötelezettek részkötelezettségeit – a polgári jog szabályai szerint – külön-külön kell meghatározni,</a:t>
            </a:r>
          </a:p>
          <a:p>
            <a:pPr fontAlgn="auto">
              <a:spcBef>
                <a:spcPts val="0"/>
              </a:spcBef>
              <a:spcAft>
                <a:spcPts val="0"/>
              </a:spcAft>
              <a:buFont typeface="Arial" pitchFamily="34" charset="0"/>
              <a:buChar char="•"/>
              <a:defRPr/>
            </a:pPr>
            <a:r>
              <a:rPr lang="hu-HU" dirty="0" smtClean="0"/>
              <a:t>ha a kötelezettség teljesítése oszthatatlan, a kötelezés egyetemleges.</a:t>
            </a:r>
          </a:p>
          <a:p>
            <a:pPr fontAlgn="auto">
              <a:spcBef>
                <a:spcPts val="0"/>
              </a:spcBef>
              <a:spcAft>
                <a:spcPts val="0"/>
              </a:spcAft>
              <a:defRPr/>
            </a:pPr>
            <a:r>
              <a:rPr lang="hu-HU" dirty="0" smtClean="0"/>
              <a:t> </a:t>
            </a:r>
          </a:p>
          <a:p>
            <a:pPr fontAlgn="auto">
              <a:spcBef>
                <a:spcPts val="0"/>
              </a:spcBef>
              <a:spcAft>
                <a:spcPts val="0"/>
              </a:spcAft>
              <a:defRPr/>
            </a:pPr>
            <a:r>
              <a:rPr lang="hu-HU" dirty="0" smtClean="0"/>
              <a:t>A kötelezettség teljesítéséhez szükséges építési tevékenységek és az ezzel kapcsolatos cselekmények elvégzése ütemekre és szakaszokra bontva is előírható.</a:t>
            </a:r>
          </a:p>
          <a:p>
            <a:pPr fontAlgn="auto">
              <a:spcBef>
                <a:spcPts val="0"/>
              </a:spcBef>
              <a:spcAft>
                <a:spcPts val="0"/>
              </a:spcAft>
              <a:defRPr/>
            </a:pPr>
            <a:r>
              <a:rPr lang="hu-HU" dirty="0" smtClean="0"/>
              <a:t> </a:t>
            </a:r>
          </a:p>
          <a:p>
            <a:pPr fontAlgn="auto">
              <a:spcBef>
                <a:spcPts val="0"/>
              </a:spcBef>
              <a:spcAft>
                <a:spcPts val="0"/>
              </a:spcAft>
              <a:defRPr/>
            </a:pPr>
            <a:r>
              <a:rPr lang="hu-HU" dirty="0" smtClean="0"/>
              <a:t>A kötelezettség teljesítésének határidejét – azonnali beavatkozást igénylő veszélyhelyzet esetének kivételével – az összes körülmény figyelembevételével kell megállapítani.</a:t>
            </a:r>
          </a:p>
          <a:p>
            <a:pPr fontAlgn="auto">
              <a:spcBef>
                <a:spcPts val="0"/>
              </a:spcBef>
              <a:spcAft>
                <a:spcPts val="0"/>
              </a:spcAft>
              <a:defRPr/>
            </a:pPr>
            <a:r>
              <a:rPr lang="hu-HU" dirty="0" smtClean="0"/>
              <a:t>Kötelezést építésrendészeti eljárás keretében hoz a hatóság. Az építésügyi hatóság jogszerűségi ellenőrzés következményeként kötelez, az építésfelügyeleti hatóság pedig jogszerűségi, szakszerűségi és jogosulatlan kivitelezés következményeként.</a:t>
            </a:r>
          </a:p>
          <a:p>
            <a:pPr fontAlgn="auto">
              <a:spcBef>
                <a:spcPts val="0"/>
              </a:spcBef>
              <a:spcAft>
                <a:spcPts val="0"/>
              </a:spcAft>
              <a:defRPr/>
            </a:pPr>
            <a:endParaRPr lang="hu-HU" dirty="0"/>
          </a:p>
        </p:txBody>
      </p:sp>
      <p:sp>
        <p:nvSpPr>
          <p:cNvPr id="2611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FCDF90-55A1-459E-A301-F377E0C1748C}" type="slidenum">
              <a:rPr lang="hu-HU"/>
              <a:pPr fontAlgn="base">
                <a:spcBef>
                  <a:spcPct val="0"/>
                </a:spcBef>
                <a:spcAft>
                  <a:spcPct val="0"/>
                </a:spcAft>
              </a:pPr>
              <a:t>130</a:t>
            </a:fld>
            <a:endParaRPr lang="hu-HU"/>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40000" lnSpcReduction="20000"/>
          </a:bodyPr>
          <a:lstStyle/>
          <a:p>
            <a:pPr fontAlgn="auto">
              <a:spcBef>
                <a:spcPts val="0"/>
              </a:spcBef>
              <a:spcAft>
                <a:spcPts val="0"/>
              </a:spcAft>
              <a:defRPr/>
            </a:pPr>
            <a:r>
              <a:rPr lang="hu-HU" u="sng" dirty="0" smtClean="0"/>
              <a:t>Építésrendészeti eljárás</a:t>
            </a:r>
            <a:endParaRPr lang="hu-HU" dirty="0" smtClean="0"/>
          </a:p>
          <a:p>
            <a:pPr fontAlgn="auto">
              <a:spcBef>
                <a:spcPts val="0"/>
              </a:spcBef>
              <a:spcAft>
                <a:spcPts val="0"/>
              </a:spcAft>
              <a:defRPr/>
            </a:pPr>
            <a:r>
              <a:rPr lang="hu-HU" b="1" dirty="0" smtClean="0"/>
              <a:t>Szabálytalan tevékenység</a:t>
            </a:r>
            <a:r>
              <a:rPr lang="hu-HU" dirty="0" smtClean="0"/>
              <a:t> </a:t>
            </a:r>
          </a:p>
          <a:p>
            <a:pPr fontAlgn="auto">
              <a:spcBef>
                <a:spcPts val="0"/>
              </a:spcBef>
              <a:spcAft>
                <a:spcPts val="0"/>
              </a:spcAft>
              <a:defRPr/>
            </a:pPr>
            <a:r>
              <a:rPr lang="hu-HU" i="1" dirty="0" smtClean="0"/>
              <a:t>a) </a:t>
            </a:r>
            <a:r>
              <a:rPr lang="hu-HU" dirty="0" smtClean="0"/>
              <a:t>jogszerűtlenül,</a:t>
            </a:r>
          </a:p>
          <a:p>
            <a:pPr fontAlgn="auto">
              <a:spcBef>
                <a:spcPts val="0"/>
              </a:spcBef>
              <a:spcAft>
                <a:spcPts val="0"/>
              </a:spcAft>
              <a:defRPr/>
            </a:pPr>
            <a:r>
              <a:rPr lang="hu-HU" i="1" dirty="0" smtClean="0"/>
              <a:t>b) </a:t>
            </a:r>
            <a:r>
              <a:rPr lang="hu-HU" dirty="0" smtClean="0"/>
              <a:t>jogosulatlanul vagy</a:t>
            </a:r>
          </a:p>
          <a:p>
            <a:pPr fontAlgn="auto">
              <a:spcBef>
                <a:spcPts val="0"/>
              </a:spcBef>
              <a:spcAft>
                <a:spcPts val="0"/>
              </a:spcAft>
              <a:defRPr/>
            </a:pPr>
            <a:r>
              <a:rPr lang="hu-HU" i="1" dirty="0" smtClean="0"/>
              <a:t>c) </a:t>
            </a:r>
            <a:r>
              <a:rPr lang="hu-HU" dirty="0" smtClean="0"/>
              <a:t>szakszerűtlenül</a:t>
            </a:r>
          </a:p>
          <a:p>
            <a:pPr fontAlgn="auto">
              <a:spcBef>
                <a:spcPts val="0"/>
              </a:spcBef>
              <a:spcAft>
                <a:spcPts val="0"/>
              </a:spcAft>
              <a:defRPr/>
            </a:pPr>
            <a:r>
              <a:rPr lang="hu-HU" dirty="0" smtClean="0"/>
              <a:t>megkezdett és végzett tevékenység.</a:t>
            </a:r>
          </a:p>
          <a:p>
            <a:pPr fontAlgn="auto">
              <a:spcBef>
                <a:spcPts val="0"/>
              </a:spcBef>
              <a:spcAft>
                <a:spcPts val="0"/>
              </a:spcAft>
              <a:defRPr/>
            </a:pPr>
            <a:r>
              <a:rPr lang="hu-HU" dirty="0" smtClean="0"/>
              <a:t> </a:t>
            </a:r>
          </a:p>
          <a:p>
            <a:pPr fontAlgn="auto">
              <a:spcBef>
                <a:spcPts val="0"/>
              </a:spcBef>
              <a:spcAft>
                <a:spcPts val="0"/>
              </a:spcAft>
              <a:defRPr/>
            </a:pPr>
            <a:r>
              <a:rPr lang="hu-HU" b="1" dirty="0" smtClean="0"/>
              <a:t>Jogszerűtlen</a:t>
            </a:r>
            <a:r>
              <a:rPr lang="hu-HU" dirty="0" smtClean="0"/>
              <a:t> az építési vagy bontási tevékenység, ha a jogszabály alapján engedélyhez vagy tudomásul vételhez kötött építési vagy bontási tevékenységet</a:t>
            </a:r>
          </a:p>
          <a:p>
            <a:pPr fontAlgn="auto">
              <a:spcBef>
                <a:spcPts val="0"/>
              </a:spcBef>
              <a:spcAft>
                <a:spcPts val="0"/>
              </a:spcAft>
              <a:defRPr/>
            </a:pPr>
            <a:r>
              <a:rPr lang="hu-HU" i="1" dirty="0" smtClean="0"/>
              <a:t>a) </a:t>
            </a:r>
            <a:r>
              <a:rPr lang="hu-HU" dirty="0" smtClean="0"/>
              <a:t>engedély vagy tudomásul vétel nélkül,</a:t>
            </a:r>
          </a:p>
          <a:p>
            <a:pPr fontAlgn="auto">
              <a:spcBef>
                <a:spcPts val="0"/>
              </a:spcBef>
              <a:spcAft>
                <a:spcPts val="0"/>
              </a:spcAft>
              <a:defRPr/>
            </a:pPr>
            <a:r>
              <a:rPr lang="hu-HU" i="1" dirty="0" smtClean="0"/>
              <a:t>b) </a:t>
            </a:r>
            <a:r>
              <a:rPr lang="hu-HU" dirty="0" smtClean="0"/>
              <a:t>az engedélytől vagy tudomásul vételtől eltérően,</a:t>
            </a:r>
          </a:p>
          <a:p>
            <a:pPr fontAlgn="auto">
              <a:spcBef>
                <a:spcPts val="0"/>
              </a:spcBef>
              <a:spcAft>
                <a:spcPts val="0"/>
              </a:spcAft>
              <a:defRPr/>
            </a:pPr>
            <a:r>
              <a:rPr lang="hu-HU" i="1" dirty="0" smtClean="0"/>
              <a:t>c) </a:t>
            </a:r>
            <a:r>
              <a:rPr lang="hu-HU" dirty="0" smtClean="0"/>
              <a:t>az engedély jogerőssé válása nélkül - kivéve, ha a döntés fellebbezésre tekintet nélkül végrehajthatóvá válik -,</a:t>
            </a:r>
          </a:p>
          <a:p>
            <a:pPr fontAlgn="auto">
              <a:spcBef>
                <a:spcPts val="0"/>
              </a:spcBef>
              <a:spcAft>
                <a:spcPts val="0"/>
              </a:spcAft>
              <a:defRPr/>
            </a:pPr>
            <a:r>
              <a:rPr lang="hu-HU" i="1" dirty="0" smtClean="0"/>
              <a:t>d) </a:t>
            </a:r>
            <a:r>
              <a:rPr lang="hu-HU" dirty="0" smtClean="0"/>
              <a:t>a jogerős engedély végrehajthatóságának felfüggesztése ellenére</a:t>
            </a:r>
          </a:p>
          <a:p>
            <a:pPr fontAlgn="auto">
              <a:spcBef>
                <a:spcPts val="0"/>
              </a:spcBef>
              <a:spcAft>
                <a:spcPts val="0"/>
              </a:spcAft>
              <a:defRPr/>
            </a:pPr>
            <a:r>
              <a:rPr lang="hu-HU" dirty="0" smtClean="0"/>
              <a:t>végzik.</a:t>
            </a:r>
          </a:p>
          <a:p>
            <a:pPr fontAlgn="auto">
              <a:spcBef>
                <a:spcPts val="0"/>
              </a:spcBef>
              <a:spcAft>
                <a:spcPts val="0"/>
              </a:spcAft>
              <a:defRPr/>
            </a:pPr>
            <a:r>
              <a:rPr lang="hu-HU" dirty="0" smtClean="0"/>
              <a:t>Nem minősül jogszerűtlen építési tevékenységnek az építési engedélytől a jogszabályban meghatározott </a:t>
            </a:r>
            <a:r>
              <a:rPr lang="hu-HU" u="sng" dirty="0" smtClean="0"/>
              <a:t>szabvány szerinti tűréshatáron belüli eltérés</a:t>
            </a:r>
            <a:r>
              <a:rPr lang="hu-HU" dirty="0" smtClean="0"/>
              <a:t>, valamint </a:t>
            </a:r>
            <a:r>
              <a:rPr lang="hu-HU" u="sng" dirty="0" smtClean="0"/>
              <a:t>ha a bíróság</a:t>
            </a:r>
            <a:r>
              <a:rPr lang="hu-HU" dirty="0" smtClean="0"/>
              <a:t> a jogerős építési engedély alapján végzett építési </a:t>
            </a:r>
            <a:r>
              <a:rPr lang="hu-HU" u="sng" dirty="0" smtClean="0"/>
              <a:t>tevékenység végrehajthatóságát nem függeszti fel</a:t>
            </a:r>
            <a:r>
              <a:rPr lang="hu-HU" dirty="0" smtClean="0"/>
              <a:t>.</a:t>
            </a:r>
          </a:p>
          <a:p>
            <a:pPr fontAlgn="auto">
              <a:spcBef>
                <a:spcPts val="0"/>
              </a:spcBef>
              <a:spcAft>
                <a:spcPts val="0"/>
              </a:spcAft>
              <a:defRPr/>
            </a:pPr>
            <a:r>
              <a:rPr lang="hu-HU" dirty="0" smtClean="0"/>
              <a:t> </a:t>
            </a:r>
          </a:p>
          <a:p>
            <a:pPr fontAlgn="auto">
              <a:spcBef>
                <a:spcPts val="0"/>
              </a:spcBef>
              <a:spcAft>
                <a:spcPts val="0"/>
              </a:spcAft>
              <a:defRPr/>
            </a:pPr>
            <a:r>
              <a:rPr lang="hu-HU" b="1" dirty="0" smtClean="0"/>
              <a:t>Jogosulatlan</a:t>
            </a:r>
            <a:r>
              <a:rPr lang="hu-HU" dirty="0" smtClean="0"/>
              <a:t> a tevékenység, ha az építési folyamat résztvevője az általa folytatott tevékenység végzéséhez nem rendelkezik megfelelő jogosultsággal vagy szakképesítéssel, vagy a vállalkozó nem rendelkezik kivitelezői névjegyzéki nyilvántartási számmal.</a:t>
            </a:r>
          </a:p>
          <a:p>
            <a:pPr fontAlgn="auto">
              <a:spcBef>
                <a:spcPts val="0"/>
              </a:spcBef>
              <a:spcAft>
                <a:spcPts val="0"/>
              </a:spcAft>
              <a:defRPr/>
            </a:pPr>
            <a:r>
              <a:rPr lang="hu-HU" dirty="0" smtClean="0"/>
              <a:t> </a:t>
            </a:r>
          </a:p>
          <a:p>
            <a:pPr fontAlgn="auto">
              <a:spcBef>
                <a:spcPts val="0"/>
              </a:spcBef>
              <a:spcAft>
                <a:spcPts val="0"/>
              </a:spcAft>
              <a:defRPr/>
            </a:pPr>
            <a:r>
              <a:rPr lang="hu-HU" b="1" dirty="0" smtClean="0"/>
              <a:t>Szakszerűtlen </a:t>
            </a:r>
            <a:r>
              <a:rPr lang="hu-HU" dirty="0" smtClean="0"/>
              <a:t>a tevékenység, ha azt a helyi építési szabályzat és az alapvető követelmények, a tevékenységre vonatkozó szakmai szabályok, előírások megsértésével végzik, vagy a tevékenység végzése az életet, az egészséget, a köz- és vagyonbiztonságot veszélyeztető állapotot vagy használatot eredményez.</a:t>
            </a:r>
          </a:p>
          <a:p>
            <a:pPr fontAlgn="auto">
              <a:spcBef>
                <a:spcPts val="0"/>
              </a:spcBef>
              <a:spcAft>
                <a:spcPts val="0"/>
              </a:spcAft>
              <a:defRPr/>
            </a:pPr>
            <a:r>
              <a:rPr lang="hu-HU" dirty="0" smtClean="0"/>
              <a:t> </a:t>
            </a:r>
          </a:p>
          <a:p>
            <a:pPr fontAlgn="auto">
              <a:spcBef>
                <a:spcPts val="0"/>
              </a:spcBef>
              <a:spcAft>
                <a:spcPts val="0"/>
              </a:spcAft>
              <a:defRPr/>
            </a:pPr>
            <a:r>
              <a:rPr lang="hu-HU" b="1" dirty="0" smtClean="0"/>
              <a:t>A fennmaradási engedély megadásának feltételei nem változtak!!!!</a:t>
            </a:r>
            <a:endParaRPr lang="hu-HU" dirty="0" smtClean="0"/>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építésfelügyeleti hatóság építésrendészeti eljárást folytat le, ha az ellenőrzésen megállapítja, hogy</a:t>
            </a:r>
          </a:p>
          <a:p>
            <a:pPr lvl="1" fontAlgn="auto">
              <a:spcBef>
                <a:spcPts val="0"/>
              </a:spcBef>
              <a:spcAft>
                <a:spcPts val="0"/>
              </a:spcAft>
              <a:buFont typeface="Arial" pitchFamily="34" charset="0"/>
              <a:buChar char="•"/>
              <a:defRPr/>
            </a:pPr>
            <a:r>
              <a:rPr lang="hu-HU" dirty="0" smtClean="0"/>
              <a:t>az építőipari kivitelezési tevékenység végzését a jogerős építési engedélytől és a hozzá tartozó engedélyezési záradékkal ellátott építészeti-műszaki dokumentációtól eltérően,</a:t>
            </a:r>
          </a:p>
          <a:p>
            <a:pPr lvl="1" fontAlgn="auto">
              <a:spcBef>
                <a:spcPts val="0"/>
              </a:spcBef>
              <a:spcAft>
                <a:spcPts val="0"/>
              </a:spcAft>
              <a:buFont typeface="Arial" pitchFamily="34" charset="0"/>
              <a:buChar char="•"/>
              <a:defRPr/>
            </a:pPr>
            <a:r>
              <a:rPr lang="hu-HU" dirty="0" smtClean="0"/>
              <a:t>az építőipari kivitelezési tevékenység végzését építési vagy bontási engedély nélkül,</a:t>
            </a:r>
          </a:p>
          <a:p>
            <a:pPr lvl="1" fontAlgn="auto">
              <a:spcBef>
                <a:spcPts val="0"/>
              </a:spcBef>
              <a:spcAft>
                <a:spcPts val="0"/>
              </a:spcAft>
              <a:buFont typeface="Arial" pitchFamily="34" charset="0"/>
              <a:buChar char="•"/>
              <a:defRPr/>
            </a:pPr>
            <a:r>
              <a:rPr lang="hu-HU" dirty="0" smtClean="0"/>
              <a:t>a bontási tevékenységet a tevékenység megkezdésének bejelentése nélkül vagy az építésfelügyeleti hatóság tiltása ellenére,</a:t>
            </a:r>
          </a:p>
          <a:p>
            <a:pPr lvl="1" fontAlgn="auto">
              <a:spcBef>
                <a:spcPts val="0"/>
              </a:spcBef>
              <a:spcAft>
                <a:spcPts val="0"/>
              </a:spcAft>
              <a:buFont typeface="Arial" pitchFamily="34" charset="0"/>
              <a:buChar char="•"/>
              <a:defRPr/>
            </a:pPr>
            <a:r>
              <a:rPr lang="hu-HU" dirty="0" smtClean="0"/>
              <a:t>az engedély nélkül végezhető építési tevékenység esetén a településrendezési tervek, a helyi építési szabályzat vagy az országos építési követelmények megsértésével</a:t>
            </a:r>
          </a:p>
          <a:p>
            <a:pPr fontAlgn="auto">
              <a:spcBef>
                <a:spcPts val="0"/>
              </a:spcBef>
              <a:spcAft>
                <a:spcPts val="0"/>
              </a:spcAft>
              <a:defRPr/>
            </a:pPr>
            <a:r>
              <a:rPr lang="hu-HU" dirty="0" smtClean="0"/>
              <a:t>(a továbbiakban együtt: szabálytalanul) végezték.</a:t>
            </a:r>
          </a:p>
          <a:p>
            <a:pPr fontAlgn="auto">
              <a:spcBef>
                <a:spcPts val="0"/>
              </a:spcBef>
              <a:spcAft>
                <a:spcPts val="0"/>
              </a:spcAft>
              <a:defRPr/>
            </a:pPr>
            <a:endParaRPr lang="hu-HU" dirty="0" smtClean="0"/>
          </a:p>
          <a:p>
            <a:pPr fontAlgn="auto">
              <a:spcBef>
                <a:spcPts val="0"/>
              </a:spcBef>
              <a:spcAft>
                <a:spcPts val="0"/>
              </a:spcAft>
              <a:defRPr/>
            </a:pPr>
            <a:r>
              <a:rPr lang="hu-HU" dirty="0" smtClean="0"/>
              <a:t>Az építésfelügyeleti hatóság az építésrendészeti eljárása keretében a szabálytalan építési tevékenységről történő tudomásszerzésétől számított hatvan napon belül tisztázza a tényállást, melynek keretében</a:t>
            </a:r>
          </a:p>
          <a:p>
            <a:pPr lvl="1" fontAlgn="auto">
              <a:spcBef>
                <a:spcPts val="0"/>
              </a:spcBef>
              <a:spcAft>
                <a:spcPts val="0"/>
              </a:spcAft>
              <a:buFont typeface="Arial" pitchFamily="34" charset="0"/>
              <a:buChar char="•"/>
              <a:defRPr/>
            </a:pPr>
            <a:r>
              <a:rPr lang="hu-HU" dirty="0" smtClean="0"/>
              <a:t>vizsgálja, hogy a jogszerűtlen vagy szakszerűtlen építési tevékenységgel megépített építmény, építményrész fennmaradási engedély megadásának az </a:t>
            </a:r>
            <a:r>
              <a:rPr lang="hu-HU" dirty="0" err="1" smtClean="0"/>
              <a:t>Étv</a:t>
            </a:r>
            <a:r>
              <a:rPr lang="hu-HU" dirty="0" smtClean="0"/>
              <a:t>. 48/A. § (1) bekezdésében meghatározott feltételei fennállnak-e vagy megteremthetőek-e,</a:t>
            </a:r>
          </a:p>
          <a:p>
            <a:pPr lvl="1" fontAlgn="auto">
              <a:spcBef>
                <a:spcPts val="0"/>
              </a:spcBef>
              <a:spcAft>
                <a:spcPts val="0"/>
              </a:spcAft>
              <a:buFont typeface="Arial" pitchFamily="34" charset="0"/>
              <a:buChar char="•"/>
              <a:defRPr/>
            </a:pPr>
            <a:r>
              <a:rPr lang="hu-HU" dirty="0" smtClean="0"/>
              <a:t>a feltételek megléte esetén végzésben értesíti az építtetőt, vagy</a:t>
            </a:r>
            <a:r>
              <a:rPr lang="hu-HU" b="1" dirty="0" smtClean="0"/>
              <a:t> </a:t>
            </a:r>
            <a:r>
              <a:rPr lang="hu-HU" dirty="0" smtClean="0"/>
              <a:t>ha az építtető személye nem ismert,</a:t>
            </a:r>
            <a:r>
              <a:rPr lang="hu-HU" b="1" dirty="0" smtClean="0"/>
              <a:t> </a:t>
            </a:r>
            <a:r>
              <a:rPr lang="hu-HU" dirty="0" smtClean="0"/>
              <a:t>a tulajdonost a fennmaradási engedély feltételeiről, valamint jogkövetkezményeiről, és egyben</a:t>
            </a:r>
          </a:p>
          <a:p>
            <a:pPr lvl="1" fontAlgn="auto">
              <a:spcBef>
                <a:spcPts val="0"/>
              </a:spcBef>
              <a:spcAft>
                <a:spcPts val="0"/>
              </a:spcAft>
              <a:buFont typeface="Arial" pitchFamily="34" charset="0"/>
              <a:buChar char="•"/>
              <a:defRPr/>
            </a:pPr>
            <a:r>
              <a:rPr lang="hu-HU" dirty="0" smtClean="0"/>
              <a:t>legfeljebb hatvan napon belüli határidő kitűzésével felhívja az építtetőt, vagy</a:t>
            </a:r>
            <a:r>
              <a:rPr lang="hu-HU" b="1" dirty="0" smtClean="0"/>
              <a:t> </a:t>
            </a:r>
            <a:r>
              <a:rPr lang="hu-HU" dirty="0" smtClean="0"/>
              <a:t>ha az építtető személye nem ismert,</a:t>
            </a:r>
            <a:r>
              <a:rPr lang="hu-HU" b="1" dirty="0" smtClean="0"/>
              <a:t> </a:t>
            </a:r>
            <a:r>
              <a:rPr lang="hu-HU" dirty="0" smtClean="0"/>
              <a:t>a tulajdonost a fennmaradási engedély iránti kérelem és mellékleteinek az építésügyi hatósághoz történő benyújtására.</a:t>
            </a:r>
          </a:p>
          <a:p>
            <a:pPr fontAlgn="auto">
              <a:spcBef>
                <a:spcPts val="0"/>
              </a:spcBef>
              <a:spcAft>
                <a:spcPts val="0"/>
              </a:spcAft>
              <a:defRPr/>
            </a:pPr>
            <a:r>
              <a:rPr lang="hu-HU" dirty="0" smtClean="0"/>
              <a:t> </a:t>
            </a:r>
          </a:p>
          <a:p>
            <a:pPr fontAlgn="auto">
              <a:spcBef>
                <a:spcPts val="0"/>
              </a:spcBef>
              <a:spcAft>
                <a:spcPts val="0"/>
              </a:spcAft>
              <a:defRPr/>
            </a:pPr>
            <a:r>
              <a:rPr lang="hu-HU" dirty="0" smtClean="0"/>
              <a:t>A fennmaradási engedély iránti kérelem benyújtására felhívó végzés rendelkező részének tartalmaznia kell:</a:t>
            </a:r>
          </a:p>
          <a:p>
            <a:pPr lvl="1" fontAlgn="auto">
              <a:spcBef>
                <a:spcPts val="0"/>
              </a:spcBef>
              <a:spcAft>
                <a:spcPts val="0"/>
              </a:spcAft>
              <a:buFont typeface="Arial" pitchFamily="34" charset="0"/>
              <a:buChar char="•"/>
              <a:defRPr/>
            </a:pPr>
            <a:r>
              <a:rPr lang="hu-HU" dirty="0" smtClean="0"/>
              <a:t>a fennmaradási engedély iránti kérelem mellékleteinek felsorolását (ideértve az építészeti-műszaki dokumentáció szabálytalan állapot megszüntetésére vonatkozó részeit is),</a:t>
            </a:r>
          </a:p>
          <a:p>
            <a:pPr lvl="1" fontAlgn="auto">
              <a:spcBef>
                <a:spcPts val="0"/>
              </a:spcBef>
              <a:spcAft>
                <a:spcPts val="0"/>
              </a:spcAft>
              <a:buFont typeface="Arial" pitchFamily="34" charset="0"/>
              <a:buChar char="•"/>
              <a:defRPr/>
            </a:pPr>
            <a:r>
              <a:rPr lang="hu-HU" dirty="0" smtClean="0"/>
              <a:t>az építésügyi hatósági eljárás illetékének mértékét,</a:t>
            </a:r>
          </a:p>
          <a:p>
            <a:pPr lvl="1" fontAlgn="auto">
              <a:spcBef>
                <a:spcPts val="0"/>
              </a:spcBef>
              <a:spcAft>
                <a:spcPts val="0"/>
              </a:spcAft>
              <a:buFont typeface="Arial" pitchFamily="34" charset="0"/>
              <a:buChar char="•"/>
              <a:defRPr/>
            </a:pPr>
            <a:r>
              <a:rPr lang="hu-HU" dirty="0" smtClean="0"/>
              <a:t>a kérelem benyújtásnak lehetőségeit,</a:t>
            </a:r>
          </a:p>
          <a:p>
            <a:pPr lvl="1" fontAlgn="auto">
              <a:spcBef>
                <a:spcPts val="0"/>
              </a:spcBef>
              <a:spcAft>
                <a:spcPts val="0"/>
              </a:spcAft>
              <a:buFont typeface="Arial" pitchFamily="34" charset="0"/>
              <a:buChar char="•"/>
              <a:defRPr/>
            </a:pPr>
            <a:r>
              <a:rPr lang="hu-HU" dirty="0" smtClean="0"/>
              <a:t>tájékoztatást a kérelem benyújtása előtti építésügyi hatósági szolgáltatás igénybevételének lehetőségéről.</a:t>
            </a:r>
          </a:p>
          <a:p>
            <a:pPr fontAlgn="auto">
              <a:spcBef>
                <a:spcPts val="0"/>
              </a:spcBef>
              <a:spcAft>
                <a:spcPts val="0"/>
              </a:spcAft>
              <a:defRPr/>
            </a:pPr>
            <a:r>
              <a:rPr lang="hu-HU" dirty="0" smtClean="0"/>
              <a:t> </a:t>
            </a:r>
          </a:p>
          <a:p>
            <a:pPr fontAlgn="auto">
              <a:spcBef>
                <a:spcPts val="0"/>
              </a:spcBef>
              <a:spcAft>
                <a:spcPts val="0"/>
              </a:spcAft>
              <a:defRPr/>
            </a:pPr>
            <a:r>
              <a:rPr lang="hu-HU" dirty="0" smtClean="0"/>
              <a:t>Ha a szabálytalan építési tevékenység eredményeként létrejött építményre, építményrészre fennmaradási engedély nem adható, az építésfelügyeleti hatóság elrendeli:</a:t>
            </a:r>
          </a:p>
          <a:p>
            <a:pPr fontAlgn="auto">
              <a:spcBef>
                <a:spcPts val="0"/>
              </a:spcBef>
              <a:spcAft>
                <a:spcPts val="0"/>
              </a:spcAft>
              <a:defRPr/>
            </a:pPr>
            <a:r>
              <a:rPr lang="hu-HU" dirty="0" smtClean="0"/>
              <a:t>a szabályossá tétel érdekében a szükséges munkálatok elvégzését, vagy</a:t>
            </a:r>
          </a:p>
          <a:p>
            <a:pPr fontAlgn="auto">
              <a:spcBef>
                <a:spcPts val="0"/>
              </a:spcBef>
              <a:spcAft>
                <a:spcPts val="0"/>
              </a:spcAft>
              <a:defRPr/>
            </a:pPr>
            <a:r>
              <a:rPr lang="hu-HU" dirty="0" smtClean="0"/>
              <a:t>a lebontását, ha az építmény fennmaradása átalakítással sem engedélyezhető.</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építésfelügyeleti hatóság a fennmaradási engedély iránti kérelem benyújtási határidejétől számított öt napon belül információt kér az illetékes építésügyi hatóságtól arról, hogy az építtető vagy a tulajdonos az építésügyi hatósághoz a fennmaradási engedély iránti kérelmét benyújtotta-e.</a:t>
            </a:r>
          </a:p>
          <a:p>
            <a:pPr fontAlgn="auto">
              <a:spcBef>
                <a:spcPts val="0"/>
              </a:spcBef>
              <a:spcAft>
                <a:spcPts val="0"/>
              </a:spcAft>
              <a:defRPr/>
            </a:pPr>
            <a:r>
              <a:rPr lang="hu-HU" dirty="0" smtClean="0"/>
              <a:t> </a:t>
            </a:r>
          </a:p>
          <a:p>
            <a:pPr fontAlgn="auto">
              <a:spcBef>
                <a:spcPts val="0"/>
              </a:spcBef>
              <a:spcAft>
                <a:spcPts val="0"/>
              </a:spcAft>
              <a:defRPr/>
            </a:pPr>
            <a:r>
              <a:rPr lang="hu-HU" dirty="0" smtClean="0"/>
              <a:t>Amennyiben az építésfelügyeleti hatóság megállapítja, hogy az építtető vagy a tulajdonos</a:t>
            </a:r>
            <a:r>
              <a:rPr lang="hu-HU" b="1" dirty="0" smtClean="0"/>
              <a:t> </a:t>
            </a:r>
            <a:r>
              <a:rPr lang="hu-HU" dirty="0" smtClean="0"/>
              <a:t>a végzésben megállapított teljesítési határidőig az építésügyi hatósághoz nem nyújtotta be a fennmaradási engedély iránti kérelmét, a szabálytalan állapot megszüntetése érdekében az építtetőt vagy a tulajdonost a szabálytalan építmény, építményrész bontására, átalakítására kötelezi.</a:t>
            </a:r>
          </a:p>
          <a:p>
            <a:pPr fontAlgn="auto">
              <a:spcBef>
                <a:spcPts val="0"/>
              </a:spcBef>
              <a:spcAft>
                <a:spcPts val="0"/>
              </a:spcAft>
              <a:defRPr/>
            </a:pPr>
            <a:r>
              <a:rPr lang="hu-HU" dirty="0" smtClean="0"/>
              <a:t> </a:t>
            </a:r>
          </a:p>
          <a:p>
            <a:pPr fontAlgn="auto">
              <a:spcBef>
                <a:spcPts val="0"/>
              </a:spcBef>
              <a:spcAft>
                <a:spcPts val="0"/>
              </a:spcAft>
              <a:defRPr/>
            </a:pPr>
            <a:r>
              <a:rPr lang="hu-HU" dirty="0" smtClean="0"/>
              <a:t>A bontási, átalakítási kötelezettség teljesítésének határideje a döntés jogerőssé és végrehajthatóvá válásától számított legfeljebb hat hónap lehet.</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építésfelügyeleti hatóság a teljesítési határidőt a kötelezett kérelmére indokolt esetben egy alkalommal, legfeljebb három hónappal meghosszabbítja.</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építésfelügyeleti hatóság az építésrendészeti eljárását az építtetővel szemben, ha az építtető személye nem ismert, az építkezéssel érintett telek tulajdonosával szemben folytatja le.</a:t>
            </a:r>
          </a:p>
          <a:p>
            <a:pPr fontAlgn="auto">
              <a:spcBef>
                <a:spcPts val="0"/>
              </a:spcBef>
              <a:spcAft>
                <a:spcPts val="0"/>
              </a:spcAft>
              <a:defRPr/>
            </a:pPr>
            <a:r>
              <a:rPr lang="hu-HU" dirty="0" smtClean="0"/>
              <a:t>Az építésfelügyeleti hatóság döntése meghozatalához szükséges azon személyek adatait, akiknek a telekre vonatkozó jogát az ingatlan-nyilvántartásba bejegyezték, az ingatlan-nyilvántartásból szerzi be.</a:t>
            </a:r>
          </a:p>
          <a:p>
            <a:pPr fontAlgn="auto">
              <a:spcBef>
                <a:spcPts val="0"/>
              </a:spcBef>
              <a:spcAft>
                <a:spcPts val="0"/>
              </a:spcAft>
              <a:defRPr/>
            </a:pPr>
            <a:endParaRPr lang="hu-HU" dirty="0" smtClean="0"/>
          </a:p>
          <a:p>
            <a:pPr fontAlgn="auto">
              <a:spcBef>
                <a:spcPts val="0"/>
              </a:spcBef>
              <a:spcAft>
                <a:spcPts val="0"/>
              </a:spcAft>
              <a:defRPr/>
            </a:pPr>
            <a:r>
              <a:rPr lang="hu-HU" dirty="0" smtClean="0"/>
              <a:t>Az építésfelügyeleti hatóság az építésrendészeti eljárását megszünteti, ha</a:t>
            </a:r>
          </a:p>
          <a:p>
            <a:pPr lvl="1" fontAlgn="auto">
              <a:spcBef>
                <a:spcPts val="0"/>
              </a:spcBef>
              <a:spcAft>
                <a:spcPts val="0"/>
              </a:spcAft>
              <a:buFont typeface="Arial" pitchFamily="34" charset="0"/>
              <a:buChar char="•"/>
              <a:defRPr/>
            </a:pPr>
            <a:r>
              <a:rPr lang="hu-HU" dirty="0" smtClean="0"/>
              <a:t>az építtető vagy a tulajdonos a fennmaradási engedély iránti kérelmét határidőben benyújtotta az építésügyi hatósághoz, vagy</a:t>
            </a:r>
          </a:p>
          <a:p>
            <a:pPr lvl="1" fontAlgn="auto">
              <a:spcBef>
                <a:spcPts val="0"/>
              </a:spcBef>
              <a:spcAft>
                <a:spcPts val="0"/>
              </a:spcAft>
              <a:buFont typeface="Arial" pitchFamily="34" charset="0"/>
              <a:buChar char="•"/>
              <a:defRPr/>
            </a:pPr>
            <a:r>
              <a:rPr lang="hu-HU" dirty="0" smtClean="0"/>
              <a:t>az építtető vagy a tulajdonos a szabálytalan állapotot a fennmaradási engedély iránti kérelem benyújtása vagy a bontás elrendelése előtt önként megszüntette.</a:t>
            </a:r>
          </a:p>
          <a:p>
            <a:pPr fontAlgn="auto">
              <a:spcBef>
                <a:spcPts val="0"/>
              </a:spcBef>
              <a:spcAft>
                <a:spcPts val="0"/>
              </a:spcAft>
              <a:defRPr/>
            </a:pPr>
            <a:r>
              <a:rPr lang="hu-HU" dirty="0" smtClean="0"/>
              <a:t> </a:t>
            </a:r>
          </a:p>
          <a:p>
            <a:pPr fontAlgn="auto">
              <a:spcBef>
                <a:spcPts val="0"/>
              </a:spcBef>
              <a:spcAft>
                <a:spcPts val="0"/>
              </a:spcAft>
              <a:defRPr/>
            </a:pPr>
            <a:endParaRPr lang="hu-HU" dirty="0"/>
          </a:p>
        </p:txBody>
      </p:sp>
      <p:sp>
        <p:nvSpPr>
          <p:cNvPr id="2621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8D0D57-1255-40CD-BC2F-90B0D84B4A03}" type="slidenum">
              <a:rPr lang="hu-HU"/>
              <a:pPr fontAlgn="base">
                <a:spcBef>
                  <a:spcPct val="0"/>
                </a:spcBef>
                <a:spcAft>
                  <a:spcPct val="0"/>
                </a:spcAft>
              </a:pPr>
              <a:t>131</a:t>
            </a:fld>
            <a:endParaRPr lang="hu-HU"/>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iakép helye 1"/>
          <p:cNvSpPr>
            <a:spLocks noGrp="1" noRot="1" noChangeAspect="1" noTextEdit="1"/>
          </p:cNvSpPr>
          <p:nvPr>
            <p:ph type="sldImg"/>
          </p:nvPr>
        </p:nvSpPr>
        <p:spPr bwMode="auto">
          <a:noFill/>
          <a:ln>
            <a:solidFill>
              <a:srgbClr val="000000"/>
            </a:solidFill>
            <a:miter lim="800000"/>
            <a:headEnd/>
            <a:tailEnd/>
          </a:ln>
        </p:spPr>
      </p:sp>
      <p:sp>
        <p:nvSpPr>
          <p:cNvPr id="26317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ELÉVÜLÉS!</a:t>
            </a:r>
            <a:r>
              <a:rPr lang="hu-HU" smtClean="0"/>
              <a:t> Az építésügyi és az építésfelügyeleti hatóság az ellenőrzés során feltárt szabálytalan tevékenységről való tudomásszerzéstől számított </a:t>
            </a:r>
            <a:r>
              <a:rPr lang="hu-HU" b="1" smtClean="0"/>
              <a:t>90 napon belül indítja meg az intézkedések megtételére irányuló eljárást. </a:t>
            </a:r>
            <a:endParaRPr lang="hu-HU" smtClean="0"/>
          </a:p>
          <a:p>
            <a:pPr>
              <a:spcBef>
                <a:spcPct val="0"/>
              </a:spcBef>
            </a:pPr>
            <a:r>
              <a:rPr lang="hu-HU" u="sng" smtClean="0"/>
              <a:t>Az eljárás megindításának</a:t>
            </a:r>
            <a:r>
              <a:rPr lang="hu-HU" smtClean="0"/>
              <a:t> legkésőbb az építés befejezésétől - ha az nem állapítható meg, akkor az építmény használatbavételétől - számított </a:t>
            </a:r>
            <a:r>
              <a:rPr lang="hu-HU" u="sng" smtClean="0"/>
              <a:t>tíz éven belül </a:t>
            </a:r>
            <a:r>
              <a:rPr lang="hu-HU" smtClean="0"/>
              <a:t>van helye.</a:t>
            </a:r>
          </a:p>
          <a:p>
            <a:pPr>
              <a:spcBef>
                <a:spcPct val="0"/>
              </a:spcBef>
            </a:pPr>
            <a:r>
              <a:rPr lang="hu-HU" smtClean="0"/>
              <a:t> </a:t>
            </a:r>
          </a:p>
          <a:p>
            <a:pPr>
              <a:spcBef>
                <a:spcPct val="0"/>
              </a:spcBef>
            </a:pPr>
            <a:r>
              <a:rPr lang="hu-HU" u="sng" smtClean="0"/>
              <a:t>A 90 napos időtartam újrakezdődik</a:t>
            </a:r>
            <a:endParaRPr lang="hu-HU" smtClean="0"/>
          </a:p>
          <a:p>
            <a:pPr>
              <a:spcBef>
                <a:spcPct val="0"/>
              </a:spcBef>
            </a:pPr>
            <a:r>
              <a:rPr lang="hu-HU" i="1" smtClean="0"/>
              <a:t>a) </a:t>
            </a:r>
            <a:r>
              <a:rPr lang="hu-HU" smtClean="0"/>
              <a:t>a fennmaradási engedélykérelem benyújtására való felhívás nem teljesítése esetén, a teljesítési határidő lejártát követő napon,</a:t>
            </a:r>
          </a:p>
          <a:p>
            <a:pPr>
              <a:spcBef>
                <a:spcPct val="0"/>
              </a:spcBef>
            </a:pPr>
            <a:r>
              <a:rPr lang="hu-HU" i="1" smtClean="0"/>
              <a:t>b) </a:t>
            </a:r>
            <a:r>
              <a:rPr lang="hu-HU" smtClean="0"/>
              <a:t>ha az építtető a fennmaradási engedély iránti kérelmét visszavonja, a visszavonást követő napon,</a:t>
            </a:r>
          </a:p>
          <a:p>
            <a:pPr>
              <a:spcBef>
                <a:spcPct val="0"/>
              </a:spcBef>
            </a:pPr>
            <a:r>
              <a:rPr lang="hu-HU" i="1" smtClean="0"/>
              <a:t>c) </a:t>
            </a:r>
            <a:r>
              <a:rPr lang="hu-HU" smtClean="0"/>
              <a:t>a fennmaradási és továbbépítési engedélyben előírt szabályossá tételi kötelezettség nem teljesítése esetén, a teljesítési határidő lejártát követő napon,</a:t>
            </a:r>
          </a:p>
          <a:p>
            <a:pPr>
              <a:spcBef>
                <a:spcPct val="0"/>
              </a:spcBef>
            </a:pPr>
            <a:r>
              <a:rPr lang="hu-HU" i="1" smtClean="0"/>
              <a:t>d) </a:t>
            </a:r>
            <a:r>
              <a:rPr lang="hu-HU" smtClean="0"/>
              <a:t>az új eljárás lefolytatását elrendelő döntés eljáró hatósághoz történő megérkezését követő napon.</a:t>
            </a:r>
          </a:p>
          <a:p>
            <a:pPr>
              <a:spcBef>
                <a:spcPct val="0"/>
              </a:spcBef>
            </a:pPr>
            <a:r>
              <a:rPr lang="hu-HU" smtClean="0"/>
              <a:t> </a:t>
            </a:r>
          </a:p>
          <a:p>
            <a:pPr>
              <a:spcBef>
                <a:spcPct val="0"/>
              </a:spcBef>
            </a:pPr>
            <a:endParaRPr lang="hu-HU" smtClean="0"/>
          </a:p>
        </p:txBody>
      </p:sp>
      <p:sp>
        <p:nvSpPr>
          <p:cNvPr id="2631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B1083E-A627-428D-BEF9-53DF9E483EED}" type="slidenum">
              <a:rPr lang="hu-HU"/>
              <a:pPr fontAlgn="base">
                <a:spcBef>
                  <a:spcPct val="0"/>
                </a:spcBef>
                <a:spcAft>
                  <a:spcPct val="0"/>
                </a:spcAft>
              </a:pPr>
              <a:t>132</a:t>
            </a:fld>
            <a:endParaRPr lang="hu-HU"/>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Diakép helye 1"/>
          <p:cNvSpPr>
            <a:spLocks noGrp="1" noRot="1" noChangeAspect="1" noTextEdit="1"/>
          </p:cNvSpPr>
          <p:nvPr>
            <p:ph type="sldImg"/>
          </p:nvPr>
        </p:nvSpPr>
        <p:spPr bwMode="auto">
          <a:noFill/>
          <a:ln>
            <a:solidFill>
              <a:srgbClr val="000000"/>
            </a:solidFill>
            <a:miter lim="800000"/>
            <a:headEnd/>
            <a:tailEnd/>
          </a:ln>
        </p:spPr>
      </p:sp>
      <p:sp>
        <p:nvSpPr>
          <p:cNvPr id="26419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u="sng" smtClean="0"/>
              <a:t>Jókarbantartási kötelezési eljárás – kivitelezési kódex</a:t>
            </a:r>
            <a:endParaRPr lang="hu-HU" sz="1100" smtClean="0"/>
          </a:p>
          <a:p>
            <a:pPr>
              <a:spcBef>
                <a:spcPct val="0"/>
              </a:spcBef>
            </a:pPr>
            <a:r>
              <a:rPr lang="hu-HU" smtClean="0"/>
              <a:t>Az építésfelügyeleti hatóság az 58. § (3) bekezdése szerinti ellenőrzésén tapasztaltak alapján </a:t>
            </a:r>
            <a:endParaRPr lang="hu-HU" sz="1100" smtClean="0"/>
          </a:p>
          <a:p>
            <a:pPr>
              <a:spcBef>
                <a:spcPct val="0"/>
              </a:spcBef>
            </a:pPr>
            <a:r>
              <a:rPr lang="hu-HU" smtClean="0"/>
              <a:t>elrendelheti az építmény, építményrész kötelező jókarbantartás körét meghaladó felújítását, ha azt az építészeti örökség védelmének érdekei megkövetelik, vagy annak elmaradása az épület stabilitását, használati biztonságát veszélyeztetheti,</a:t>
            </a:r>
            <a:endParaRPr lang="hu-HU" sz="1100" smtClean="0"/>
          </a:p>
          <a:p>
            <a:pPr>
              <a:spcBef>
                <a:spcPct val="0"/>
              </a:spcBef>
            </a:pPr>
            <a:r>
              <a:rPr lang="hu-HU" smtClean="0"/>
              <a:t>elrendeli az építmény jókarbantartására vonatkozó kötelezettség teljesítését, az építmény felülvizsgálatát, szükség szerinti átalakítását, felújítását, helyreállítását vagy lebontását, ha annak állapota az állékonyságot, az életet és egészséget, a köz- és vagyonbiztonságot veszélyezteti,</a:t>
            </a:r>
            <a:endParaRPr lang="hu-HU" sz="1100" smtClean="0"/>
          </a:p>
          <a:p>
            <a:pPr>
              <a:spcBef>
                <a:spcPct val="0"/>
              </a:spcBef>
            </a:pPr>
            <a:r>
              <a:rPr lang="hu-HU" smtClean="0"/>
              <a:t>elrendeli a 63. § </a:t>
            </a:r>
            <a:r>
              <a:rPr lang="hu-HU" i="1" smtClean="0"/>
              <a:t>b)</a:t>
            </a:r>
            <a:r>
              <a:rPr lang="hu-HU" smtClean="0"/>
              <a:t> pontjában meghatározott építmények esetén a </a:t>
            </a:r>
            <a:r>
              <a:rPr lang="hu-HU" i="1" smtClean="0"/>
              <a:t>b)</a:t>
            </a:r>
            <a:r>
              <a:rPr lang="hu-HU" smtClean="0"/>
              <a:t> pontban foglaltakon túl</a:t>
            </a:r>
            <a:endParaRPr lang="hu-HU" sz="1100" smtClean="0"/>
          </a:p>
          <a:p>
            <a:pPr lvl="1">
              <a:spcBef>
                <a:spcPct val="0"/>
              </a:spcBef>
            </a:pPr>
            <a:r>
              <a:rPr lang="hu-HU" smtClean="0"/>
              <a:t>a szervizkönyv pótlását,</a:t>
            </a:r>
            <a:endParaRPr lang="hu-HU" sz="1100" smtClean="0"/>
          </a:p>
          <a:p>
            <a:pPr lvl="1">
              <a:spcBef>
                <a:spcPct val="0"/>
              </a:spcBef>
            </a:pPr>
            <a:r>
              <a:rPr lang="hu-HU" smtClean="0"/>
              <a:t>a kötelező felülvizsgálat elmaradása miatti építmény felülvizsgálat elvégzését és a megállapításoktól függően a szükséges munkálatok elvégzését.</a:t>
            </a:r>
            <a:endParaRPr lang="hu-HU" sz="1100" smtClean="0"/>
          </a:p>
          <a:p>
            <a:pPr>
              <a:spcBef>
                <a:spcPct val="0"/>
              </a:spcBef>
            </a:pPr>
            <a:r>
              <a:rPr lang="hu-HU" smtClean="0"/>
              <a:t> </a:t>
            </a:r>
            <a:endParaRPr lang="hu-HU" sz="1100" smtClean="0"/>
          </a:p>
          <a:p>
            <a:pPr>
              <a:spcBef>
                <a:spcPct val="0"/>
              </a:spcBef>
            </a:pPr>
            <a:r>
              <a:rPr lang="hu-HU" smtClean="0"/>
              <a:t>Az építésfelügyeleti hatóság az (1) bekezdés </a:t>
            </a:r>
            <a:r>
              <a:rPr lang="hu-HU" i="1" smtClean="0"/>
              <a:t>a)</a:t>
            </a:r>
            <a:r>
              <a:rPr lang="hu-HU" smtClean="0"/>
              <a:t> és </a:t>
            </a:r>
            <a:r>
              <a:rPr lang="hu-HU" i="1" smtClean="0"/>
              <a:t>b)</a:t>
            </a:r>
            <a:r>
              <a:rPr lang="hu-HU" smtClean="0"/>
              <a:t> pontja szerinti, műemléket érintő eljárásába az építésügyi és örökségvédelmi hatóságot szakhatóságként bevonja.</a:t>
            </a:r>
            <a:endParaRPr lang="hu-HU" sz="1100" smtClean="0"/>
          </a:p>
          <a:p>
            <a:pPr>
              <a:spcBef>
                <a:spcPct val="0"/>
              </a:spcBef>
            </a:pPr>
            <a:endParaRPr lang="hu-HU" smtClean="0"/>
          </a:p>
        </p:txBody>
      </p:sp>
      <p:sp>
        <p:nvSpPr>
          <p:cNvPr id="2641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7DBE7-94CB-49C2-BAF5-999F70101596}" type="slidenum">
              <a:rPr lang="hu-HU"/>
              <a:pPr fontAlgn="base">
                <a:spcBef>
                  <a:spcPct val="0"/>
                </a:spcBef>
                <a:spcAft>
                  <a:spcPct val="0"/>
                </a:spcAft>
              </a:pPr>
              <a:t>133</a:t>
            </a:fld>
            <a:endParaRPr lang="hu-HU"/>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Diakép helye 1"/>
          <p:cNvSpPr>
            <a:spLocks noGrp="1" noRot="1" noChangeAspect="1" noTextEdit="1"/>
          </p:cNvSpPr>
          <p:nvPr>
            <p:ph type="sldImg"/>
          </p:nvPr>
        </p:nvSpPr>
        <p:spPr bwMode="auto">
          <a:noFill/>
          <a:ln>
            <a:solidFill>
              <a:srgbClr val="000000"/>
            </a:solidFill>
            <a:miter lim="800000"/>
            <a:headEnd/>
            <a:tailEnd/>
          </a:ln>
        </p:spPr>
      </p:sp>
      <p:sp>
        <p:nvSpPr>
          <p:cNvPr id="26521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Ez a rendelet – a (2) és (3) bekezdésben meghatározott kivétellel – 2013. január 1-jén lép hatályba.</a:t>
            </a:r>
          </a:p>
          <a:p>
            <a:pPr>
              <a:spcBef>
                <a:spcPct val="0"/>
              </a:spcBef>
            </a:pPr>
            <a:r>
              <a:rPr lang="hu-HU" smtClean="0"/>
              <a:t>(2) A 76. § 2013. július 1-jén hatályba.- </a:t>
            </a:r>
            <a:r>
              <a:rPr lang="hu-HU" b="1" smtClean="0"/>
              <a:t>ANTENNA MIATT!!!</a:t>
            </a:r>
          </a:p>
          <a:p>
            <a:pPr>
              <a:spcBef>
                <a:spcPct val="0"/>
              </a:spcBef>
            </a:pPr>
            <a:r>
              <a:rPr lang="hu-HU" smtClean="0"/>
              <a:t>(3) A 77. § 2014. december 31-én lép hatályba. </a:t>
            </a:r>
            <a:r>
              <a:rPr lang="hu-HU" b="1" smtClean="0"/>
              <a:t>KERESKEDELMI ÉP: MIATT!!</a:t>
            </a:r>
          </a:p>
          <a:p>
            <a:pPr>
              <a:spcBef>
                <a:spcPct val="0"/>
              </a:spcBef>
            </a:pPr>
            <a:r>
              <a:rPr lang="hu-HU" smtClean="0"/>
              <a:t> (1) E rendelet rendelkezéseit az e rendelet hatálybalépése után indult első és másodfokú eljárásban kell alkalmazni.</a:t>
            </a:r>
          </a:p>
          <a:p>
            <a:pPr>
              <a:spcBef>
                <a:spcPct val="0"/>
              </a:spcBef>
            </a:pPr>
            <a:r>
              <a:rPr lang="hu-HU" smtClean="0"/>
              <a:t>(2) A 2013. január 1-jén folyamatban lévő eljárások esetén a döntést az ÉTDR rendszer által biztosított sablon alkalmazásával kell meghozni.</a:t>
            </a:r>
          </a:p>
          <a:p>
            <a:pPr>
              <a:spcBef>
                <a:spcPct val="0"/>
              </a:spcBef>
            </a:pPr>
            <a:r>
              <a:rPr lang="hu-HU" smtClean="0"/>
              <a:t>(3) A 2013. január 1-jén folyamatban lévő építésügyi hatósági engedélykérelmek tekintetében a kérelmező építtető kérheti az építésügyi hatóságtól eljárásának az ÉTDR-ben történő folytatását és a továbbiakban az elektronikus kapcsolattartást.</a:t>
            </a:r>
          </a:p>
          <a:p>
            <a:pPr>
              <a:spcBef>
                <a:spcPct val="0"/>
              </a:spcBef>
            </a:pPr>
            <a:r>
              <a:rPr lang="hu-HU" smtClean="0"/>
              <a:t> </a:t>
            </a:r>
          </a:p>
          <a:p>
            <a:pPr>
              <a:spcBef>
                <a:spcPct val="0"/>
              </a:spcBef>
            </a:pPr>
            <a:r>
              <a:rPr lang="hu-HU" smtClean="0"/>
              <a:t>Hatályát veszti</a:t>
            </a:r>
          </a:p>
          <a:p>
            <a:pPr>
              <a:spcBef>
                <a:spcPct val="0"/>
              </a:spcBef>
            </a:pPr>
            <a:r>
              <a:rPr lang="hu-HU" smtClean="0"/>
              <a:t>az építésfelügyeleti tevékenységről szóló 291/2007. (X. 31.) Korm. rendelet </a:t>
            </a:r>
          </a:p>
          <a:p>
            <a:pPr>
              <a:spcBef>
                <a:spcPct val="0"/>
              </a:spcBef>
            </a:pPr>
            <a:r>
              <a:rPr lang="hu-HU" smtClean="0"/>
              <a:t>az építésügyi hatósági eljárásokról és az építésügyi hatósági ellenőrzésről szóló 193/2009. (IX. 15.) Korm. rendelet, valamint</a:t>
            </a:r>
          </a:p>
          <a:p>
            <a:pPr>
              <a:spcBef>
                <a:spcPct val="0"/>
              </a:spcBef>
            </a:pPr>
            <a:r>
              <a:rPr lang="hu-HU" smtClean="0"/>
              <a:t>az építésügyi hatósági eljárásokról, valamint a telekalakítási és az építészeti-műszaki dokumentációk tartalmáról szóló 37/2007. (XII. 13.) ÖTM rendelet.</a:t>
            </a:r>
          </a:p>
          <a:p>
            <a:pPr>
              <a:spcBef>
                <a:spcPct val="0"/>
              </a:spcBef>
            </a:pPr>
            <a:r>
              <a:rPr lang="hu-HU" smtClean="0"/>
              <a:t>Hatályát veszti az 5. melléklet I. rész 1. pontja, valamint a 6. mellékletében foglalt táblázat 6. sora.</a:t>
            </a:r>
          </a:p>
          <a:p>
            <a:pPr>
              <a:spcBef>
                <a:spcPct val="0"/>
              </a:spcBef>
            </a:pPr>
            <a:r>
              <a:rPr lang="hu-HU" smtClean="0"/>
              <a:t>Hatályát veszti a 17. § (6) bekezdés </a:t>
            </a:r>
            <a:r>
              <a:rPr lang="hu-HU" i="1" smtClean="0"/>
              <a:t>b)</a:t>
            </a:r>
            <a:r>
              <a:rPr lang="hu-HU" smtClean="0"/>
              <a:t> pontja, a 24. § (1) bekezdés </a:t>
            </a:r>
            <a:r>
              <a:rPr lang="hu-HU" i="1" smtClean="0"/>
              <a:t>b)</a:t>
            </a:r>
            <a:r>
              <a:rPr lang="hu-HU" smtClean="0"/>
              <a:t> pontja, a 32. § (2) bekezdés </a:t>
            </a:r>
            <a:r>
              <a:rPr lang="hu-HU" i="1" smtClean="0"/>
              <a:t>f)</a:t>
            </a:r>
            <a:r>
              <a:rPr lang="hu-HU" smtClean="0"/>
              <a:t> pontja, valamint a 42. § (4) bekezdés </a:t>
            </a:r>
            <a:r>
              <a:rPr lang="hu-HU" i="1" smtClean="0"/>
              <a:t>b)</a:t>
            </a:r>
            <a:r>
              <a:rPr lang="hu-HU" smtClean="0"/>
              <a:t> pontja.</a:t>
            </a:r>
          </a:p>
          <a:p>
            <a:pPr>
              <a:spcBef>
                <a:spcPct val="0"/>
              </a:spcBef>
            </a:pPr>
            <a:endParaRPr lang="hu-HU" smtClean="0"/>
          </a:p>
        </p:txBody>
      </p:sp>
      <p:sp>
        <p:nvSpPr>
          <p:cNvPr id="2652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F6495-75E8-4F45-87DC-81333959C4B2}" type="slidenum">
              <a:rPr lang="hu-HU"/>
              <a:pPr fontAlgn="base">
                <a:spcBef>
                  <a:spcPct val="0"/>
                </a:spcBef>
                <a:spcAft>
                  <a:spcPct val="0"/>
                </a:spcAft>
              </a:pPr>
              <a:t>136</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55000" lnSpcReduction="20000"/>
          </a:bodyPr>
          <a:lstStyle/>
          <a:p>
            <a:pPr fontAlgn="auto">
              <a:spcBef>
                <a:spcPts val="0"/>
              </a:spcBef>
              <a:spcAft>
                <a:spcPts val="0"/>
              </a:spcAft>
              <a:defRPr/>
            </a:pPr>
            <a:r>
              <a:rPr lang="hu-HU" dirty="0" smtClean="0"/>
              <a:t>A településrendezést elősegítő sajátos jogintézmény!!Települési önkormányzat (fővárosban a </a:t>
            </a:r>
            <a:r>
              <a:rPr lang="hu-HU" u="sng" dirty="0" smtClean="0"/>
              <a:t>kerületi</a:t>
            </a:r>
            <a:r>
              <a:rPr lang="hu-HU" dirty="0" smtClean="0"/>
              <a:t> önkormányzat) </a:t>
            </a:r>
            <a:r>
              <a:rPr lang="hu-HU" b="1" dirty="0" smtClean="0"/>
              <a:t>polgármestere folytathatja le</a:t>
            </a:r>
            <a:r>
              <a:rPr lang="hu-HU" dirty="0" smtClean="0"/>
              <a:t>. Választható eljárás!! Csak a feltételek megléte esetén választható!</a:t>
            </a:r>
          </a:p>
          <a:p>
            <a:pPr fontAlgn="auto">
              <a:spcBef>
                <a:spcPts val="0"/>
              </a:spcBef>
              <a:spcAft>
                <a:spcPts val="0"/>
              </a:spcAft>
              <a:defRPr/>
            </a:pPr>
            <a:r>
              <a:rPr lang="hu-HU" dirty="0" smtClean="0"/>
              <a:t>A településképi eljárást bejelentés formájában az ügyfél a polgármesternél kezdeményezi. </a:t>
            </a:r>
          </a:p>
          <a:p>
            <a:pPr fontAlgn="auto">
              <a:spcBef>
                <a:spcPts val="0"/>
              </a:spcBef>
              <a:spcAft>
                <a:spcPts val="0"/>
              </a:spcAft>
              <a:defRPr/>
            </a:pPr>
            <a:r>
              <a:rPr lang="hu-HU" dirty="0" smtClean="0"/>
              <a:t> </a:t>
            </a:r>
          </a:p>
          <a:p>
            <a:pPr fontAlgn="auto">
              <a:spcBef>
                <a:spcPts val="0"/>
              </a:spcBef>
              <a:spcAft>
                <a:spcPts val="0"/>
              </a:spcAft>
              <a:defRPr/>
            </a:pPr>
            <a:r>
              <a:rPr lang="hu-HU" dirty="0" smtClean="0"/>
              <a:t>A bejelentés tartalmazza:</a:t>
            </a:r>
          </a:p>
          <a:p>
            <a:pPr fontAlgn="auto">
              <a:spcBef>
                <a:spcPts val="0"/>
              </a:spcBef>
              <a:spcAft>
                <a:spcPts val="0"/>
              </a:spcAft>
              <a:defRPr/>
            </a:pPr>
            <a:r>
              <a:rPr lang="hu-HU" dirty="0" smtClean="0"/>
              <a:t>a) </a:t>
            </a:r>
            <a:r>
              <a:rPr lang="hu-HU" dirty="0" err="1" smtClean="0"/>
              <a:t>a</a:t>
            </a:r>
            <a:r>
              <a:rPr lang="hu-HU" dirty="0" smtClean="0"/>
              <a:t> </a:t>
            </a:r>
            <a:r>
              <a:rPr lang="hu-HU" dirty="0" err="1" smtClean="0"/>
              <a:t>bejelentõ</a:t>
            </a:r>
            <a:r>
              <a:rPr lang="hu-HU" dirty="0" smtClean="0"/>
              <a:t> nevét,</a:t>
            </a:r>
          </a:p>
          <a:p>
            <a:pPr fontAlgn="auto">
              <a:spcBef>
                <a:spcPts val="0"/>
              </a:spcBef>
              <a:spcAft>
                <a:spcPts val="0"/>
              </a:spcAft>
              <a:defRPr/>
            </a:pPr>
            <a:r>
              <a:rPr lang="hu-HU" dirty="0" smtClean="0"/>
              <a:t>b) a </a:t>
            </a:r>
            <a:r>
              <a:rPr lang="hu-HU" dirty="0" err="1" smtClean="0"/>
              <a:t>bejelentõ</a:t>
            </a:r>
            <a:r>
              <a:rPr lang="hu-HU" dirty="0" smtClean="0"/>
              <a:t> lakcímét, szervezet esetén székhelyét,</a:t>
            </a:r>
          </a:p>
          <a:p>
            <a:pPr fontAlgn="auto">
              <a:spcBef>
                <a:spcPts val="0"/>
              </a:spcBef>
              <a:spcAft>
                <a:spcPts val="0"/>
              </a:spcAft>
              <a:defRPr/>
            </a:pPr>
            <a:r>
              <a:rPr lang="hu-HU" dirty="0" smtClean="0"/>
              <a:t>c) a folytatni kívánt építési tevékenység, reklámelhelyezés vagy rendeltetésváltoztatás megjelölését,</a:t>
            </a:r>
          </a:p>
          <a:p>
            <a:pPr fontAlgn="auto">
              <a:spcBef>
                <a:spcPts val="0"/>
              </a:spcBef>
              <a:spcAft>
                <a:spcPts val="0"/>
              </a:spcAft>
              <a:defRPr/>
            </a:pPr>
            <a:r>
              <a:rPr lang="hu-HU" dirty="0" smtClean="0"/>
              <a:t>d) a tervezett építési tevékenység, reklámelhelyezés vagy rendeltetésváltoztatás helyét, a telek helyrajzi számát,</a:t>
            </a:r>
          </a:p>
          <a:p>
            <a:pPr fontAlgn="auto">
              <a:spcBef>
                <a:spcPts val="0"/>
              </a:spcBef>
              <a:spcAft>
                <a:spcPts val="0"/>
              </a:spcAft>
              <a:defRPr/>
            </a:pPr>
            <a:r>
              <a:rPr lang="hu-HU" dirty="0" smtClean="0"/>
              <a:t>e) az építési tevékenység elvégzése, a rendeltetésváltozás megvalósítása vagy a reklámozás tervezett időtartamát.</a:t>
            </a:r>
          </a:p>
          <a:p>
            <a:pPr fontAlgn="auto">
              <a:spcBef>
                <a:spcPts val="0"/>
              </a:spcBef>
              <a:spcAft>
                <a:spcPts val="0"/>
              </a:spcAft>
              <a:defRPr/>
            </a:pPr>
            <a:r>
              <a:rPr lang="hu-HU" dirty="0" smtClean="0"/>
              <a:t> </a:t>
            </a:r>
          </a:p>
          <a:p>
            <a:pPr fontAlgn="auto">
              <a:spcBef>
                <a:spcPts val="0"/>
              </a:spcBef>
              <a:spcAft>
                <a:spcPts val="0"/>
              </a:spcAft>
              <a:defRPr/>
            </a:pPr>
            <a:r>
              <a:rPr lang="hu-HU" dirty="0" smtClean="0"/>
              <a:t>A bejelentéshez dokumentációt kell mellékelni. A dokumentációnak – a kérelem tárgyának megfelelően – a következő munkarészeket kell tartalmaznia:</a:t>
            </a:r>
          </a:p>
          <a:p>
            <a:pPr fontAlgn="auto">
              <a:spcBef>
                <a:spcPts val="0"/>
              </a:spcBef>
              <a:spcAft>
                <a:spcPts val="0"/>
              </a:spcAft>
              <a:defRPr/>
            </a:pPr>
            <a:r>
              <a:rPr lang="hu-HU" dirty="0" smtClean="0"/>
              <a:t>a) műszaki leírást, a telepítésről és az építészeti kialakításról,</a:t>
            </a:r>
          </a:p>
          <a:p>
            <a:pPr fontAlgn="auto">
              <a:spcBef>
                <a:spcPts val="0"/>
              </a:spcBef>
              <a:spcAft>
                <a:spcPts val="0"/>
              </a:spcAft>
              <a:defRPr/>
            </a:pPr>
            <a:r>
              <a:rPr lang="hu-HU" dirty="0" smtClean="0"/>
              <a:t>b) helyszínrajzot a szomszédos építmények és a terepviszonyok feltüntetésével,</a:t>
            </a:r>
          </a:p>
          <a:p>
            <a:pPr fontAlgn="auto">
              <a:spcBef>
                <a:spcPts val="0"/>
              </a:spcBef>
              <a:spcAft>
                <a:spcPts val="0"/>
              </a:spcAft>
              <a:defRPr/>
            </a:pPr>
            <a:r>
              <a:rPr lang="hu-HU" dirty="0" smtClean="0"/>
              <a:t>c) alaprajzot,</a:t>
            </a:r>
          </a:p>
          <a:p>
            <a:pPr fontAlgn="auto">
              <a:spcBef>
                <a:spcPts val="0"/>
              </a:spcBef>
              <a:spcAft>
                <a:spcPts val="0"/>
              </a:spcAft>
              <a:defRPr/>
            </a:pPr>
            <a:r>
              <a:rPr lang="hu-HU" dirty="0" smtClean="0"/>
              <a:t>d) homlokzatot,</a:t>
            </a:r>
          </a:p>
          <a:p>
            <a:pPr fontAlgn="auto">
              <a:spcBef>
                <a:spcPts val="0"/>
              </a:spcBef>
              <a:spcAft>
                <a:spcPts val="0"/>
              </a:spcAft>
              <a:defRPr/>
            </a:pPr>
            <a:r>
              <a:rPr lang="hu-HU" dirty="0" smtClean="0"/>
              <a:t>e) utcaképi vázlatot, színtervet, látványtervet.</a:t>
            </a:r>
          </a:p>
          <a:p>
            <a:pPr fontAlgn="auto">
              <a:spcBef>
                <a:spcPts val="0"/>
              </a:spcBef>
              <a:spcAft>
                <a:spcPts val="0"/>
              </a:spcAft>
              <a:defRPr/>
            </a:pPr>
            <a:r>
              <a:rPr lang="hu-HU" dirty="0" smtClean="0"/>
              <a:t> </a:t>
            </a:r>
          </a:p>
        </p:txBody>
      </p:sp>
      <p:sp>
        <p:nvSpPr>
          <p:cNvPr id="1566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C36C3-A5ED-4331-BB7A-52DFE75D4E3D}" type="slidenum">
              <a:rPr lang="hu-HU"/>
              <a:pPr fontAlgn="base">
                <a:spcBef>
                  <a:spcPct val="0"/>
                </a:spcBef>
                <a:spcAft>
                  <a:spcPct val="0"/>
                </a:spcAft>
              </a:pPr>
              <a:t>16</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85000" lnSpcReduction="10000"/>
          </a:bodyPr>
          <a:lstStyle/>
          <a:p>
            <a:pPr fontAlgn="auto">
              <a:spcBef>
                <a:spcPts val="0"/>
              </a:spcBef>
              <a:spcAft>
                <a:spcPts val="0"/>
              </a:spcAft>
              <a:defRPr/>
            </a:pPr>
            <a:r>
              <a:rPr lang="hu-HU" dirty="0" smtClean="0"/>
              <a:t>A tevékenység a bejelentés alapján </a:t>
            </a:r>
            <a:r>
              <a:rPr lang="hu-HU" u="sng" dirty="0" smtClean="0"/>
              <a:t>megkezdhető</a:t>
            </a:r>
            <a:r>
              <a:rPr lang="hu-HU" dirty="0" smtClean="0"/>
              <a:t>, ha ahhoz más hatósági engedély nem szükséges, és a polgármester a tevékenység végzését a bejelentést követő 8 napon belül nem tiltja meg.</a:t>
            </a:r>
          </a:p>
          <a:p>
            <a:pPr fontAlgn="auto">
              <a:spcBef>
                <a:spcPts val="0"/>
              </a:spcBef>
              <a:spcAft>
                <a:spcPts val="0"/>
              </a:spcAft>
              <a:defRPr/>
            </a:pPr>
            <a:endParaRPr lang="hu-HU" dirty="0" smtClean="0"/>
          </a:p>
          <a:p>
            <a:pPr fontAlgn="auto">
              <a:spcBef>
                <a:spcPts val="0"/>
              </a:spcBef>
              <a:spcAft>
                <a:spcPts val="0"/>
              </a:spcAft>
              <a:defRPr/>
            </a:pPr>
            <a:r>
              <a:rPr lang="hu-HU" dirty="0" smtClean="0"/>
              <a:t>A polgármester a bejelentés megérkezésétől számított 8 napon belül </a:t>
            </a:r>
          </a:p>
          <a:p>
            <a:pPr lvl="1" fontAlgn="auto">
              <a:spcBef>
                <a:spcPts val="0"/>
              </a:spcBef>
              <a:spcAft>
                <a:spcPts val="0"/>
              </a:spcAft>
              <a:buFont typeface="Arial" pitchFamily="34" charset="0"/>
              <a:buChar char="•"/>
              <a:defRPr/>
            </a:pPr>
            <a:r>
              <a:rPr lang="hu-HU" dirty="0" smtClean="0"/>
              <a:t>a tervezett tevékenységet </a:t>
            </a:r>
            <a:r>
              <a:rPr lang="hu-HU" u="sng" dirty="0" smtClean="0"/>
              <a:t>tudomásul veszi</a:t>
            </a:r>
            <a:r>
              <a:rPr lang="hu-HU" dirty="0" smtClean="0"/>
              <a:t>, ha a bejelentés megfelel a meghatározott követelményeknek és a tervezett építési tevékenység, reklám vagy rendeltetés illeszkedik a településképbe,</a:t>
            </a:r>
          </a:p>
          <a:p>
            <a:pPr lvl="1" fontAlgn="auto">
              <a:spcBef>
                <a:spcPts val="0"/>
              </a:spcBef>
              <a:spcAft>
                <a:spcPts val="0"/>
              </a:spcAft>
              <a:buFont typeface="Arial" pitchFamily="34" charset="0"/>
              <a:buChar char="•"/>
              <a:defRPr/>
            </a:pPr>
            <a:r>
              <a:rPr lang="hu-HU" u="sng" dirty="0" smtClean="0"/>
              <a:t>megtiltja </a:t>
            </a:r>
            <a:r>
              <a:rPr lang="hu-HU" dirty="0" smtClean="0"/>
              <a:t>az építési tevékenység, reklámelhelyezés vagy rendeltetésváltoztatás </a:t>
            </a:r>
            <a:r>
              <a:rPr lang="hu-HU" u="sng" dirty="0" smtClean="0"/>
              <a:t>megkezdését és – a megtiltás indokainak ismertetése mellett – figyelmezteti </a:t>
            </a:r>
            <a:r>
              <a:rPr lang="hu-HU" dirty="0" smtClean="0"/>
              <a:t>a bejelentőt a tevékenység bejelentés nélküli elkezdésének és folytatásának jogkövetkezményeire, ha a bejelentés nem felel meg a meghatározott követelményeknek vagy a tervezett építési tevékenység, reklám vagy rendeltetésváltoztatás nem illeszkedik a településképbe.</a:t>
            </a:r>
          </a:p>
          <a:p>
            <a:pPr fontAlgn="auto">
              <a:spcBef>
                <a:spcPts val="0"/>
              </a:spcBef>
              <a:spcAft>
                <a:spcPts val="0"/>
              </a:spcAft>
              <a:defRPr/>
            </a:pPr>
            <a:r>
              <a:rPr lang="hu-HU" dirty="0" smtClean="0"/>
              <a:t> </a:t>
            </a:r>
          </a:p>
          <a:p>
            <a:pPr fontAlgn="auto">
              <a:spcBef>
                <a:spcPts val="0"/>
              </a:spcBef>
              <a:spcAft>
                <a:spcPts val="0"/>
              </a:spcAft>
              <a:defRPr/>
            </a:pPr>
            <a:r>
              <a:rPr lang="hu-HU" dirty="0" smtClean="0"/>
              <a:t>Az igazolás tartalmazza</a:t>
            </a:r>
          </a:p>
          <a:p>
            <a:pPr fontAlgn="auto">
              <a:spcBef>
                <a:spcPts val="0"/>
              </a:spcBef>
              <a:spcAft>
                <a:spcPts val="0"/>
              </a:spcAft>
              <a:defRPr/>
            </a:pPr>
            <a:r>
              <a:rPr lang="hu-HU" dirty="0" smtClean="0"/>
              <a:t>a) </a:t>
            </a:r>
            <a:r>
              <a:rPr lang="hu-HU" dirty="0" err="1" smtClean="0"/>
              <a:t>a</a:t>
            </a:r>
            <a:r>
              <a:rPr lang="hu-HU" dirty="0" smtClean="0"/>
              <a:t> bejelentés iktatási számát és ügyintézőjének nevét,</a:t>
            </a:r>
          </a:p>
          <a:p>
            <a:pPr fontAlgn="auto">
              <a:spcBef>
                <a:spcPts val="0"/>
              </a:spcBef>
              <a:spcAft>
                <a:spcPts val="0"/>
              </a:spcAft>
              <a:defRPr/>
            </a:pPr>
            <a:r>
              <a:rPr lang="hu-HU" dirty="0" smtClean="0"/>
              <a:t>b) a bejelentő (építtető) nevét, valamint lakcímét, szervezet esetén székhelyét,</a:t>
            </a:r>
          </a:p>
          <a:p>
            <a:pPr fontAlgn="auto">
              <a:spcBef>
                <a:spcPts val="0"/>
              </a:spcBef>
              <a:spcAft>
                <a:spcPts val="0"/>
              </a:spcAft>
              <a:defRPr/>
            </a:pPr>
            <a:r>
              <a:rPr lang="hu-HU" dirty="0" smtClean="0"/>
              <a:t>c) a bejelentett építési tevékenység, reklámelhelyezés vagy rendeltetésváltoztatás megjelölését,</a:t>
            </a:r>
          </a:p>
          <a:p>
            <a:pPr fontAlgn="auto">
              <a:spcBef>
                <a:spcPts val="0"/>
              </a:spcBef>
              <a:spcAft>
                <a:spcPts val="0"/>
              </a:spcAft>
              <a:defRPr/>
            </a:pPr>
            <a:r>
              <a:rPr lang="hu-HU" dirty="0" smtClean="0"/>
              <a:t>d) a bejelentés előterjesztésének napját, valamint</a:t>
            </a:r>
          </a:p>
          <a:p>
            <a:pPr fontAlgn="auto">
              <a:spcBef>
                <a:spcPts val="0"/>
              </a:spcBef>
              <a:spcAft>
                <a:spcPts val="0"/>
              </a:spcAft>
              <a:defRPr/>
            </a:pPr>
            <a:r>
              <a:rPr lang="hu-HU" dirty="0" smtClean="0"/>
              <a:t>e) azt, az időtartamot, amelyre a bejelentés szól.</a:t>
            </a:r>
          </a:p>
          <a:p>
            <a:pPr fontAlgn="auto">
              <a:spcBef>
                <a:spcPts val="0"/>
              </a:spcBef>
              <a:spcAft>
                <a:spcPts val="0"/>
              </a:spcAft>
              <a:defRPr/>
            </a:pPr>
            <a:endParaRPr lang="hu-HU" dirty="0" smtClean="0"/>
          </a:p>
          <a:p>
            <a:pPr fontAlgn="auto">
              <a:spcBef>
                <a:spcPts val="0"/>
              </a:spcBef>
              <a:spcAft>
                <a:spcPts val="0"/>
              </a:spcAft>
              <a:defRPr/>
            </a:pPr>
            <a:r>
              <a:rPr lang="hu-HU" dirty="0" smtClean="0"/>
              <a:t>A polgármester döntésével szemben a települési önkormányzat képviselő-testületéhez lehet fellebbezni.</a:t>
            </a:r>
          </a:p>
          <a:p>
            <a:pPr fontAlgn="auto">
              <a:spcBef>
                <a:spcPts val="0"/>
              </a:spcBef>
              <a:spcAft>
                <a:spcPts val="0"/>
              </a:spcAft>
              <a:defRPr/>
            </a:pPr>
            <a:endParaRPr lang="hu-HU" b="1" dirty="0" smtClean="0"/>
          </a:p>
          <a:p>
            <a:pPr fontAlgn="auto">
              <a:spcBef>
                <a:spcPts val="0"/>
              </a:spcBef>
              <a:spcAft>
                <a:spcPts val="0"/>
              </a:spcAft>
              <a:defRPr/>
            </a:pPr>
            <a:r>
              <a:rPr lang="hu-HU" b="1" dirty="0" smtClean="0"/>
              <a:t>A polgármester ellenőrzi a bejelentési kötelezettség teljesítését és a bejelentett tevékenység folytatását</a:t>
            </a:r>
            <a:r>
              <a:rPr lang="hu-HU" dirty="0" smtClean="0"/>
              <a:t>.</a:t>
            </a:r>
          </a:p>
          <a:p>
            <a:pPr fontAlgn="auto">
              <a:spcBef>
                <a:spcPts val="0"/>
              </a:spcBef>
              <a:spcAft>
                <a:spcPts val="0"/>
              </a:spcAft>
              <a:defRPr/>
            </a:pPr>
            <a:r>
              <a:rPr lang="hu-HU" dirty="0" smtClean="0"/>
              <a:t>A településképi eljárás során meghozott döntésben foglaltak megszegése, a bejelentés elmulasztása esetén bírság kiszabásának van helye.</a:t>
            </a:r>
          </a:p>
          <a:p>
            <a:pPr fontAlgn="auto">
              <a:spcBef>
                <a:spcPts val="0"/>
              </a:spcBef>
              <a:spcAft>
                <a:spcPts val="0"/>
              </a:spcAft>
              <a:defRPr/>
            </a:pPr>
            <a:endParaRPr lang="hu-HU" dirty="0"/>
          </a:p>
        </p:txBody>
      </p:sp>
      <p:sp>
        <p:nvSpPr>
          <p:cNvPr id="1577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5F2A8D-6D57-4EA8-B57B-80EC9BA783C0}" type="slidenum">
              <a:rPr lang="hu-HU"/>
              <a:pPr fontAlgn="base">
                <a:spcBef>
                  <a:spcPct val="0"/>
                </a:spcBef>
                <a:spcAft>
                  <a:spcPct val="0"/>
                </a:spcAft>
              </a:pPr>
              <a:t>17</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Diakép helye 1"/>
          <p:cNvSpPr>
            <a:spLocks noGrp="1" noRot="1" noChangeAspect="1" noTextEdit="1"/>
          </p:cNvSpPr>
          <p:nvPr>
            <p:ph type="sldImg"/>
          </p:nvPr>
        </p:nvSpPr>
        <p:spPr bwMode="auto">
          <a:noFill/>
          <a:ln>
            <a:solidFill>
              <a:srgbClr val="000000"/>
            </a:solidFill>
            <a:miter lim="800000"/>
            <a:headEnd/>
            <a:tailEnd/>
          </a:ln>
        </p:spPr>
      </p:sp>
      <p:sp>
        <p:nvSpPr>
          <p:cNvPr id="15872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településrendezést segítő sajátos jogintézmény!! Településrendezési kötelezések körében</a:t>
            </a:r>
          </a:p>
          <a:p>
            <a:pPr>
              <a:spcBef>
                <a:spcPct val="0"/>
              </a:spcBef>
            </a:pPr>
            <a:r>
              <a:rPr lang="hu-HU" u="sng" smtClean="0"/>
              <a:t>Jelenleg</a:t>
            </a:r>
            <a:r>
              <a:rPr lang="hu-HU" smtClean="0"/>
              <a:t> a településrendezési kötelezettség körében</a:t>
            </a:r>
          </a:p>
          <a:p>
            <a:pPr>
              <a:spcBef>
                <a:spcPct val="0"/>
              </a:spcBef>
            </a:pPr>
            <a:r>
              <a:rPr lang="hu-HU" i="1" smtClean="0"/>
              <a:t>a) </a:t>
            </a:r>
            <a:r>
              <a:rPr lang="hu-HU" smtClean="0"/>
              <a:t>beépítési kötelezettség, - </a:t>
            </a:r>
            <a:r>
              <a:rPr lang="hu-HU" u="sng" smtClean="0"/>
              <a:t>a településkép érdekében!</a:t>
            </a:r>
          </a:p>
          <a:p>
            <a:pPr>
              <a:spcBef>
                <a:spcPct val="0"/>
              </a:spcBef>
            </a:pPr>
            <a:r>
              <a:rPr lang="hu-HU" i="1" smtClean="0"/>
              <a:t>b) </a:t>
            </a:r>
            <a:r>
              <a:rPr lang="hu-HU" smtClean="0"/>
              <a:t>helyrehozatali kötelezettség és – </a:t>
            </a:r>
            <a:r>
              <a:rPr lang="hu-HU" u="sng" smtClean="0"/>
              <a:t>településkép javítása érdekében!!</a:t>
            </a:r>
          </a:p>
          <a:p>
            <a:pPr>
              <a:spcBef>
                <a:spcPct val="0"/>
              </a:spcBef>
            </a:pPr>
            <a:r>
              <a:rPr lang="hu-HU" i="1" smtClean="0"/>
              <a:t>c) </a:t>
            </a:r>
            <a:r>
              <a:rPr lang="hu-HU" smtClean="0"/>
              <a:t>beültetési kötelezettség – </a:t>
            </a:r>
            <a:r>
              <a:rPr lang="hu-HU" u="sng" smtClean="0"/>
              <a:t>közérdekű környezetalakítás érdekében!!</a:t>
            </a:r>
          </a:p>
          <a:p>
            <a:pPr>
              <a:spcBef>
                <a:spcPct val="0"/>
              </a:spcBef>
            </a:pPr>
            <a:r>
              <a:rPr lang="hu-HU" smtClean="0"/>
              <a:t>rendelhető el.</a:t>
            </a:r>
          </a:p>
          <a:p>
            <a:pPr>
              <a:spcBef>
                <a:spcPct val="0"/>
              </a:spcBef>
            </a:pPr>
            <a:r>
              <a:rPr lang="hu-HU" smtClean="0"/>
              <a:t> </a:t>
            </a:r>
          </a:p>
          <a:p>
            <a:pPr>
              <a:spcBef>
                <a:spcPct val="0"/>
              </a:spcBef>
            </a:pPr>
            <a:r>
              <a:rPr lang="hu-HU" u="sng" smtClean="0"/>
              <a:t>Bővül a kötelezések köre</a:t>
            </a:r>
            <a:r>
              <a:rPr lang="hu-HU" smtClean="0"/>
              <a:t>:</a:t>
            </a:r>
          </a:p>
          <a:p>
            <a:pPr>
              <a:spcBef>
                <a:spcPct val="0"/>
              </a:spcBef>
            </a:pPr>
            <a:r>
              <a:rPr lang="hu-HU" b="1" smtClean="0"/>
              <a:t>A települési önkormányzat polgármestere - kormányrendeletben meghatározottak szerint - településképi kötelezés formájában </a:t>
            </a:r>
            <a:r>
              <a:rPr lang="hu-HU" smtClean="0"/>
              <a:t>– hivatalból vagy kérelemre – </a:t>
            </a:r>
            <a:r>
              <a:rPr lang="hu-HU" b="1" smtClean="0"/>
              <a:t>önkormányzati hatósági döntéssel elrendelheti</a:t>
            </a:r>
            <a:endParaRPr lang="hu-HU" smtClean="0"/>
          </a:p>
          <a:p>
            <a:pPr>
              <a:spcBef>
                <a:spcPct val="0"/>
              </a:spcBef>
            </a:pPr>
            <a:r>
              <a:rPr lang="hu-HU" b="1" i="1" smtClean="0"/>
              <a:t>a) </a:t>
            </a:r>
            <a:r>
              <a:rPr lang="hu-HU" b="1" smtClean="0"/>
              <a:t>a településképet rontó reklámok, cégérek megszüntetését,</a:t>
            </a:r>
            <a:endParaRPr lang="hu-HU" smtClean="0"/>
          </a:p>
          <a:p>
            <a:pPr>
              <a:spcBef>
                <a:spcPct val="0"/>
              </a:spcBef>
            </a:pPr>
            <a:r>
              <a:rPr lang="hu-HU" b="1" i="1" smtClean="0"/>
              <a:t>b) </a:t>
            </a:r>
            <a:r>
              <a:rPr lang="hu-HU" b="1" smtClean="0"/>
              <a:t>a helyi építészeti értékvédelemmel összefüggő kötelezettségek teljesítését.</a:t>
            </a:r>
            <a:endParaRPr lang="hu-HU" smtClean="0"/>
          </a:p>
          <a:p>
            <a:pPr>
              <a:spcBef>
                <a:spcPct val="0"/>
              </a:spcBef>
            </a:pPr>
            <a:r>
              <a:rPr lang="hu-HU" smtClean="0"/>
              <a:t> </a:t>
            </a:r>
          </a:p>
          <a:p>
            <a:pPr>
              <a:spcBef>
                <a:spcPct val="0"/>
              </a:spcBef>
            </a:pPr>
            <a:r>
              <a:rPr lang="hu-HU" smtClean="0"/>
              <a:t>A helyi önkormányzat képviselő-testülete önkormányzati rendeletben a településképi kötelezettségek megszegése és végre nem hajtása esetén e magatartás elkövetőjével szemben </a:t>
            </a:r>
            <a:r>
              <a:rPr lang="hu-HU" u="sng" smtClean="0"/>
              <a:t>50 000 forintig terjedhető bírság kiszabását rendelheti el.</a:t>
            </a:r>
            <a:endParaRPr lang="hu-HU" smtClean="0"/>
          </a:p>
          <a:p>
            <a:pPr>
              <a:spcBef>
                <a:spcPct val="0"/>
              </a:spcBef>
            </a:pPr>
            <a:r>
              <a:rPr lang="hu-HU" smtClean="0"/>
              <a:t> </a:t>
            </a:r>
          </a:p>
          <a:p>
            <a:pPr>
              <a:spcBef>
                <a:spcPct val="0"/>
              </a:spcBef>
            </a:pPr>
            <a:r>
              <a:rPr lang="hu-HU" b="1" smtClean="0"/>
              <a:t>A polgármester az eljárásban az érintett ingatlan tulajdonosát – a helyi építészeti értékek, a településkép védelme érdekében – az építmény, építményrész felújítására, átalakítására vagy elbontására kötelezheti.</a:t>
            </a:r>
            <a:endParaRPr lang="hu-HU" smtClean="0"/>
          </a:p>
          <a:p>
            <a:pPr>
              <a:spcBef>
                <a:spcPct val="0"/>
              </a:spcBef>
            </a:pPr>
            <a:endParaRPr lang="hu-HU" smtClean="0"/>
          </a:p>
        </p:txBody>
      </p:sp>
      <p:sp>
        <p:nvSpPr>
          <p:cNvPr id="1587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CBB5FB-AFEF-4739-95A1-C7595C558A08}" type="slidenum">
              <a:rPr lang="hu-HU"/>
              <a:pPr fontAlgn="base">
                <a:spcBef>
                  <a:spcPct val="0"/>
                </a:spcBef>
                <a:spcAft>
                  <a:spcPct val="0"/>
                </a:spcAft>
              </a:pPr>
              <a:t>18</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40000" lnSpcReduction="20000"/>
          </a:bodyPr>
          <a:lstStyle/>
          <a:p>
            <a:pPr fontAlgn="auto">
              <a:spcBef>
                <a:spcPts val="0"/>
              </a:spcBef>
              <a:spcAft>
                <a:spcPts val="0"/>
              </a:spcAft>
              <a:defRPr/>
            </a:pPr>
            <a:r>
              <a:rPr lang="hu-HU" dirty="0" smtClean="0"/>
              <a:t>A településrendezést segítő sajátos jogintézmény! Választható eljárás!!! A polgármester a megkeresés beérkezésétől számított </a:t>
            </a:r>
            <a:r>
              <a:rPr lang="hu-HU" u="sng" dirty="0" smtClean="0"/>
              <a:t>15 napon belül </a:t>
            </a:r>
            <a:r>
              <a:rPr lang="hu-HU" dirty="0" smtClean="0"/>
              <a:t>az illeszkedési követelmények teljesítésével kapcsolatban véleményt adhat a jogszabályban meghatározott építésügyi hatósági engedélykérelemhez.</a:t>
            </a:r>
          </a:p>
          <a:p>
            <a:pPr fontAlgn="auto">
              <a:spcBef>
                <a:spcPts val="0"/>
              </a:spcBef>
              <a:spcAft>
                <a:spcPts val="0"/>
              </a:spcAft>
              <a:defRPr/>
            </a:pPr>
            <a:r>
              <a:rPr lang="hu-HU" dirty="0" smtClean="0"/>
              <a:t>  </a:t>
            </a:r>
          </a:p>
          <a:p>
            <a:pPr fontAlgn="auto">
              <a:spcBef>
                <a:spcPts val="0"/>
              </a:spcBef>
              <a:spcAft>
                <a:spcPts val="0"/>
              </a:spcAft>
              <a:defRPr/>
            </a:pPr>
            <a:r>
              <a:rPr lang="hu-HU" dirty="0" smtClean="0"/>
              <a:t>Ha a polgármester határidőn belül nem nyilvánít véleményt, </a:t>
            </a:r>
            <a:r>
              <a:rPr lang="hu-HU" u="sng" dirty="0" smtClean="0"/>
              <a:t>hozzájárulását megadottnak kell tekinteni</a:t>
            </a:r>
            <a:r>
              <a:rPr lang="hu-HU" dirty="0" smtClean="0"/>
              <a:t>.</a:t>
            </a:r>
          </a:p>
          <a:p>
            <a:pPr fontAlgn="auto">
              <a:spcBef>
                <a:spcPts val="0"/>
              </a:spcBef>
              <a:spcAft>
                <a:spcPts val="0"/>
              </a:spcAft>
              <a:defRPr/>
            </a:pPr>
            <a:r>
              <a:rPr lang="hu-HU" dirty="0" smtClean="0"/>
              <a:t>  </a:t>
            </a:r>
          </a:p>
          <a:p>
            <a:pPr fontAlgn="auto">
              <a:spcBef>
                <a:spcPts val="0"/>
              </a:spcBef>
              <a:spcAft>
                <a:spcPts val="0"/>
              </a:spcAft>
              <a:defRPr/>
            </a:pPr>
            <a:r>
              <a:rPr lang="hu-HU" dirty="0" smtClean="0"/>
              <a:t>A polgármester építmény építésére, bővítésére, településképet érintő átalakítására irányuló építési, összevont vagy fennmaradási engedélyezési eljárásokhoz adhat településképi véleményt.</a:t>
            </a:r>
          </a:p>
          <a:p>
            <a:pPr fontAlgn="auto">
              <a:spcBef>
                <a:spcPts val="0"/>
              </a:spcBef>
              <a:spcAft>
                <a:spcPts val="0"/>
              </a:spcAft>
              <a:defRPr/>
            </a:pPr>
            <a:r>
              <a:rPr lang="hu-HU" dirty="0" smtClean="0"/>
              <a:t> </a:t>
            </a:r>
          </a:p>
          <a:p>
            <a:pPr fontAlgn="auto">
              <a:spcBef>
                <a:spcPts val="0"/>
              </a:spcBef>
              <a:spcAft>
                <a:spcPts val="0"/>
              </a:spcAft>
              <a:defRPr/>
            </a:pPr>
            <a:r>
              <a:rPr lang="hu-HU" dirty="0" smtClean="0"/>
              <a:t>A véleményezési eljárás során vizsgálni kell</a:t>
            </a:r>
          </a:p>
          <a:p>
            <a:pPr fontAlgn="auto">
              <a:spcBef>
                <a:spcPts val="0"/>
              </a:spcBef>
              <a:spcAft>
                <a:spcPts val="0"/>
              </a:spcAft>
              <a:defRPr/>
            </a:pPr>
            <a:r>
              <a:rPr lang="hu-HU" dirty="0" smtClean="0"/>
              <a:t>a) </a:t>
            </a:r>
            <a:r>
              <a:rPr lang="hu-HU" dirty="0" err="1" smtClean="0"/>
              <a:t>a</a:t>
            </a:r>
            <a:r>
              <a:rPr lang="hu-HU" dirty="0" smtClean="0"/>
              <a:t> telepítés (a környezetbe illeszkedés, a beépítés vagy az építészeti jellegzetesség és látvány, a helyi jelleg védelme) településképbe való illesztését, a helyi építészeti érték védelmének érvényre juttatását, azokra gyakorolt hatását,</a:t>
            </a:r>
          </a:p>
          <a:p>
            <a:pPr fontAlgn="auto">
              <a:spcBef>
                <a:spcPts val="0"/>
              </a:spcBef>
              <a:spcAft>
                <a:spcPts val="0"/>
              </a:spcAft>
              <a:defRPr/>
            </a:pPr>
            <a:r>
              <a:rPr lang="hu-HU" dirty="0" smtClean="0"/>
              <a:t>b) a településrendezési eszközöknek való megfelelést, a rálátás és kilátás követelményeinek való megfelelést,</a:t>
            </a:r>
          </a:p>
          <a:p>
            <a:pPr fontAlgn="auto">
              <a:spcBef>
                <a:spcPts val="0"/>
              </a:spcBef>
              <a:spcAft>
                <a:spcPts val="0"/>
              </a:spcAft>
              <a:defRPr/>
            </a:pPr>
            <a:r>
              <a:rPr lang="hu-HU" dirty="0" smtClean="0"/>
              <a:t>c) az épület homlokzatának és tetőzetének kialakítási módját,</a:t>
            </a:r>
          </a:p>
          <a:p>
            <a:pPr fontAlgn="auto">
              <a:spcBef>
                <a:spcPts val="0"/>
              </a:spcBef>
              <a:spcAft>
                <a:spcPts val="0"/>
              </a:spcAft>
              <a:defRPr/>
            </a:pPr>
            <a:r>
              <a:rPr lang="hu-HU" dirty="0" smtClean="0"/>
              <a:t>d) a közterület mentén az épület kialakításának módját és feltételeit,</a:t>
            </a:r>
          </a:p>
          <a:p>
            <a:pPr fontAlgn="auto">
              <a:spcBef>
                <a:spcPts val="0"/>
              </a:spcBef>
              <a:spcAft>
                <a:spcPts val="0"/>
              </a:spcAft>
              <a:defRPr/>
            </a:pPr>
            <a:r>
              <a:rPr lang="hu-HU" dirty="0" smtClean="0"/>
              <a:t>e) az építmény takaratlanul maradó és közterületről közvetlenül látható határfelületeinek kialakítási módját és feltételeit, valamint</a:t>
            </a:r>
          </a:p>
          <a:p>
            <a:pPr fontAlgn="auto">
              <a:spcBef>
                <a:spcPts val="0"/>
              </a:spcBef>
              <a:spcAft>
                <a:spcPts val="0"/>
              </a:spcAft>
              <a:defRPr/>
            </a:pPr>
            <a:r>
              <a:rPr lang="hu-HU" dirty="0" smtClean="0"/>
              <a:t>f) közterületen folytatott építési tevékenység végzése esetén a közterület burkolatának, műtárgyainak, köztárgyainak, növényzetének, továbbá a díszvilágító és hirdető-berendezések kialakítását.</a:t>
            </a:r>
          </a:p>
          <a:p>
            <a:pPr fontAlgn="auto">
              <a:spcBef>
                <a:spcPts val="0"/>
              </a:spcBef>
              <a:spcAft>
                <a:spcPts val="0"/>
              </a:spcAft>
              <a:defRPr/>
            </a:pPr>
            <a:r>
              <a:rPr lang="hu-HU" dirty="0" smtClean="0"/>
              <a:t> </a:t>
            </a:r>
          </a:p>
          <a:p>
            <a:pPr fontAlgn="auto">
              <a:spcBef>
                <a:spcPts val="0"/>
              </a:spcBef>
              <a:spcAft>
                <a:spcPts val="0"/>
              </a:spcAft>
              <a:defRPr/>
            </a:pPr>
            <a:r>
              <a:rPr lang="hu-HU" dirty="0" smtClean="0"/>
              <a:t>A véleményezési eljárás lefolytatásához a kérelmező (építtető) kérelmét papíralapon nyújtja be, és a véleményezendő építészeti-műszaki dokumentációt elektronikus formában az építésügyi hatósági eljáráshoz biztosított elektronikus tárhelyre feltölti, melyhez a polgármesternek hozzáférést biztosít.</a:t>
            </a:r>
          </a:p>
          <a:p>
            <a:pPr fontAlgn="auto">
              <a:spcBef>
                <a:spcPts val="0"/>
              </a:spcBef>
              <a:spcAft>
                <a:spcPts val="0"/>
              </a:spcAft>
              <a:defRPr/>
            </a:pPr>
            <a:r>
              <a:rPr lang="hu-HU" dirty="0" smtClean="0"/>
              <a:t> </a:t>
            </a:r>
          </a:p>
          <a:p>
            <a:pPr fontAlgn="auto">
              <a:spcBef>
                <a:spcPts val="0"/>
              </a:spcBef>
              <a:spcAft>
                <a:spcPts val="0"/>
              </a:spcAft>
              <a:defRPr/>
            </a:pPr>
            <a:r>
              <a:rPr lang="hu-HU" dirty="0" smtClean="0"/>
              <a:t>A kérelemnek tartalmaznia kell az építtető vagy kérelmező nevét és címét, valamint a tervezett és véleményezésre kért építési tevékenység helyét, az érintett telek helyrajzi számát. </a:t>
            </a:r>
          </a:p>
          <a:p>
            <a:pPr fontAlgn="auto">
              <a:spcBef>
                <a:spcPts val="0"/>
              </a:spcBef>
              <a:spcAft>
                <a:spcPts val="0"/>
              </a:spcAft>
              <a:defRPr/>
            </a:pPr>
            <a:r>
              <a:rPr lang="hu-HU" dirty="0" smtClean="0"/>
              <a:t>A kérelemhez csak az építészeti-műszaki dokumentációt kell mellékelni.</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építészeti-műszaki dokumentációnak a véleményezéshez az alábbi munkarészeket kell tartalmaznia:</a:t>
            </a:r>
          </a:p>
          <a:p>
            <a:pPr fontAlgn="auto">
              <a:spcBef>
                <a:spcPts val="0"/>
              </a:spcBef>
              <a:spcAft>
                <a:spcPts val="0"/>
              </a:spcAft>
              <a:defRPr/>
            </a:pPr>
            <a:r>
              <a:rPr lang="hu-HU" dirty="0" smtClean="0"/>
              <a:t>a) helyszínrajzi elrendezés ábrázolása, a szomszédos beépítés bemutatása, védettség lehatárolása, terepviszonyok megjelenítése szintvonalakkal,</a:t>
            </a:r>
          </a:p>
          <a:p>
            <a:pPr fontAlgn="auto">
              <a:spcBef>
                <a:spcPts val="0"/>
              </a:spcBef>
              <a:spcAft>
                <a:spcPts val="0"/>
              </a:spcAft>
              <a:defRPr/>
            </a:pPr>
            <a:r>
              <a:rPr lang="hu-HU" dirty="0" smtClean="0"/>
              <a:t>b) településképet befolyásoló tömegformálás, homlokzatkialakítás, utcakép, illeszkedés ábrázolása (lehet makett, fotómontázs, digitális megjelenítés is),</a:t>
            </a:r>
          </a:p>
          <a:p>
            <a:pPr fontAlgn="auto">
              <a:spcBef>
                <a:spcPts val="0"/>
              </a:spcBef>
              <a:spcAft>
                <a:spcPts val="0"/>
              </a:spcAft>
              <a:defRPr/>
            </a:pPr>
            <a:r>
              <a:rPr lang="hu-HU" dirty="0" smtClean="0"/>
              <a:t>c) reklámelhelyezés ábrázolása,</a:t>
            </a:r>
          </a:p>
          <a:p>
            <a:pPr fontAlgn="auto">
              <a:spcBef>
                <a:spcPts val="0"/>
              </a:spcBef>
              <a:spcAft>
                <a:spcPts val="0"/>
              </a:spcAft>
              <a:defRPr/>
            </a:pPr>
            <a:r>
              <a:rPr lang="hu-HU" dirty="0" smtClean="0"/>
              <a:t>d) rendeltetés meghatározása, valamint</a:t>
            </a:r>
          </a:p>
          <a:p>
            <a:pPr fontAlgn="auto">
              <a:spcBef>
                <a:spcPts val="0"/>
              </a:spcBef>
              <a:spcAft>
                <a:spcPts val="0"/>
              </a:spcAft>
              <a:defRPr/>
            </a:pPr>
            <a:r>
              <a:rPr lang="hu-HU" dirty="0" smtClean="0"/>
              <a:t>e) rövid műszaki leírás a különböző védettségek bemutatásával, a telepítésről és az építészeti kialakításról.</a:t>
            </a:r>
          </a:p>
          <a:p>
            <a:pPr fontAlgn="auto">
              <a:spcBef>
                <a:spcPts val="0"/>
              </a:spcBef>
              <a:spcAft>
                <a:spcPts val="0"/>
              </a:spcAft>
              <a:defRPr/>
            </a:pPr>
            <a:r>
              <a:rPr lang="hu-HU" dirty="0" smtClean="0"/>
              <a:t> </a:t>
            </a:r>
          </a:p>
          <a:p>
            <a:pPr fontAlgn="auto">
              <a:spcBef>
                <a:spcPts val="0"/>
              </a:spcBef>
              <a:spcAft>
                <a:spcPts val="0"/>
              </a:spcAft>
              <a:defRPr/>
            </a:pPr>
            <a:r>
              <a:rPr lang="hu-HU" dirty="0" smtClean="0"/>
              <a:t>A polgármester a kérelem beérkezését követően haladéktalanul – határidő megjelölésével – bekéri</a:t>
            </a:r>
          </a:p>
          <a:p>
            <a:pPr fontAlgn="auto">
              <a:spcBef>
                <a:spcPts val="0"/>
              </a:spcBef>
              <a:spcAft>
                <a:spcPts val="0"/>
              </a:spcAft>
              <a:defRPr/>
            </a:pPr>
            <a:r>
              <a:rPr lang="hu-HU" dirty="0" smtClean="0"/>
              <a:t>a) az önkormányzati főépítész szakmai álláspontját, vagy</a:t>
            </a:r>
          </a:p>
          <a:p>
            <a:pPr fontAlgn="auto">
              <a:spcBef>
                <a:spcPts val="0"/>
              </a:spcBef>
              <a:spcAft>
                <a:spcPts val="0"/>
              </a:spcAft>
              <a:defRPr/>
            </a:pPr>
            <a:r>
              <a:rPr lang="hu-HU" dirty="0" smtClean="0"/>
              <a:t>b) helyi tervtanács működtetése esetén annak szakmai álláspontját.</a:t>
            </a:r>
          </a:p>
          <a:p>
            <a:pPr fontAlgn="auto">
              <a:spcBef>
                <a:spcPts val="0"/>
              </a:spcBef>
              <a:spcAft>
                <a:spcPts val="0"/>
              </a:spcAft>
              <a:defRPr/>
            </a:pPr>
            <a:r>
              <a:rPr lang="hu-HU" dirty="0" smtClean="0"/>
              <a:t> </a:t>
            </a:r>
          </a:p>
        </p:txBody>
      </p:sp>
      <p:sp>
        <p:nvSpPr>
          <p:cNvPr id="1597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9F4C29-EC2D-4AE2-A733-C601084D5916}" type="slidenum">
              <a:rPr lang="hu-HU"/>
              <a:pPr fontAlgn="base">
                <a:spcBef>
                  <a:spcPct val="0"/>
                </a:spcBef>
                <a:spcAft>
                  <a:spcPct val="0"/>
                </a:spcAft>
              </a:pPr>
              <a:t>19</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Diakép helye 1"/>
          <p:cNvSpPr>
            <a:spLocks noGrp="1" noRot="1" noChangeAspect="1" noTextEdit="1"/>
          </p:cNvSpPr>
          <p:nvPr>
            <p:ph type="sldImg"/>
          </p:nvPr>
        </p:nvSpPr>
        <p:spPr bwMode="auto">
          <a:noFill/>
          <a:ln>
            <a:solidFill>
              <a:srgbClr val="000000"/>
            </a:solidFill>
            <a:miter lim="800000"/>
            <a:headEnd/>
            <a:tailEnd/>
          </a:ln>
        </p:spPr>
      </p:sp>
      <p:sp>
        <p:nvSpPr>
          <p:cNvPr id="16077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polgármester településképi véleményezési eljárást folytathat le ha az eljárás lefolytatásának részletes szabályairól önkormányzati rendeletet alkotott, amelyben meghatározta, hogy</a:t>
            </a:r>
          </a:p>
          <a:p>
            <a:pPr>
              <a:spcBef>
                <a:spcPct val="0"/>
              </a:spcBef>
            </a:pPr>
            <a:r>
              <a:rPr lang="hu-HU" smtClean="0"/>
              <a:t>a) véleményét mely esetekben alapozza önkormányzati főépítész vagy helyi építészeti-műszaki tervtanács szakmai álláspontjára,</a:t>
            </a:r>
          </a:p>
          <a:p>
            <a:pPr>
              <a:spcBef>
                <a:spcPct val="0"/>
              </a:spcBef>
            </a:pPr>
            <a:r>
              <a:rPr lang="hu-HU" smtClean="0"/>
              <a:t>b) melyek a véleményezés részletes szempontjai, és</a:t>
            </a:r>
          </a:p>
          <a:p>
            <a:pPr>
              <a:spcBef>
                <a:spcPct val="0"/>
              </a:spcBef>
            </a:pPr>
            <a:r>
              <a:rPr lang="hu-HU" smtClean="0"/>
              <a:t>c) helyi tervtanács működtetése esetén melyek a működés és az eljárás részletes szabályai.</a:t>
            </a:r>
          </a:p>
          <a:p>
            <a:pPr>
              <a:spcBef>
                <a:spcPct val="0"/>
              </a:spcBef>
            </a:pPr>
            <a:endParaRPr lang="hu-HU" smtClean="0"/>
          </a:p>
          <a:p>
            <a:pPr>
              <a:spcBef>
                <a:spcPct val="0"/>
              </a:spcBef>
            </a:pPr>
            <a:r>
              <a:rPr lang="hu-HU" smtClean="0"/>
              <a:t>A polgármester véleményének kialakításához </a:t>
            </a:r>
            <a:r>
              <a:rPr lang="hu-HU" u="sng" smtClean="0"/>
              <a:t>az önkormányzat rendeletében meghatározottak </a:t>
            </a:r>
            <a:r>
              <a:rPr lang="hu-HU" smtClean="0"/>
              <a:t>szerint </a:t>
            </a:r>
            <a:r>
              <a:rPr lang="hu-HU" u="sng" smtClean="0"/>
              <a:t>kikéri az önkormányzati főépítész vagy a helyi építészeti-műszaki tervtanács szakmai véleményét. </a:t>
            </a:r>
          </a:p>
          <a:p>
            <a:pPr>
              <a:spcBef>
                <a:spcPct val="0"/>
              </a:spcBef>
            </a:pPr>
            <a:endParaRPr lang="hu-HU" smtClean="0"/>
          </a:p>
          <a:p>
            <a:pPr>
              <a:spcBef>
                <a:spcPct val="0"/>
              </a:spcBef>
            </a:pPr>
            <a:r>
              <a:rPr lang="hu-HU" smtClean="0"/>
              <a:t>Az épített környezettel kapcsolatos értékvédelem ellátása érdekében a polgármester szakmai tanácsadó testületként helyi építészeti-műszaki tervtanácsot működtethet.</a:t>
            </a:r>
          </a:p>
          <a:p>
            <a:pPr>
              <a:spcBef>
                <a:spcPct val="0"/>
              </a:spcBef>
            </a:pPr>
            <a:r>
              <a:rPr lang="hu-HU" smtClean="0"/>
              <a:t>A helyi építészeti-műszaki tervtanács feladata</a:t>
            </a:r>
          </a:p>
          <a:p>
            <a:pPr>
              <a:spcBef>
                <a:spcPct val="0"/>
              </a:spcBef>
            </a:pPr>
            <a:r>
              <a:rPr lang="hu-HU" i="1" smtClean="0"/>
              <a:t>a) </a:t>
            </a:r>
            <a:r>
              <a:rPr lang="hu-HU" smtClean="0"/>
              <a:t>az illeszkedési szabályok érvényesülésének elősegítése,</a:t>
            </a:r>
          </a:p>
          <a:p>
            <a:pPr>
              <a:spcBef>
                <a:spcPct val="0"/>
              </a:spcBef>
            </a:pPr>
            <a:r>
              <a:rPr lang="hu-HU" i="1" smtClean="0"/>
              <a:t>b) </a:t>
            </a:r>
            <a:r>
              <a:rPr lang="hu-HU" smtClean="0"/>
              <a:t>a települési környezet, a táj- és településkép, a beépítési vagy az építészeti jellegzetesség és látvány, a helyi jelleg védelme, valamint</a:t>
            </a:r>
          </a:p>
          <a:p>
            <a:pPr>
              <a:spcBef>
                <a:spcPct val="0"/>
              </a:spcBef>
            </a:pPr>
            <a:r>
              <a:rPr lang="hu-HU" i="1" smtClean="0"/>
              <a:t>c) </a:t>
            </a:r>
            <a:r>
              <a:rPr lang="hu-HU" smtClean="0"/>
              <a:t>a helyi építészeti értékek és örökség védelme.</a:t>
            </a:r>
          </a:p>
          <a:p>
            <a:pPr>
              <a:spcBef>
                <a:spcPct val="0"/>
              </a:spcBef>
            </a:pPr>
            <a:endParaRPr lang="hu-HU" smtClean="0"/>
          </a:p>
          <a:p>
            <a:pPr>
              <a:spcBef>
                <a:spcPct val="0"/>
              </a:spcBef>
            </a:pPr>
            <a:endParaRPr lang="hu-HU" smtClean="0"/>
          </a:p>
          <a:p>
            <a:pPr>
              <a:spcBef>
                <a:spcPct val="0"/>
              </a:spcBef>
            </a:pPr>
            <a:endParaRPr lang="hu-HU" smtClean="0"/>
          </a:p>
          <a:p>
            <a:pPr>
              <a:spcBef>
                <a:spcPct val="0"/>
              </a:spcBef>
            </a:pPr>
            <a:endParaRPr lang="hu-HU" u="sng" smtClean="0"/>
          </a:p>
          <a:p>
            <a:pPr>
              <a:spcBef>
                <a:spcPct val="0"/>
              </a:spcBef>
            </a:pPr>
            <a:endParaRPr lang="hu-HU" smtClean="0"/>
          </a:p>
        </p:txBody>
      </p:sp>
      <p:sp>
        <p:nvSpPr>
          <p:cNvPr id="1607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40F620-9FBB-4594-9150-57DFB1DC2CF2}" type="slidenum">
              <a:rPr lang="hu-HU"/>
              <a:pPr fontAlgn="base">
                <a:spcBef>
                  <a:spcPct val="0"/>
                </a:spcBef>
                <a:spcAft>
                  <a:spcPct val="0"/>
                </a:spcAft>
              </a:pPr>
              <a:t>20</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iakép helye 1"/>
          <p:cNvSpPr>
            <a:spLocks noGrp="1" noRot="1" noChangeAspect="1" noTextEdit="1"/>
          </p:cNvSpPr>
          <p:nvPr>
            <p:ph type="sldImg"/>
          </p:nvPr>
        </p:nvSpPr>
        <p:spPr bwMode="auto">
          <a:noFill/>
          <a:ln>
            <a:solidFill>
              <a:srgbClr val="000000"/>
            </a:solidFill>
            <a:miter lim="800000"/>
            <a:headEnd/>
            <a:tailEnd/>
          </a:ln>
        </p:spPr>
      </p:sp>
      <p:sp>
        <p:nvSpPr>
          <p:cNvPr id="16179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polgármester véleményében</a:t>
            </a:r>
          </a:p>
          <a:p>
            <a:pPr>
              <a:spcBef>
                <a:spcPct val="0"/>
              </a:spcBef>
            </a:pPr>
            <a:r>
              <a:rPr lang="hu-HU" smtClean="0"/>
              <a:t>a) engedélyezésre – feltétellel vagy anélkül – javasolja a tervezett építési tevékenységet, vagy</a:t>
            </a:r>
          </a:p>
          <a:p>
            <a:pPr>
              <a:spcBef>
                <a:spcPct val="0"/>
              </a:spcBef>
            </a:pPr>
            <a:r>
              <a:rPr lang="hu-HU" smtClean="0"/>
              <a:t>b) engedélyezésre nem javasolja a tervezett építési tevékenységet, ha</a:t>
            </a:r>
          </a:p>
          <a:p>
            <a:pPr lvl="1">
              <a:spcBef>
                <a:spcPct val="0"/>
              </a:spcBef>
              <a:buFontTx/>
              <a:buChar char="•"/>
            </a:pPr>
            <a:r>
              <a:rPr lang="hu-HU" smtClean="0"/>
              <a:t>a kérelem vagy melléklete nem felel meg az e rendeletben és az önkormányzat rendeletében meghatározottaknak, vagy</a:t>
            </a:r>
          </a:p>
          <a:p>
            <a:pPr lvl="1">
              <a:spcBef>
                <a:spcPct val="0"/>
              </a:spcBef>
              <a:buFontTx/>
              <a:buChar char="•"/>
            </a:pPr>
            <a:r>
              <a:rPr lang="hu-HU" smtClean="0"/>
              <a:t>a tervezett építési tevékenység nem felel meg a településképi illeszkedési követelményeknek.</a:t>
            </a:r>
          </a:p>
          <a:p>
            <a:pPr>
              <a:spcBef>
                <a:spcPct val="0"/>
              </a:spcBef>
            </a:pPr>
            <a:r>
              <a:rPr lang="hu-HU" smtClean="0"/>
              <a:t> </a:t>
            </a:r>
          </a:p>
          <a:p>
            <a:pPr>
              <a:spcBef>
                <a:spcPct val="0"/>
              </a:spcBef>
            </a:pPr>
            <a:r>
              <a:rPr lang="hu-HU" smtClean="0"/>
              <a:t>A polgármester véleménye tartalmazza:</a:t>
            </a:r>
          </a:p>
          <a:p>
            <a:pPr>
              <a:spcBef>
                <a:spcPct val="0"/>
              </a:spcBef>
            </a:pPr>
            <a:r>
              <a:rPr lang="hu-HU" smtClean="0"/>
              <a:t>a) a kérelmező (építtető) adatait,</a:t>
            </a:r>
          </a:p>
          <a:p>
            <a:pPr>
              <a:spcBef>
                <a:spcPct val="0"/>
              </a:spcBef>
            </a:pPr>
            <a:r>
              <a:rPr lang="hu-HU" smtClean="0"/>
              <a:t>b) a tervezett építési tevékenység rövid leírását, helyét, címét és a telek helyrajzi számát,</a:t>
            </a:r>
          </a:p>
          <a:p>
            <a:pPr>
              <a:spcBef>
                <a:spcPct val="0"/>
              </a:spcBef>
            </a:pPr>
            <a:r>
              <a:rPr lang="hu-HU" smtClean="0"/>
              <a:t>c) a véleményt és a részletes indoklását.</a:t>
            </a:r>
          </a:p>
          <a:p>
            <a:pPr>
              <a:spcBef>
                <a:spcPct val="0"/>
              </a:spcBef>
            </a:pPr>
            <a:r>
              <a:rPr lang="hu-HU" smtClean="0"/>
              <a:t> </a:t>
            </a:r>
          </a:p>
          <a:p>
            <a:pPr>
              <a:spcBef>
                <a:spcPct val="0"/>
              </a:spcBef>
            </a:pPr>
            <a:r>
              <a:rPr lang="hu-HU" smtClean="0"/>
              <a:t>A polgármester a kérelem beérkezésétől számított 15 napon belül megküldi véleményét az építtetőnek vagy a kérelmezőnek, továbbá véleményét elektronikus formában feltölti az elektronikus tárhelyre.</a:t>
            </a:r>
          </a:p>
          <a:p>
            <a:pPr>
              <a:spcBef>
                <a:spcPct val="0"/>
              </a:spcBef>
            </a:pPr>
            <a:r>
              <a:rPr lang="hu-HU" b="1" smtClean="0"/>
              <a:t>Negatív településképi vélemény esetén engedély nem adható.</a:t>
            </a:r>
            <a:r>
              <a:rPr lang="hu-HU" smtClean="0"/>
              <a:t> A településképi vélemény ellen önálló jogorvoslatnak nincs helye, az csak az építésügyi hatósági ügyben hozott döntés keretében vitatható.</a:t>
            </a:r>
          </a:p>
          <a:p>
            <a:pPr>
              <a:spcBef>
                <a:spcPct val="0"/>
              </a:spcBef>
            </a:pPr>
            <a:endParaRPr lang="hu-HU" smtClean="0"/>
          </a:p>
          <a:p>
            <a:pPr>
              <a:spcBef>
                <a:spcPct val="0"/>
              </a:spcBef>
            </a:pPr>
            <a:endParaRPr lang="hu-HU" smtClean="0"/>
          </a:p>
        </p:txBody>
      </p:sp>
      <p:sp>
        <p:nvSpPr>
          <p:cNvPr id="1617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647AA-C8C0-40E9-9BBD-56A1348CF430}" type="slidenum">
              <a:rPr lang="hu-HU"/>
              <a:pPr fontAlgn="base">
                <a:spcBef>
                  <a:spcPct val="0"/>
                </a:spcBef>
                <a:spcAft>
                  <a:spcPct val="0"/>
                </a:spcAft>
              </a:pPr>
              <a:t>21</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Diakép helye 1"/>
          <p:cNvSpPr>
            <a:spLocks noGrp="1" noRot="1" noChangeAspect="1" noTextEdit="1"/>
          </p:cNvSpPr>
          <p:nvPr>
            <p:ph type="sldImg"/>
          </p:nvPr>
        </p:nvSpPr>
        <p:spPr bwMode="auto">
          <a:noFill/>
          <a:ln>
            <a:solidFill>
              <a:srgbClr val="000000"/>
            </a:solidFill>
            <a:miter lim="800000"/>
            <a:headEnd/>
            <a:tailEnd/>
          </a:ln>
        </p:spPr>
      </p:sp>
      <p:sp>
        <p:nvSpPr>
          <p:cNvPr id="16281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2013. Január 1-től liftek elkerülnek</a:t>
            </a:r>
          </a:p>
          <a:p>
            <a:pPr>
              <a:spcBef>
                <a:spcPct val="0"/>
              </a:spcBef>
            </a:pPr>
            <a:r>
              <a:rPr lang="hu-HU" smtClean="0"/>
              <a:t>2013.Júli 1-től az antennák, antennatartó szerkezetek és csatlakozó műtárgyak elkerülnek.</a:t>
            </a:r>
          </a:p>
        </p:txBody>
      </p:sp>
      <p:sp>
        <p:nvSpPr>
          <p:cNvPr id="1628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B951F9-C907-4DBE-BCB5-F42A30CC2642}" type="slidenum">
              <a:rPr lang="hu-HU"/>
              <a:pPr fontAlgn="base">
                <a:spcBef>
                  <a:spcPct val="0"/>
                </a:spcBef>
                <a:spcAft>
                  <a:spcPct val="0"/>
                </a:spcAft>
              </a:pPr>
              <a:t>23</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iakép helye 1"/>
          <p:cNvSpPr>
            <a:spLocks noGrp="1" noRot="1" noChangeAspect="1" noTextEdit="1"/>
          </p:cNvSpPr>
          <p:nvPr>
            <p:ph type="sldImg"/>
          </p:nvPr>
        </p:nvSpPr>
        <p:spPr bwMode="auto">
          <a:noFill/>
          <a:ln>
            <a:solidFill>
              <a:srgbClr val="000000"/>
            </a:solidFill>
            <a:miter lim="800000"/>
            <a:headEnd/>
            <a:tailEnd/>
          </a:ln>
        </p:spPr>
      </p:sp>
      <p:sp>
        <p:nvSpPr>
          <p:cNvPr id="16384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kódex kiterjed építésügyi és építésfelügyeleti eljárásokra és ellenőrzésekre!!!</a:t>
            </a:r>
          </a:p>
        </p:txBody>
      </p:sp>
      <p:sp>
        <p:nvSpPr>
          <p:cNvPr id="16384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D41B33-D6F7-44E8-8A54-1F10B60D8E10}" type="slidenum">
              <a:rPr lang="hu-HU"/>
              <a:pPr fontAlgn="base">
                <a:spcBef>
                  <a:spcPct val="0"/>
                </a:spcBef>
                <a:spcAft>
                  <a:spcPct val="0"/>
                </a:spcAft>
              </a:pPr>
              <a:t>24</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lnSpcReduction="10000"/>
          </a:bodyPr>
          <a:lstStyle/>
          <a:p>
            <a:pPr fontAlgn="auto">
              <a:spcBef>
                <a:spcPts val="0"/>
              </a:spcBef>
              <a:spcAft>
                <a:spcPts val="0"/>
              </a:spcAft>
              <a:defRPr/>
            </a:pPr>
            <a:r>
              <a:rPr lang="hu-HU" u="sng" dirty="0" smtClean="0"/>
              <a:t>A sajátos építményfajták </a:t>
            </a:r>
            <a:r>
              <a:rPr lang="hu-HU" dirty="0" smtClean="0"/>
              <a:t>tekintetében az építésügyi hatósági feladatokat ellátó hatóságot külön jogszabály jelöli ki. Ilyen jogszabály hiányában ezen építményfajtákat és építményeket érintő építésügyi hatósági ügyekben a járási Építésügyi Hivatal, illetve a járási Építésügyi és Örökségvédelmi hivatal jár el. </a:t>
            </a:r>
          </a:p>
          <a:p>
            <a:pPr fontAlgn="auto">
              <a:spcBef>
                <a:spcPts val="0"/>
              </a:spcBef>
              <a:spcAft>
                <a:spcPts val="0"/>
              </a:spcAft>
              <a:defRPr/>
            </a:pPr>
            <a:endParaRPr lang="hu-HU" u="sng" dirty="0" smtClean="0"/>
          </a:p>
          <a:p>
            <a:pPr fontAlgn="auto">
              <a:spcBef>
                <a:spcPts val="0"/>
              </a:spcBef>
              <a:spcAft>
                <a:spcPts val="0"/>
              </a:spcAft>
              <a:defRPr/>
            </a:pPr>
            <a:r>
              <a:rPr lang="hu-HU" u="sng" dirty="0" smtClean="0"/>
              <a:t>Az antennák, antennatartó szerkezetek és csatlakozó műtárgyak tekintetében  2013. július 1-től a Hírközlési hatóság jár el.</a:t>
            </a:r>
          </a:p>
          <a:p>
            <a:pPr fontAlgn="auto">
              <a:spcBef>
                <a:spcPts val="0"/>
              </a:spcBef>
              <a:spcAft>
                <a:spcPts val="0"/>
              </a:spcAft>
              <a:defRPr/>
            </a:pPr>
            <a:r>
              <a:rPr lang="hu-HU" u="sng" dirty="0" smtClean="0"/>
              <a:t>A liftek tekintetében 2013. január 1-től a megyei kormányhivatalok műszaki biztonsági hatósága jár el.</a:t>
            </a:r>
          </a:p>
          <a:p>
            <a:pPr fontAlgn="auto">
              <a:spcBef>
                <a:spcPts val="0"/>
              </a:spcBef>
              <a:spcAft>
                <a:spcPts val="0"/>
              </a:spcAft>
              <a:defRPr/>
            </a:pPr>
            <a:endParaRPr lang="hu-HU" dirty="0" smtClean="0"/>
          </a:p>
          <a:p>
            <a:pPr fontAlgn="auto">
              <a:spcBef>
                <a:spcPts val="0"/>
              </a:spcBef>
              <a:spcAft>
                <a:spcPts val="0"/>
              </a:spcAft>
              <a:defRPr/>
            </a:pPr>
            <a:r>
              <a:rPr lang="hu-HU" dirty="0" smtClean="0"/>
              <a:t>Azokban az esetekben, amikor az ügyfajtára vonatkozó jogszabály általános építésügyi szakkérdésben </a:t>
            </a:r>
            <a:r>
              <a:rPr lang="hu-HU" u="sng" dirty="0" smtClean="0"/>
              <a:t>szakhatóság</a:t>
            </a:r>
            <a:r>
              <a:rPr lang="hu-HU" dirty="0" smtClean="0"/>
              <a:t> közreműködését rendeli el, a Kormány a kiemelt jelentőségű ügyben szakhatóságként első fokon a járási Építésügyi Hivatalt, illetve a járási Építésügyi és Örökségvédelmi hivatalt jelöli ki.</a:t>
            </a:r>
          </a:p>
          <a:p>
            <a:pPr fontAlgn="auto">
              <a:spcBef>
                <a:spcPts val="0"/>
              </a:spcBef>
              <a:spcAft>
                <a:spcPts val="0"/>
              </a:spcAft>
              <a:defRPr/>
            </a:pPr>
            <a:endParaRPr lang="hu-HU" dirty="0" smtClean="0"/>
          </a:p>
          <a:p>
            <a:pPr fontAlgn="auto">
              <a:spcBef>
                <a:spcPts val="0"/>
              </a:spcBef>
              <a:spcAft>
                <a:spcPts val="0"/>
              </a:spcAft>
              <a:defRPr/>
            </a:pPr>
            <a:r>
              <a:rPr lang="hu-HU" b="1" dirty="0" smtClean="0"/>
              <a:t>Építésügyi Szolgáltatási Pontként</a:t>
            </a:r>
            <a:r>
              <a:rPr lang="hu-HU" dirty="0" smtClean="0"/>
              <a:t>  az építésügyi hatósági feladatokat nem ellátó városi és 5000 fő lakosságszám feletti települési önkormányzat a következő építésügyi szolgáltatási feladatokat látja el:</a:t>
            </a:r>
          </a:p>
          <a:p>
            <a:pPr fontAlgn="auto">
              <a:spcBef>
                <a:spcPts val="0"/>
              </a:spcBef>
              <a:spcAft>
                <a:spcPts val="0"/>
              </a:spcAft>
              <a:defRPr/>
            </a:pPr>
            <a:r>
              <a:rPr lang="hu-HU" i="1" dirty="0" smtClean="0"/>
              <a:t>a)</a:t>
            </a:r>
            <a:r>
              <a:rPr lang="hu-HU" dirty="0" smtClean="0"/>
              <a:t> információszolgáltatás az állampolgárok részére az építésügyi hatósági ügyintézésük elősegítése érdekében,</a:t>
            </a:r>
          </a:p>
          <a:p>
            <a:pPr fontAlgn="auto">
              <a:spcBef>
                <a:spcPts val="0"/>
              </a:spcBef>
              <a:spcAft>
                <a:spcPts val="0"/>
              </a:spcAft>
              <a:defRPr/>
            </a:pPr>
            <a:r>
              <a:rPr lang="hu-HU" i="1" dirty="0" smtClean="0"/>
              <a:t>b)</a:t>
            </a:r>
            <a:r>
              <a:rPr lang="hu-HU" dirty="0" smtClean="0"/>
              <a:t> az építésügyi feladatok intézéséhez az állampolgári kérelmek átvételének és továbbításának, hiánypótlás befogadásának, nyilatkozatok felvételének és továbbításának, digitalizálásának és feltöltésének biztosítása az építésügyi hatósági engedélyezési eljárást támogató elektronikus dokumentációs rendszerbe (a továbbiakban: ÉTDR),</a:t>
            </a:r>
          </a:p>
          <a:p>
            <a:pPr fontAlgn="auto">
              <a:spcBef>
                <a:spcPts val="0"/>
              </a:spcBef>
              <a:spcAft>
                <a:spcPts val="0"/>
              </a:spcAft>
              <a:defRPr/>
            </a:pPr>
            <a:r>
              <a:rPr lang="hu-HU" i="1" dirty="0" smtClean="0"/>
              <a:t>c)</a:t>
            </a:r>
            <a:r>
              <a:rPr lang="hu-HU" dirty="0" smtClean="0"/>
              <a:t> kérelmek papír alapon vagy elektronikus adathordozón való fogadása, szükség szerinti </a:t>
            </a:r>
            <a:r>
              <a:rPr lang="hu-HU" dirty="0" err="1" smtClean="0"/>
              <a:t>szkennelése</a:t>
            </a:r>
            <a:r>
              <a:rPr lang="hu-HU" dirty="0" smtClean="0"/>
              <a:t> és az </a:t>
            </a:r>
            <a:r>
              <a:rPr lang="hu-HU" dirty="0" err="1" smtClean="0"/>
              <a:t>ÉTDR-be</a:t>
            </a:r>
            <a:r>
              <a:rPr lang="hu-HU" dirty="0" smtClean="0"/>
              <a:t> történő feltöltésének biztosítása,</a:t>
            </a:r>
          </a:p>
          <a:p>
            <a:pPr fontAlgn="auto">
              <a:spcBef>
                <a:spcPts val="0"/>
              </a:spcBef>
              <a:spcAft>
                <a:spcPts val="0"/>
              </a:spcAft>
              <a:defRPr/>
            </a:pPr>
            <a:r>
              <a:rPr lang="x-none" i="1" smtClean="0"/>
              <a:t>d)</a:t>
            </a:r>
            <a:r>
              <a:rPr lang="x-none" smtClean="0"/>
              <a:t> az építésügyi hatósági eljárás illetékének és az építésügyi igazgatási szolgáltatási díjak befizetésének lehetővé tétele, továbbá</a:t>
            </a:r>
            <a:endParaRPr lang="hu-HU" dirty="0" smtClean="0"/>
          </a:p>
          <a:p>
            <a:pPr fontAlgn="auto">
              <a:spcBef>
                <a:spcPts val="0"/>
              </a:spcBef>
              <a:spcAft>
                <a:spcPts val="0"/>
              </a:spcAft>
              <a:defRPr/>
            </a:pPr>
            <a:r>
              <a:rPr lang="x-none" i="1" smtClean="0"/>
              <a:t>e)</a:t>
            </a:r>
            <a:r>
              <a:rPr lang="x-none" smtClean="0"/>
              <a:t> települési önkormányzati egyéb műszaki, üzemeltetési feladatok.</a:t>
            </a:r>
            <a:endParaRPr lang="hu-HU" dirty="0" smtClean="0"/>
          </a:p>
          <a:p>
            <a:pPr fontAlgn="auto">
              <a:spcBef>
                <a:spcPts val="0"/>
              </a:spcBef>
              <a:spcAft>
                <a:spcPts val="0"/>
              </a:spcAft>
              <a:defRPr/>
            </a:pPr>
            <a:r>
              <a:rPr lang="hu-HU" dirty="0" smtClean="0"/>
              <a:t>Létszám tekintetében: minimum 2 fő. Más, nem építésügyi, de műszaki jellegű feladatot is elláthat (pl. útfelügyelet, beruházás, pályáztatás, tervtanács, önkormányzati önként vállalt építésügyi feladatok).</a:t>
            </a:r>
          </a:p>
          <a:p>
            <a:pPr fontAlgn="auto">
              <a:spcBef>
                <a:spcPts val="0"/>
              </a:spcBef>
              <a:spcAft>
                <a:spcPts val="0"/>
              </a:spcAft>
              <a:defRPr/>
            </a:pPr>
            <a:endParaRPr lang="hu-HU" dirty="0" smtClean="0"/>
          </a:p>
          <a:p>
            <a:pPr fontAlgn="auto">
              <a:spcBef>
                <a:spcPts val="0"/>
              </a:spcBef>
              <a:spcAft>
                <a:spcPts val="0"/>
              </a:spcAft>
              <a:defRPr/>
            </a:pPr>
            <a:r>
              <a:rPr lang="hu-HU" b="1" dirty="0" smtClean="0"/>
              <a:t>Kormányablak</a:t>
            </a:r>
          </a:p>
          <a:p>
            <a:pPr fontAlgn="auto">
              <a:spcBef>
                <a:spcPts val="0"/>
              </a:spcBef>
              <a:spcAft>
                <a:spcPts val="0"/>
              </a:spcAft>
              <a:defRPr/>
            </a:pPr>
            <a:r>
              <a:rPr lang="hu-HU" dirty="0" smtClean="0"/>
              <a:t>Az építésügyi hatósági ügyek indítását,  az ügyféli oldal segítését az eljárásokban végzi.</a:t>
            </a:r>
          </a:p>
          <a:p>
            <a:pPr fontAlgn="auto">
              <a:spcBef>
                <a:spcPts val="0"/>
              </a:spcBef>
              <a:spcAft>
                <a:spcPts val="0"/>
              </a:spcAft>
              <a:defRPr/>
            </a:pPr>
            <a:endParaRPr lang="hu-HU" dirty="0"/>
          </a:p>
        </p:txBody>
      </p:sp>
      <p:sp>
        <p:nvSpPr>
          <p:cNvPr id="1464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AF7F7A-3B25-49E1-AFD2-54CB65BE0643}" type="slidenum">
              <a:rPr lang="hu-HU"/>
              <a:pPr fontAlgn="base">
                <a:spcBef>
                  <a:spcPct val="0"/>
                </a:spcBef>
                <a:spcAft>
                  <a:spcPct val="0"/>
                </a:spcAft>
              </a:pPr>
              <a:t>3</a:t>
            </a:fld>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Diakép helye 1"/>
          <p:cNvSpPr>
            <a:spLocks noGrp="1" noRot="1" noChangeAspect="1" noTextEdit="1"/>
          </p:cNvSpPr>
          <p:nvPr>
            <p:ph type="sldImg"/>
          </p:nvPr>
        </p:nvSpPr>
        <p:spPr bwMode="auto">
          <a:noFill/>
          <a:ln>
            <a:solidFill>
              <a:srgbClr val="000000"/>
            </a:solidFill>
            <a:miter lim="800000"/>
            <a:headEnd/>
            <a:tailEnd/>
          </a:ln>
        </p:spPr>
      </p:sp>
      <p:sp>
        <p:nvSpPr>
          <p:cNvPr id="16486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Főszabály: ha nincs más, ezt kell alkalmazni!</a:t>
            </a:r>
          </a:p>
        </p:txBody>
      </p:sp>
      <p:sp>
        <p:nvSpPr>
          <p:cNvPr id="16486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DE5BCC-2316-424C-8C70-4062003DCA59}" type="slidenum">
              <a:rPr lang="hu-HU"/>
              <a:pPr fontAlgn="base">
                <a:spcBef>
                  <a:spcPct val="0"/>
                </a:spcBef>
                <a:spcAft>
                  <a:spcPct val="0"/>
                </a:spcAft>
              </a:pPr>
              <a:t>25</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Diakép helye 1"/>
          <p:cNvSpPr>
            <a:spLocks noGrp="1" noRot="1" noChangeAspect="1" noTextEdit="1"/>
          </p:cNvSpPr>
          <p:nvPr>
            <p:ph type="sldImg"/>
          </p:nvPr>
        </p:nvSpPr>
        <p:spPr bwMode="auto">
          <a:noFill/>
          <a:ln>
            <a:solidFill>
              <a:srgbClr val="000000"/>
            </a:solidFill>
            <a:miter lim="800000"/>
            <a:headEnd/>
            <a:tailEnd/>
          </a:ln>
        </p:spPr>
      </p:sp>
      <p:sp>
        <p:nvSpPr>
          <p:cNvPr id="16589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Minden eljárás szerkezete azonos: két szakasz: előszakasz – engedélyezési szakasz</a:t>
            </a:r>
          </a:p>
          <a:p>
            <a:pPr>
              <a:spcBef>
                <a:spcPct val="0"/>
              </a:spcBef>
            </a:pPr>
            <a:r>
              <a:rPr lang="hu-HU" smtClean="0"/>
              <a:t>Befolyásolja:</a:t>
            </a:r>
          </a:p>
          <a:p>
            <a:pPr>
              <a:spcBef>
                <a:spcPct val="0"/>
              </a:spcBef>
            </a:pPr>
            <a:r>
              <a:rPr lang="hu-HU" smtClean="0"/>
              <a:t>Ügyintézési határidő számítását, kiszámíthatóságát</a:t>
            </a:r>
          </a:p>
          <a:p>
            <a:pPr>
              <a:spcBef>
                <a:spcPct val="0"/>
              </a:spcBef>
            </a:pPr>
            <a:r>
              <a:rPr lang="hu-HU" smtClean="0"/>
              <a:t>Ügyféli kör meghatározását</a:t>
            </a:r>
          </a:p>
          <a:p>
            <a:pPr>
              <a:spcBef>
                <a:spcPct val="0"/>
              </a:spcBef>
            </a:pPr>
            <a:r>
              <a:rPr lang="hu-HU" smtClean="0"/>
              <a:t>Ügyfelek informálását</a:t>
            </a:r>
          </a:p>
          <a:p>
            <a:pPr>
              <a:spcBef>
                <a:spcPct val="0"/>
              </a:spcBef>
            </a:pPr>
            <a:r>
              <a:rPr lang="hu-HU" smtClean="0"/>
              <a:t>Eljárás előkészítettségét</a:t>
            </a:r>
          </a:p>
          <a:p>
            <a:pPr>
              <a:spcBef>
                <a:spcPct val="0"/>
              </a:spcBef>
            </a:pPr>
            <a:r>
              <a:rPr lang="hu-HU" smtClean="0"/>
              <a:t>Ügyfelek ügyféli jogainak gyakorlását</a:t>
            </a:r>
          </a:p>
        </p:txBody>
      </p:sp>
      <p:sp>
        <p:nvSpPr>
          <p:cNvPr id="16589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DC2C5C-5B68-4CD3-A1E4-9AE2351B2AEB}" type="slidenum">
              <a:rPr lang="hu-HU"/>
              <a:pPr fontAlgn="base">
                <a:spcBef>
                  <a:spcPct val="0"/>
                </a:spcBef>
                <a:spcAft>
                  <a:spcPct val="0"/>
                </a:spcAft>
              </a:pPr>
              <a:t>26</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Az építésügyi hatósági engedélyezési eljárásban az ügyfél az engedély kérelmet elektronikusan is </a:t>
            </a:r>
            <a:r>
              <a:rPr lang="hu-HU" u="sng" dirty="0" smtClean="0"/>
              <a:t>benyújthatja.</a:t>
            </a:r>
            <a:endParaRPr lang="hu-HU" dirty="0" smtClean="0"/>
          </a:p>
          <a:p>
            <a:pPr fontAlgn="auto">
              <a:spcBef>
                <a:spcPts val="0"/>
              </a:spcBef>
              <a:spcAft>
                <a:spcPts val="0"/>
              </a:spcAft>
              <a:defRPr/>
            </a:pPr>
            <a:r>
              <a:rPr lang="hu-HU" dirty="0" smtClean="0"/>
              <a:t> </a:t>
            </a:r>
          </a:p>
          <a:p>
            <a:pPr fontAlgn="auto">
              <a:spcBef>
                <a:spcPts val="0"/>
              </a:spcBef>
              <a:spcAft>
                <a:spcPts val="0"/>
              </a:spcAft>
              <a:defRPr/>
            </a:pPr>
            <a:r>
              <a:rPr lang="hu-HU" dirty="0" smtClean="0"/>
              <a:t>Az építésügyi hatósági engedélyezési eljárásban az építésügyi hatóság és az eljáró szakhatóság az eljárást és annak eljárási cselekményeit </a:t>
            </a:r>
            <a:r>
              <a:rPr lang="hu-HU" u="sng" dirty="0" smtClean="0"/>
              <a:t>elektronikus ügyintézés </a:t>
            </a:r>
            <a:r>
              <a:rPr lang="hu-HU" dirty="0" smtClean="0"/>
              <a:t>keretében folytatja le. </a:t>
            </a:r>
          </a:p>
          <a:p>
            <a:pPr fontAlgn="auto">
              <a:spcBef>
                <a:spcPts val="0"/>
              </a:spcBef>
              <a:spcAft>
                <a:spcPts val="0"/>
              </a:spcAft>
              <a:defRPr/>
            </a:pPr>
            <a:endParaRPr lang="hu-HU" dirty="0" smtClean="0"/>
          </a:p>
          <a:p>
            <a:pPr fontAlgn="auto">
              <a:spcBef>
                <a:spcPts val="0"/>
              </a:spcBef>
              <a:spcAft>
                <a:spcPts val="0"/>
              </a:spcAft>
              <a:defRPr/>
            </a:pPr>
            <a:r>
              <a:rPr lang="hu-HU" dirty="0" smtClean="0"/>
              <a:t>A megkeresett </a:t>
            </a:r>
            <a:r>
              <a:rPr lang="hu-HU" u="sng" dirty="0" smtClean="0"/>
              <a:t>szakhatóság elektronikus úton küldi meg állásfoglalását</a:t>
            </a:r>
            <a:r>
              <a:rPr lang="hu-HU" dirty="0" smtClean="0"/>
              <a:t> az építésügyi hatóság számára.</a:t>
            </a:r>
          </a:p>
          <a:p>
            <a:pPr fontAlgn="auto">
              <a:spcBef>
                <a:spcPts val="0"/>
              </a:spcBef>
              <a:spcAft>
                <a:spcPts val="0"/>
              </a:spcAft>
              <a:defRPr/>
            </a:pPr>
            <a:endParaRPr lang="hu-HU" dirty="0" smtClean="0"/>
          </a:p>
          <a:p>
            <a:pPr fontAlgn="auto">
              <a:spcBef>
                <a:spcPts val="0"/>
              </a:spcBef>
              <a:spcAft>
                <a:spcPts val="0"/>
              </a:spcAft>
              <a:defRPr/>
            </a:pPr>
            <a:r>
              <a:rPr lang="hu-HU" dirty="0" smtClean="0"/>
              <a:t>Az építésügyi hatósági engedélyezési eljárást támogató elektronikus dokumentációs rendszer (a továbbiakban: ÉTDR) az építtető részére közvetlenül a kérelem benyújtása előtt elektronikus </a:t>
            </a:r>
            <a:r>
              <a:rPr lang="hu-HU" u="sng" dirty="0" smtClean="0"/>
              <a:t>feltöltő tárhelyet </a:t>
            </a:r>
            <a:r>
              <a:rPr lang="hu-HU" dirty="0" smtClean="0"/>
              <a:t>biztosít.</a:t>
            </a:r>
          </a:p>
          <a:p>
            <a:pPr fontAlgn="auto">
              <a:spcBef>
                <a:spcPts val="0"/>
              </a:spcBef>
              <a:spcAft>
                <a:spcPts val="0"/>
              </a:spcAft>
              <a:defRPr/>
            </a:pPr>
            <a:endParaRPr lang="hu-HU" dirty="0" smtClean="0"/>
          </a:p>
          <a:p>
            <a:pPr fontAlgn="auto">
              <a:spcBef>
                <a:spcPts val="0"/>
              </a:spcBef>
              <a:spcAft>
                <a:spcPts val="0"/>
              </a:spcAft>
              <a:defRPr/>
            </a:pPr>
            <a:r>
              <a:rPr lang="hu-HU" dirty="0" smtClean="0"/>
              <a:t>A kérelem benyújtását megelőzően az építtető az építésügyi hatósághoz benyújtott külön kérelmére, az abban kérelmezett időtartamra</a:t>
            </a:r>
          </a:p>
          <a:p>
            <a:pPr lvl="1" fontAlgn="auto">
              <a:spcBef>
                <a:spcPts val="0"/>
              </a:spcBef>
              <a:spcAft>
                <a:spcPts val="0"/>
              </a:spcAft>
              <a:buFont typeface="Arial" pitchFamily="34" charset="0"/>
              <a:buChar char="•"/>
              <a:defRPr/>
            </a:pPr>
            <a:r>
              <a:rPr lang="hu-HU" dirty="0" smtClean="0"/>
              <a:t>a kérelem és jogszabályban előírt mellékletei,</a:t>
            </a:r>
          </a:p>
          <a:p>
            <a:pPr lvl="1" fontAlgn="auto">
              <a:spcBef>
                <a:spcPts val="0"/>
              </a:spcBef>
              <a:spcAft>
                <a:spcPts val="0"/>
              </a:spcAft>
              <a:buFont typeface="Arial" pitchFamily="34" charset="0"/>
              <a:buChar char="•"/>
              <a:defRPr/>
            </a:pPr>
            <a:r>
              <a:rPr lang="hu-HU" dirty="0" smtClean="0"/>
              <a:t>előzetes szakhatósági állásfoglalások, valamint</a:t>
            </a:r>
          </a:p>
          <a:p>
            <a:pPr lvl="1" fontAlgn="auto">
              <a:spcBef>
                <a:spcPts val="0"/>
              </a:spcBef>
              <a:spcAft>
                <a:spcPts val="0"/>
              </a:spcAft>
              <a:buFont typeface="Arial" pitchFamily="34" charset="0"/>
              <a:buChar char="•"/>
              <a:defRPr/>
            </a:pPr>
            <a:r>
              <a:rPr lang="hu-HU" dirty="0" smtClean="0"/>
              <a:t>építésügyi hatósági szolgáltatás kérelmezéséhez szükséges dokumentumok</a:t>
            </a:r>
          </a:p>
          <a:p>
            <a:pPr fontAlgn="auto">
              <a:spcBef>
                <a:spcPts val="0"/>
              </a:spcBef>
              <a:spcAft>
                <a:spcPts val="0"/>
              </a:spcAft>
              <a:defRPr/>
            </a:pPr>
            <a:r>
              <a:rPr lang="hu-HU" dirty="0" smtClean="0"/>
              <a:t>összegyűjtése és előzetes tárolása céljából a kérelmező részére az ÉTDR elektronikus </a:t>
            </a:r>
            <a:r>
              <a:rPr lang="hu-HU" u="sng" dirty="0" smtClean="0"/>
              <a:t>gyűjtő tárhelyet </a:t>
            </a:r>
            <a:r>
              <a:rPr lang="hu-HU" dirty="0" smtClean="0"/>
              <a:t>biztosít.</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építtető vagy meghatalmazottja regisztrációval – külön bírálat és döntés nélkül – automatikusan hozzáférést kap a saját tárhelyéhez.</a:t>
            </a:r>
          </a:p>
          <a:p>
            <a:pPr fontAlgn="auto">
              <a:spcBef>
                <a:spcPts val="0"/>
              </a:spcBef>
              <a:spcAft>
                <a:spcPts val="0"/>
              </a:spcAft>
              <a:defRPr/>
            </a:pPr>
            <a:endParaRPr lang="hu-HU" dirty="0" smtClean="0"/>
          </a:p>
          <a:p>
            <a:pPr fontAlgn="auto">
              <a:spcBef>
                <a:spcPts val="0"/>
              </a:spcBef>
              <a:spcAft>
                <a:spcPts val="0"/>
              </a:spcAft>
              <a:defRPr/>
            </a:pPr>
            <a:r>
              <a:rPr lang="hu-HU" dirty="0" smtClean="0"/>
              <a:t>A tárhely dokumentumaiba az építésügyi hatósági engedély iránti kérelem benyújtása előtt csak </a:t>
            </a:r>
          </a:p>
          <a:p>
            <a:pPr lvl="1" fontAlgn="auto">
              <a:spcBef>
                <a:spcPts val="0"/>
              </a:spcBef>
              <a:spcAft>
                <a:spcPts val="0"/>
              </a:spcAft>
              <a:buFont typeface="Arial" pitchFamily="34" charset="0"/>
              <a:buChar char="•"/>
              <a:defRPr/>
            </a:pPr>
            <a:r>
              <a:rPr lang="hu-HU" dirty="0" smtClean="0"/>
              <a:t>a tárhely gazdájaként az építtető vagy meghatalmazottja, továbbá </a:t>
            </a:r>
          </a:p>
          <a:p>
            <a:pPr lvl="1" fontAlgn="auto">
              <a:spcBef>
                <a:spcPts val="0"/>
              </a:spcBef>
              <a:spcAft>
                <a:spcPts val="0"/>
              </a:spcAft>
              <a:buFont typeface="Arial" pitchFamily="34" charset="0"/>
              <a:buChar char="•"/>
              <a:defRPr/>
            </a:pPr>
            <a:r>
              <a:rPr lang="hu-HU" dirty="0" smtClean="0"/>
              <a:t>az építtető vagy meghatalmazottja hozzájárulásával az eljáró építésügyi hatóság vagy a szakhatóság </a:t>
            </a:r>
          </a:p>
          <a:p>
            <a:pPr fontAlgn="auto">
              <a:spcBef>
                <a:spcPts val="0"/>
              </a:spcBef>
              <a:spcAft>
                <a:spcPts val="0"/>
              </a:spcAft>
              <a:defRPr/>
            </a:pPr>
            <a:r>
              <a:rPr lang="hu-HU" dirty="0" smtClean="0"/>
              <a:t>tekinthet bele vagy tölthet fel dokumentumokat.</a:t>
            </a:r>
          </a:p>
          <a:p>
            <a:pPr fontAlgn="auto">
              <a:spcBef>
                <a:spcPts val="0"/>
              </a:spcBef>
              <a:spcAft>
                <a:spcPts val="0"/>
              </a:spcAft>
              <a:defRPr/>
            </a:pPr>
            <a:endParaRPr lang="hu-HU" dirty="0" smtClean="0"/>
          </a:p>
          <a:p>
            <a:pPr fontAlgn="auto">
              <a:spcBef>
                <a:spcPts val="0"/>
              </a:spcBef>
              <a:spcAft>
                <a:spcPts val="0"/>
              </a:spcAft>
              <a:defRPr/>
            </a:pPr>
            <a:r>
              <a:rPr lang="hu-HU" dirty="0" smtClean="0"/>
              <a:t>Az építtető az előzetes szakhatósági állásfoglalás megkéréséhez szükséges dokumentumokat az elektronikus gyűjtő tárhelyre tölti fel, amelyhez a szakhatóságnak hozzáférést biztosít. A szakhatóság ugyanezen tárhelyre tölti fel szakhatósági állásfoglalását is és záradékolja elektronikusan a véleményezett dokumentációt.</a:t>
            </a:r>
          </a:p>
          <a:p>
            <a:pPr fontAlgn="auto">
              <a:spcBef>
                <a:spcPts val="0"/>
              </a:spcBef>
              <a:spcAft>
                <a:spcPts val="0"/>
              </a:spcAft>
              <a:defRPr/>
            </a:pPr>
            <a:endParaRPr lang="hu-HU" dirty="0" smtClean="0"/>
          </a:p>
          <a:p>
            <a:pPr fontAlgn="auto">
              <a:spcBef>
                <a:spcPts val="0"/>
              </a:spcBef>
              <a:spcAft>
                <a:spcPts val="0"/>
              </a:spcAft>
              <a:defRPr/>
            </a:pPr>
            <a:r>
              <a:rPr lang="hu-HU" dirty="0" smtClean="0"/>
              <a:t>A tárhely az építésügyi hatósági engedély iránti kérelem benyújtásáig áll az építtető rendelkezésére.</a:t>
            </a:r>
            <a:endParaRPr lang="hu-HU" dirty="0"/>
          </a:p>
        </p:txBody>
      </p:sp>
      <p:sp>
        <p:nvSpPr>
          <p:cNvPr id="16691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E2B9C2-17D0-47A4-97A3-0B3615EEFE27}" type="slidenum">
              <a:rPr lang="hu-HU"/>
              <a:pPr fontAlgn="base">
                <a:spcBef>
                  <a:spcPct val="0"/>
                </a:spcBef>
                <a:spcAft>
                  <a:spcPct val="0"/>
                </a:spcAft>
              </a:pPr>
              <a:t>27</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Diakép helye 1"/>
          <p:cNvSpPr>
            <a:spLocks noGrp="1" noRot="1" noChangeAspect="1" noTextEdit="1"/>
          </p:cNvSpPr>
          <p:nvPr>
            <p:ph type="sldImg"/>
          </p:nvPr>
        </p:nvSpPr>
        <p:spPr bwMode="auto">
          <a:noFill/>
          <a:ln>
            <a:solidFill>
              <a:srgbClr val="000000"/>
            </a:solidFill>
            <a:miter lim="800000"/>
            <a:headEnd/>
            <a:tailEnd/>
          </a:ln>
        </p:spPr>
      </p:sp>
      <p:sp>
        <p:nvSpPr>
          <p:cNvPr id="16793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a:p>
            <a:pPr>
              <a:spcBef>
                <a:spcPct val="0"/>
              </a:spcBef>
            </a:pPr>
            <a:r>
              <a:rPr lang="hu-HU" smtClean="0"/>
              <a:t>Az építésügyi és építésfelügyeleti eljárásokban közreműködő hatóságok regisztrációja az ÉTDR keretében történik.</a:t>
            </a:r>
          </a:p>
          <a:p>
            <a:pPr>
              <a:spcBef>
                <a:spcPct val="0"/>
              </a:spcBef>
            </a:pPr>
            <a:endParaRPr lang="hu-HU" smtClean="0"/>
          </a:p>
          <a:p>
            <a:pPr>
              <a:spcBef>
                <a:spcPct val="0"/>
              </a:spcBef>
            </a:pPr>
            <a:r>
              <a:rPr lang="hu-HU" smtClean="0"/>
              <a:t>A közreműködő szakhatóságoknak az építésügyi és építésfelügyeleti hatósági eljárás lefolytatásához szükséges adatait a közreműködő szakhatóság tartja karban.</a:t>
            </a:r>
          </a:p>
          <a:p>
            <a:pPr>
              <a:spcBef>
                <a:spcPct val="0"/>
              </a:spcBef>
            </a:pPr>
            <a:endParaRPr lang="hu-HU" smtClean="0"/>
          </a:p>
          <a:p>
            <a:pPr>
              <a:spcBef>
                <a:spcPct val="0"/>
              </a:spcBef>
            </a:pPr>
            <a:r>
              <a:rPr lang="hu-HU" smtClean="0"/>
              <a:t>Az elektronikus tárhely igényléséhez Ket. rendelkezése szerinti elektronikus azonosítási szolgáltatással történt azonosítása alapján regisztrálnia kell az ÉTDR-ben. </a:t>
            </a:r>
          </a:p>
          <a:p>
            <a:pPr>
              <a:spcBef>
                <a:spcPct val="0"/>
              </a:spcBef>
            </a:pPr>
            <a:endParaRPr lang="hu-HU" smtClean="0"/>
          </a:p>
          <a:p>
            <a:pPr>
              <a:spcBef>
                <a:spcPct val="0"/>
              </a:spcBef>
            </a:pPr>
            <a:endParaRPr lang="hu-HU" smtClean="0"/>
          </a:p>
        </p:txBody>
      </p:sp>
      <p:sp>
        <p:nvSpPr>
          <p:cNvPr id="16794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4EAB08-2516-4D19-BFFF-A290A3C121E1}" type="slidenum">
              <a:rPr lang="hu-HU"/>
              <a:pPr fontAlgn="base">
                <a:spcBef>
                  <a:spcPct val="0"/>
                </a:spcBef>
                <a:spcAft>
                  <a:spcPct val="0"/>
                </a:spcAft>
              </a:pPr>
              <a:t>28</a:t>
            </a:fld>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Diakép helye 1"/>
          <p:cNvSpPr>
            <a:spLocks noGrp="1" noRot="1" noChangeAspect="1" noTextEdit="1"/>
          </p:cNvSpPr>
          <p:nvPr>
            <p:ph type="sldImg"/>
          </p:nvPr>
        </p:nvSpPr>
        <p:spPr bwMode="auto">
          <a:noFill/>
          <a:ln>
            <a:solidFill>
              <a:srgbClr val="000000"/>
            </a:solidFill>
            <a:miter lim="800000"/>
            <a:headEnd/>
            <a:tailEnd/>
          </a:ln>
        </p:spPr>
      </p:sp>
      <p:sp>
        <p:nvSpPr>
          <p:cNvPr id="16896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a:p>
            <a:pPr>
              <a:spcBef>
                <a:spcPct val="0"/>
              </a:spcBef>
            </a:pPr>
            <a:endParaRPr lang="hu-HU" smtClean="0"/>
          </a:p>
        </p:txBody>
      </p:sp>
      <p:sp>
        <p:nvSpPr>
          <p:cNvPr id="16896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4443E4-0CCC-4F92-907B-463629048B72}" type="slidenum">
              <a:rPr lang="hu-HU"/>
              <a:pPr fontAlgn="base">
                <a:spcBef>
                  <a:spcPct val="0"/>
                </a:spcBef>
                <a:spcAft>
                  <a:spcPct val="0"/>
                </a:spcAft>
              </a:pPr>
              <a:t>29</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Az </a:t>
            </a:r>
            <a:r>
              <a:rPr lang="hu-HU" dirty="0" err="1" smtClean="0"/>
              <a:t>előszakaszon</a:t>
            </a:r>
            <a:r>
              <a:rPr lang="hu-HU" dirty="0" smtClean="0"/>
              <a:t> belüli. Többször is kérhető az eljárás megindítása előtt.  Kérhető papír alapon és elektronikusan is – intézése </a:t>
            </a:r>
            <a:r>
              <a:rPr lang="hu-HU" dirty="0" err="1" smtClean="0"/>
              <a:t>ÉTDR-ben</a:t>
            </a:r>
            <a:r>
              <a:rPr lang="hu-HU" dirty="0" smtClean="0"/>
              <a:t> elektronikusan! </a:t>
            </a:r>
          </a:p>
          <a:p>
            <a:pPr fontAlgn="auto">
              <a:spcBef>
                <a:spcPts val="0"/>
              </a:spcBef>
              <a:spcAft>
                <a:spcPts val="0"/>
              </a:spcAft>
              <a:defRPr/>
            </a:pPr>
            <a:r>
              <a:rPr lang="hu-HU" dirty="0" smtClean="0"/>
              <a:t>Az építtető az építésügyi hatósági engedély iránti kérelem tervezett benyújtása előtt építésügyi hatósági szolgáltatás iránti kérelmet terjeszthet elő.</a:t>
            </a:r>
          </a:p>
          <a:p>
            <a:pPr fontAlgn="auto">
              <a:spcBef>
                <a:spcPts val="0"/>
              </a:spcBef>
              <a:spcAft>
                <a:spcPts val="0"/>
              </a:spcAft>
              <a:defRPr/>
            </a:pPr>
            <a:r>
              <a:rPr lang="hu-HU" dirty="0" smtClean="0"/>
              <a:t>Cél_: kérelem előkészítettségének elősegítése.</a:t>
            </a:r>
          </a:p>
          <a:p>
            <a:pPr fontAlgn="auto">
              <a:spcBef>
                <a:spcPts val="0"/>
              </a:spcBef>
              <a:spcAft>
                <a:spcPts val="0"/>
              </a:spcAft>
              <a:defRPr/>
            </a:pPr>
            <a:endParaRPr lang="hu-HU" sz="1100" dirty="0" smtClean="0"/>
          </a:p>
          <a:p>
            <a:pPr fontAlgn="auto">
              <a:spcBef>
                <a:spcPts val="0"/>
              </a:spcBef>
              <a:spcAft>
                <a:spcPts val="0"/>
              </a:spcAft>
              <a:defRPr/>
            </a:pPr>
            <a:r>
              <a:rPr lang="hu-HU" dirty="0" smtClean="0"/>
              <a:t>Az építtető kérheti annak vizsgálatát, hogy a </a:t>
            </a:r>
          </a:p>
          <a:p>
            <a:pPr lvl="1" fontAlgn="auto">
              <a:spcBef>
                <a:spcPts val="0"/>
              </a:spcBef>
              <a:spcAft>
                <a:spcPts val="0"/>
              </a:spcAft>
              <a:buFont typeface="Arial" pitchFamily="34" charset="0"/>
              <a:buChar char="•"/>
              <a:defRPr/>
            </a:pPr>
            <a:r>
              <a:rPr lang="hu-HU" dirty="0" smtClean="0"/>
              <a:t>tárhelyen gyűjtött dokumentumainak tartalma és a rendelkezésre álló előzetes szakhatósági állásfoglalások megfelelnek-e az általa kérelmezni szándékozott eljárásra vonatkozó előírásoknak,</a:t>
            </a:r>
            <a:endParaRPr lang="hu-HU" sz="1100" dirty="0" smtClean="0"/>
          </a:p>
          <a:p>
            <a:pPr lvl="1" fontAlgn="auto">
              <a:spcBef>
                <a:spcPts val="0"/>
              </a:spcBef>
              <a:spcAft>
                <a:spcPts val="0"/>
              </a:spcAft>
              <a:buFont typeface="Arial" pitchFamily="34" charset="0"/>
              <a:buChar char="•"/>
              <a:defRPr/>
            </a:pPr>
            <a:r>
              <a:rPr lang="hu-HU" dirty="0" smtClean="0"/>
              <a:t>tájékoztatást arról, hogy szükséges-e</a:t>
            </a:r>
            <a:endParaRPr lang="hu-HU" sz="1100" dirty="0" smtClean="0"/>
          </a:p>
          <a:p>
            <a:pPr lvl="2" fontAlgn="auto">
              <a:spcBef>
                <a:spcPts val="0"/>
              </a:spcBef>
              <a:spcAft>
                <a:spcPts val="0"/>
              </a:spcAft>
              <a:defRPr/>
            </a:pPr>
            <a:r>
              <a:rPr lang="hu-HU" dirty="0" smtClean="0"/>
              <a:t>további melléklet, dokumentum beszerzése, vagy</a:t>
            </a:r>
            <a:endParaRPr lang="hu-HU" sz="1100" dirty="0" smtClean="0"/>
          </a:p>
          <a:p>
            <a:pPr lvl="2" fontAlgn="auto">
              <a:spcBef>
                <a:spcPts val="0"/>
              </a:spcBef>
              <a:spcAft>
                <a:spcPts val="0"/>
              </a:spcAft>
              <a:defRPr/>
            </a:pPr>
            <a:r>
              <a:rPr lang="hu-HU" dirty="0" smtClean="0"/>
              <a:t>további szakhatósági közreműködés,</a:t>
            </a:r>
            <a:endParaRPr lang="hu-HU" sz="1100" dirty="0" smtClean="0"/>
          </a:p>
          <a:p>
            <a:pPr lvl="1" fontAlgn="auto">
              <a:spcBef>
                <a:spcPts val="0"/>
              </a:spcBef>
              <a:spcAft>
                <a:spcPts val="0"/>
              </a:spcAft>
              <a:buFont typeface="Arial" pitchFamily="34" charset="0"/>
              <a:buChar char="•"/>
              <a:defRPr/>
            </a:pPr>
            <a:r>
              <a:rPr lang="hu-HU" dirty="0" smtClean="0"/>
              <a:t>tájékoztatást az általa kérelmezni szándékozott eljárás és az ahhoz szükséges szakhatósági közreműködés eljárási, igazgatási szolgáltatási díjának vagy illetékének mértékéről,</a:t>
            </a:r>
            <a:endParaRPr lang="hu-HU" sz="1100" dirty="0" smtClean="0"/>
          </a:p>
          <a:p>
            <a:pPr lvl="1" fontAlgn="auto">
              <a:spcBef>
                <a:spcPts val="0"/>
              </a:spcBef>
              <a:spcAft>
                <a:spcPts val="0"/>
              </a:spcAft>
              <a:buFont typeface="Arial" pitchFamily="34" charset="0"/>
              <a:buChar char="•"/>
              <a:defRPr/>
            </a:pPr>
            <a:r>
              <a:rPr lang="hu-HU" dirty="0" smtClean="0"/>
              <a:t>a leendő ügyféli kör előzetes tisztázását,</a:t>
            </a:r>
            <a:endParaRPr lang="hu-HU" sz="1100" dirty="0" smtClean="0"/>
          </a:p>
          <a:p>
            <a:pPr lvl="1" fontAlgn="auto">
              <a:spcBef>
                <a:spcPts val="0"/>
              </a:spcBef>
              <a:spcAft>
                <a:spcPts val="0"/>
              </a:spcAft>
              <a:buFont typeface="Arial" pitchFamily="34" charset="0"/>
              <a:buChar char="•"/>
              <a:defRPr/>
            </a:pPr>
            <a:r>
              <a:rPr lang="hu-HU" dirty="0" smtClean="0"/>
              <a:t>annak vizsgálatát, hogy az engedély hatályának meghosszabbítását milyen módon érinti vagy akadályozza-e valamely építésügyi jogszabály változása, valamint</a:t>
            </a:r>
          </a:p>
          <a:p>
            <a:pPr lvl="1" fontAlgn="auto">
              <a:spcBef>
                <a:spcPts val="0"/>
              </a:spcBef>
              <a:spcAft>
                <a:spcPts val="0"/>
              </a:spcAft>
              <a:buFont typeface="Arial" pitchFamily="34" charset="0"/>
              <a:buChar char="•"/>
              <a:defRPr/>
            </a:pPr>
            <a:r>
              <a:rPr lang="hu-HU" dirty="0" smtClean="0"/>
              <a:t>az általa kérelmezni szándékozott eljárásra vonatkozó szabályokról egyéb tájékoztatás nyújtását.</a:t>
            </a:r>
            <a:endParaRPr lang="hu-HU" sz="1100" dirty="0" smtClean="0"/>
          </a:p>
          <a:p>
            <a:pPr fontAlgn="auto">
              <a:spcBef>
                <a:spcPts val="0"/>
              </a:spcBef>
              <a:spcAft>
                <a:spcPts val="0"/>
              </a:spcAft>
              <a:defRPr/>
            </a:pPr>
            <a:r>
              <a:rPr lang="hu-HU" dirty="0" smtClean="0"/>
              <a:t> </a:t>
            </a:r>
            <a:endParaRPr lang="hu-HU" sz="1100" dirty="0" smtClean="0"/>
          </a:p>
          <a:p>
            <a:pPr fontAlgn="auto">
              <a:spcBef>
                <a:spcPts val="0"/>
              </a:spcBef>
              <a:spcAft>
                <a:spcPts val="0"/>
              </a:spcAft>
              <a:defRPr/>
            </a:pPr>
            <a:endParaRPr lang="hu-HU" dirty="0"/>
          </a:p>
        </p:txBody>
      </p:sp>
      <p:sp>
        <p:nvSpPr>
          <p:cNvPr id="16998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91877E-A3C7-436D-905A-A672F16BBDC9}" type="slidenum">
              <a:rPr lang="hu-HU"/>
              <a:pPr fontAlgn="base">
                <a:spcBef>
                  <a:spcPct val="0"/>
                </a:spcBef>
                <a:spcAft>
                  <a:spcPct val="0"/>
                </a:spcAft>
              </a:pPr>
              <a:t>30</a:t>
            </a:fld>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Diakép helye 1"/>
          <p:cNvSpPr>
            <a:spLocks noGrp="1" noRot="1" noChangeAspect="1" noTextEdit="1"/>
          </p:cNvSpPr>
          <p:nvPr>
            <p:ph type="sldImg"/>
          </p:nvPr>
        </p:nvSpPr>
        <p:spPr bwMode="auto">
          <a:noFill/>
          <a:ln>
            <a:solidFill>
              <a:srgbClr val="000000"/>
            </a:solidFill>
            <a:miter lim="800000"/>
            <a:headEnd/>
            <a:tailEnd/>
          </a:ln>
        </p:spPr>
      </p:sp>
      <p:sp>
        <p:nvSpPr>
          <p:cNvPr id="17101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építésügyi hatóság az építésügyi hatósági szolgáltatás iránti kérelem benyújtását követő munkanaptól számított </a:t>
            </a:r>
            <a:r>
              <a:rPr lang="hu-HU" u="sng" smtClean="0"/>
              <a:t>tizenöt napon belül szakmai nyilatkozatot </a:t>
            </a:r>
            <a:r>
              <a:rPr lang="hu-HU" smtClean="0"/>
              <a:t>fogalmaz meg, melynek tartalma </a:t>
            </a:r>
          </a:p>
          <a:p>
            <a:pPr lvl="1">
              <a:spcBef>
                <a:spcPct val="0"/>
              </a:spcBef>
              <a:buFontTx/>
              <a:buChar char="•"/>
            </a:pPr>
            <a:r>
              <a:rPr lang="hu-HU" smtClean="0"/>
              <a:t>nem köti az építtetőt az építésügyi hatósági engedély iránti kérelmének benyújtásában és </a:t>
            </a:r>
          </a:p>
          <a:p>
            <a:pPr lvl="1">
              <a:spcBef>
                <a:spcPct val="0"/>
              </a:spcBef>
              <a:buFontTx/>
              <a:buChar char="•"/>
            </a:pPr>
            <a:r>
              <a:rPr lang="hu-HU" smtClean="0"/>
              <a:t>nem kötelezi az építtetőt az építésügyi hatósági engedély iránti kérelem benyújtására.</a:t>
            </a:r>
            <a:endParaRPr lang="hu-HU" sz="1100" smtClean="0"/>
          </a:p>
          <a:p>
            <a:pPr>
              <a:spcBef>
                <a:spcPct val="0"/>
              </a:spcBef>
            </a:pPr>
            <a:endParaRPr lang="hu-HU" smtClean="0"/>
          </a:p>
          <a:p>
            <a:pPr>
              <a:spcBef>
                <a:spcPct val="0"/>
              </a:spcBef>
            </a:pPr>
            <a:endParaRPr lang="hu-HU" smtClean="0"/>
          </a:p>
        </p:txBody>
      </p:sp>
      <p:sp>
        <p:nvSpPr>
          <p:cNvPr id="1710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D5FF0F-1148-4E64-9AF8-57B0D14DE4DA}" type="slidenum">
              <a:rPr lang="hu-HU"/>
              <a:pPr fontAlgn="base">
                <a:spcBef>
                  <a:spcPct val="0"/>
                </a:spcBef>
                <a:spcAft>
                  <a:spcPct val="0"/>
                </a:spcAft>
              </a:pPr>
              <a:t>32</a:t>
            </a:fld>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iakép helye 1"/>
          <p:cNvSpPr>
            <a:spLocks noGrp="1" noRot="1" noChangeAspect="1" noTextEdit="1"/>
          </p:cNvSpPr>
          <p:nvPr>
            <p:ph type="sldImg"/>
          </p:nvPr>
        </p:nvSpPr>
        <p:spPr bwMode="auto">
          <a:noFill/>
          <a:ln>
            <a:solidFill>
              <a:srgbClr val="000000"/>
            </a:solidFill>
            <a:miter lim="800000"/>
            <a:headEnd/>
            <a:tailEnd/>
          </a:ln>
        </p:spPr>
      </p:sp>
      <p:sp>
        <p:nvSpPr>
          <p:cNvPr id="17203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építésügyi hatóságot a szolgáltatása körében kiadott szakmai nyilatkozata azokban a kérdésekben köti, amelyekről nyilatkozott, mindaddig, amíg a vonatkozó jogszabályok vagy az engedély iránti kérelem típusa, tartalma és mellékletei nem változnak meg.</a:t>
            </a:r>
            <a:endParaRPr lang="hu-HU" sz="1000" smtClean="0"/>
          </a:p>
          <a:p>
            <a:pPr>
              <a:spcBef>
                <a:spcPct val="0"/>
              </a:spcBef>
            </a:pPr>
            <a:endParaRPr lang="hu-HU" smtClean="0"/>
          </a:p>
        </p:txBody>
      </p:sp>
      <p:sp>
        <p:nvSpPr>
          <p:cNvPr id="1720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A8BE84-DD2F-4FA9-A948-E35516924003}" type="slidenum">
              <a:rPr lang="hu-HU"/>
              <a:pPr fontAlgn="base">
                <a:spcBef>
                  <a:spcPct val="0"/>
                </a:spcBef>
                <a:spcAft>
                  <a:spcPct val="0"/>
                </a:spcAft>
              </a:pPr>
              <a:t>33</a:t>
            </a:fld>
            <a:endParaRPr lang="hu-H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lnSpcReduction="10000"/>
          </a:bodyPr>
          <a:lstStyle/>
          <a:p>
            <a:pPr fontAlgn="auto">
              <a:spcBef>
                <a:spcPts val="0"/>
              </a:spcBef>
              <a:spcAft>
                <a:spcPts val="0"/>
              </a:spcAft>
              <a:defRPr/>
            </a:pPr>
            <a:r>
              <a:rPr lang="hu-HU" sz="1100" b="1" dirty="0" smtClean="0"/>
              <a:t>Új:</a:t>
            </a:r>
          </a:p>
          <a:p>
            <a:pPr fontAlgn="auto">
              <a:spcBef>
                <a:spcPts val="0"/>
              </a:spcBef>
              <a:spcAft>
                <a:spcPts val="0"/>
              </a:spcAft>
              <a:defRPr/>
            </a:pPr>
            <a:r>
              <a:rPr lang="hu-HU" sz="1100" dirty="0" smtClean="0"/>
              <a:t>Lehetőség: Az egy telken egy beruházást érintő többféle szándékolt építésügyi hatósági engedélykérelem és a döntés  egybefoglalása. </a:t>
            </a:r>
          </a:p>
          <a:p>
            <a:pPr fontAlgn="auto">
              <a:spcBef>
                <a:spcPts val="0"/>
              </a:spcBef>
              <a:spcAft>
                <a:spcPts val="0"/>
              </a:spcAft>
              <a:defRPr/>
            </a:pPr>
            <a:endParaRPr lang="hu-HU" sz="1100" dirty="0" smtClean="0"/>
          </a:p>
          <a:p>
            <a:pPr fontAlgn="auto">
              <a:spcBef>
                <a:spcPts val="0"/>
              </a:spcBef>
              <a:spcAft>
                <a:spcPts val="0"/>
              </a:spcAft>
              <a:defRPr/>
            </a:pPr>
            <a:endParaRPr lang="hu-HU" dirty="0"/>
          </a:p>
        </p:txBody>
      </p:sp>
      <p:sp>
        <p:nvSpPr>
          <p:cNvPr id="1730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0C26D7-4B61-4F15-BA02-0B9223A935C3}" type="slidenum">
              <a:rPr lang="hu-HU"/>
              <a:pPr fontAlgn="base">
                <a:spcBef>
                  <a:spcPct val="0"/>
                </a:spcBef>
                <a:spcAft>
                  <a:spcPct val="0"/>
                </a:spcAft>
              </a:pPr>
              <a:t>34</a:t>
            </a:fld>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lnSpcReduction="10000"/>
          </a:bodyPr>
          <a:lstStyle/>
          <a:p>
            <a:pPr fontAlgn="auto">
              <a:spcBef>
                <a:spcPts val="0"/>
              </a:spcBef>
              <a:spcAft>
                <a:spcPts val="0"/>
              </a:spcAft>
              <a:defRPr/>
            </a:pPr>
            <a:r>
              <a:rPr lang="hu-HU" dirty="0" smtClean="0"/>
              <a:t>Az építésügyi hatósági engedély iránti kérelem a </a:t>
            </a:r>
            <a:r>
              <a:rPr lang="hu-HU" dirty="0" err="1" smtClean="0"/>
              <a:t>Ket.-ben</a:t>
            </a:r>
            <a:r>
              <a:rPr lang="hu-HU" dirty="0" smtClean="0"/>
              <a:t> előírtakon kívül tartalmazza:</a:t>
            </a:r>
            <a:endParaRPr lang="hu-HU" sz="1100" dirty="0" smtClean="0"/>
          </a:p>
          <a:p>
            <a:pPr fontAlgn="auto">
              <a:spcBef>
                <a:spcPts val="0"/>
              </a:spcBef>
              <a:spcAft>
                <a:spcPts val="0"/>
              </a:spcAft>
              <a:buFont typeface="Arial" pitchFamily="34" charset="0"/>
              <a:buChar char="•"/>
              <a:defRPr/>
            </a:pPr>
            <a:r>
              <a:rPr lang="hu-HU" dirty="0" smtClean="0"/>
              <a:t>az építési tevékenységgel érintett telek címét, helyrajzi számát,</a:t>
            </a:r>
            <a:endParaRPr lang="hu-HU" sz="1100" dirty="0" smtClean="0"/>
          </a:p>
          <a:p>
            <a:pPr fontAlgn="auto">
              <a:spcBef>
                <a:spcPts val="0"/>
              </a:spcBef>
              <a:spcAft>
                <a:spcPts val="0"/>
              </a:spcAft>
              <a:buFont typeface="Arial" pitchFamily="34" charset="0"/>
              <a:buChar char="•"/>
              <a:defRPr/>
            </a:pPr>
            <a:r>
              <a:rPr lang="hu-HU" dirty="0" smtClean="0"/>
              <a:t>a kérelmezett engedélyezési eljárás fajtáját,</a:t>
            </a:r>
            <a:endParaRPr lang="hu-HU" sz="1100" dirty="0" smtClean="0"/>
          </a:p>
          <a:p>
            <a:pPr fontAlgn="auto">
              <a:spcBef>
                <a:spcPts val="0"/>
              </a:spcBef>
              <a:spcAft>
                <a:spcPts val="0"/>
              </a:spcAft>
              <a:buFont typeface="Arial" pitchFamily="34" charset="0"/>
              <a:buChar char="•"/>
              <a:defRPr/>
            </a:pPr>
            <a:r>
              <a:rPr lang="hu-HU" dirty="0" smtClean="0"/>
              <a:t>a kérelem tárgyát és annak rövid leírását,</a:t>
            </a:r>
            <a:endParaRPr lang="hu-HU" sz="1100" dirty="0" smtClean="0"/>
          </a:p>
          <a:p>
            <a:pPr fontAlgn="auto">
              <a:spcBef>
                <a:spcPts val="0"/>
              </a:spcBef>
              <a:spcAft>
                <a:spcPts val="0"/>
              </a:spcAft>
              <a:buFont typeface="Arial" pitchFamily="34" charset="0"/>
              <a:buChar char="•"/>
              <a:defRPr/>
            </a:pPr>
            <a:r>
              <a:rPr lang="hu-HU" dirty="0" smtClean="0"/>
              <a:t>a kérelem tárgyával összefüggésben </a:t>
            </a:r>
            <a:endParaRPr lang="hu-HU" sz="1100" dirty="0" smtClean="0"/>
          </a:p>
          <a:p>
            <a:pPr lvl="1" fontAlgn="auto">
              <a:spcBef>
                <a:spcPts val="0"/>
              </a:spcBef>
              <a:spcAft>
                <a:spcPts val="0"/>
              </a:spcAft>
              <a:defRPr/>
            </a:pPr>
            <a:r>
              <a:rPr lang="hu-HU" dirty="0" smtClean="0"/>
              <a:t>az építésügyi hatóság szolgáltatása körében kiadott, a 3. § (3) bekezdése szerinti, fél évnél nem régebbi szakmai nyilatkozatnak az ÉTDR ügy- és iratazonosítóját,</a:t>
            </a:r>
            <a:endParaRPr lang="hu-HU" sz="1100" dirty="0" smtClean="0"/>
          </a:p>
          <a:p>
            <a:pPr lvl="1" fontAlgn="auto">
              <a:spcBef>
                <a:spcPts val="0"/>
              </a:spcBef>
              <a:spcAft>
                <a:spcPts val="0"/>
              </a:spcAft>
              <a:defRPr/>
            </a:pPr>
            <a:r>
              <a:rPr lang="hu-HU" dirty="0" smtClean="0"/>
              <a:t>a korábban keletkezett hatósági döntések megnevezését, iktatószámát és keltét vagy az ÉTDR ügy- és iratazonosítóját, </a:t>
            </a:r>
            <a:endParaRPr lang="hu-HU" sz="1100" dirty="0" smtClean="0"/>
          </a:p>
          <a:p>
            <a:pPr lvl="1" fontAlgn="auto">
              <a:spcBef>
                <a:spcPts val="0"/>
              </a:spcBef>
              <a:spcAft>
                <a:spcPts val="0"/>
              </a:spcAft>
              <a:defRPr/>
            </a:pPr>
            <a:r>
              <a:rPr lang="hu-HU" dirty="0" smtClean="0"/>
              <a:t>a hat hónapnál nem régebbi előzetes szakhatósági állásfoglalás megnevezését, az ÉTDR ügy- és iratazonosítóját,</a:t>
            </a:r>
            <a:endParaRPr lang="hu-HU" sz="1100" dirty="0" smtClean="0"/>
          </a:p>
          <a:p>
            <a:pPr fontAlgn="auto">
              <a:spcBef>
                <a:spcPts val="0"/>
              </a:spcBef>
              <a:spcAft>
                <a:spcPts val="0"/>
              </a:spcAft>
              <a:buFont typeface="Arial" pitchFamily="34" charset="0"/>
              <a:buChar char="•"/>
              <a:defRPr/>
            </a:pPr>
            <a:r>
              <a:rPr lang="hu-HU" dirty="0" smtClean="0"/>
              <a:t>a kérelemhez csatolt mellékletek felsorolását,</a:t>
            </a:r>
            <a:endParaRPr lang="hu-HU" sz="1100" dirty="0" smtClean="0"/>
          </a:p>
          <a:p>
            <a:pPr fontAlgn="auto">
              <a:spcBef>
                <a:spcPts val="0"/>
              </a:spcBef>
              <a:spcAft>
                <a:spcPts val="0"/>
              </a:spcAft>
              <a:defRPr/>
            </a:pPr>
            <a:r>
              <a:rPr lang="hu-HU" dirty="0" smtClean="0"/>
              <a:t>– a használatbavételi engedély iránti kérelem kivételével – az építtető vagy meghatalmazottjának a rendelkezését arról, hogy a jogerős engedélyhez tartozó engedélyezési záradékkal ellátott építészeti-műszaki dokumentáció papír alapú hitelesített másolatát kéri-e, ha igen, hány példányban,</a:t>
            </a:r>
            <a:endParaRPr lang="hu-HU" sz="1100" dirty="0" smtClean="0"/>
          </a:p>
          <a:p>
            <a:pPr fontAlgn="auto">
              <a:spcBef>
                <a:spcPts val="0"/>
              </a:spcBef>
              <a:spcAft>
                <a:spcPts val="0"/>
              </a:spcAft>
              <a:defRPr/>
            </a:pPr>
            <a:r>
              <a:rPr lang="hu-HU" dirty="0" smtClean="0"/>
              <a:t>meghatalmazott esetén az építtető meghatalmazását és</a:t>
            </a:r>
            <a:endParaRPr lang="hu-HU" sz="1100" dirty="0" smtClean="0"/>
          </a:p>
          <a:p>
            <a:pPr fontAlgn="auto">
              <a:spcBef>
                <a:spcPts val="0"/>
              </a:spcBef>
              <a:spcAft>
                <a:spcPts val="0"/>
              </a:spcAft>
              <a:defRPr/>
            </a:pPr>
            <a:r>
              <a:rPr lang="hu-HU" dirty="0" smtClean="0"/>
              <a:t>az építtető aláírását.</a:t>
            </a:r>
            <a:endParaRPr lang="hu-HU" sz="1100" dirty="0" smtClean="0"/>
          </a:p>
          <a:p>
            <a:pPr fontAlgn="auto">
              <a:spcBef>
                <a:spcPts val="0"/>
              </a:spcBef>
              <a:spcAft>
                <a:spcPts val="0"/>
              </a:spcAft>
              <a:defRPr/>
            </a:pPr>
            <a:endParaRPr lang="hu-HU" dirty="0" smtClean="0"/>
          </a:p>
          <a:p>
            <a:pPr fontAlgn="auto">
              <a:spcBef>
                <a:spcPts val="0"/>
              </a:spcBef>
              <a:spcAft>
                <a:spcPts val="0"/>
              </a:spcAft>
              <a:defRPr/>
            </a:pPr>
            <a:r>
              <a:rPr lang="hu-HU" dirty="0" smtClean="0"/>
              <a:t>A kérelmet az ÉTDR által biztosított elektronikus vagy papírformátumú formanyomtatványon lehet benyújtani, mely egyben a külön jogszabályban meghatározott kísérőlap is.</a:t>
            </a:r>
            <a:endParaRPr lang="hu-HU" dirty="0"/>
          </a:p>
        </p:txBody>
      </p:sp>
      <p:sp>
        <p:nvSpPr>
          <p:cNvPr id="1740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4D1BDB-F9EC-4E94-8D16-88D18159C731}" type="slidenum">
              <a:rPr lang="hu-HU"/>
              <a:pPr fontAlgn="base">
                <a:spcBef>
                  <a:spcPct val="0"/>
                </a:spcBef>
                <a:spcAft>
                  <a:spcPct val="0"/>
                </a:spcAft>
              </a:pPr>
              <a:t>35</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A fővárosi és megyei kormányhivatal szakigazgatási szerveként működő építésügyi és örökségvédelmi hivatal tekintetében </a:t>
            </a:r>
            <a:r>
              <a:rPr lang="hu-HU" u="sng" dirty="0" smtClean="0"/>
              <a:t>szakmai irányító szerv vezetője az építésügyért felelős miniszter.</a:t>
            </a:r>
          </a:p>
          <a:p>
            <a:pPr fontAlgn="auto">
              <a:spcBef>
                <a:spcPts val="0"/>
              </a:spcBef>
              <a:spcAft>
                <a:spcPts val="0"/>
              </a:spcAft>
              <a:defRPr/>
            </a:pPr>
            <a:endParaRPr lang="hu-HU" dirty="0" smtClean="0"/>
          </a:p>
          <a:p>
            <a:pPr fontAlgn="auto">
              <a:spcBef>
                <a:spcPts val="0"/>
              </a:spcBef>
              <a:spcAft>
                <a:spcPts val="0"/>
              </a:spcAft>
              <a:defRPr/>
            </a:pPr>
            <a:r>
              <a:rPr lang="hu-HU" b="1" dirty="0" smtClean="0"/>
              <a:t>Képesítési követelmények – foglalkoztatási feltételek</a:t>
            </a:r>
          </a:p>
          <a:p>
            <a:pPr fontAlgn="auto">
              <a:spcBef>
                <a:spcPts val="0"/>
              </a:spcBef>
              <a:spcAft>
                <a:spcPts val="0"/>
              </a:spcAft>
              <a:defRPr/>
            </a:pPr>
            <a:r>
              <a:rPr lang="hu-HU" dirty="0" smtClean="0"/>
              <a:t>Ha az építésügyi vagy építésfelügyeleti hatósági munkakör betöltéséhez a köztisztviselő vagy kormánytisztviselő végzettségét igazoló oklevélből a szakirányú végzettség, valamint a közszolgálati tisztviselők képesítési előírásairól szóló kormányrendeletben meghatározott munkakört megalapozó képzettségi szint a jogszabály alapján nem állapítható meg, akkor az oklevél szakirányúságáról, egyenértékűségéről a Magyar Építész Kamara vagy a Magyar Mérnöki Kamara által létrehozott bizottság dönt.</a:t>
            </a:r>
          </a:p>
          <a:p>
            <a:pPr fontAlgn="auto">
              <a:spcBef>
                <a:spcPts val="0"/>
              </a:spcBef>
              <a:spcAft>
                <a:spcPts val="0"/>
              </a:spcAft>
              <a:defRPr/>
            </a:pPr>
            <a:endParaRPr lang="hu-HU" dirty="0" smtClean="0"/>
          </a:p>
          <a:p>
            <a:pPr fontAlgn="auto">
              <a:spcBef>
                <a:spcPts val="0"/>
              </a:spcBef>
              <a:spcAft>
                <a:spcPts val="0"/>
              </a:spcAft>
              <a:defRPr/>
            </a:pPr>
            <a:r>
              <a:rPr lang="hu-HU" dirty="0" smtClean="0"/>
              <a:t>A többciklusú képzési szerkezet bevezetését követően, felmenő rendszerben kibocsátott oklevelek egyenértékűségének ellenőrzésekor az oklevél szakirányú kredittartalmát kell megállapítani. A bizottsághoz az oklevél szakirányának, egyenértékűségének ellenőrzése céljából az </a:t>
            </a:r>
            <a:r>
              <a:rPr lang="hu-HU" dirty="0" err="1" smtClean="0"/>
              <a:t>Europass</a:t>
            </a:r>
            <a:r>
              <a:rPr lang="hu-HU" dirty="0" smtClean="0"/>
              <a:t> oklevélmelléklet másolatot, ennek hiányában a leckekönyv másolatot vagy az azt pótló hivatalos okiratot kell csatolni. A képzési kimeneti követelménytől eltérő tantárgy megnevezések esetében tantárgy leírást is mellékelni kell.</a:t>
            </a:r>
          </a:p>
          <a:p>
            <a:pPr fontAlgn="auto">
              <a:spcBef>
                <a:spcPts val="0"/>
              </a:spcBef>
              <a:spcAft>
                <a:spcPts val="0"/>
              </a:spcAft>
              <a:defRPr/>
            </a:pPr>
            <a:endParaRPr lang="hu-HU" dirty="0" smtClean="0"/>
          </a:p>
          <a:p>
            <a:pPr fontAlgn="auto">
              <a:spcBef>
                <a:spcPts val="0"/>
              </a:spcBef>
              <a:spcAft>
                <a:spcPts val="0"/>
              </a:spcAft>
              <a:defRPr/>
            </a:pPr>
            <a:r>
              <a:rPr lang="hu-HU" dirty="0" smtClean="0"/>
              <a:t>Az oklevelek szakirányúsága egyenértékűségének vizsgálata alapján megállapított hiányzó ismeretek megszerzésére felsőoktatási intézményben szakirányú továbbképzés vagy hallgatói jogviszony keretében megszerezhető részismereti képzés keretében van lehetőség.</a:t>
            </a:r>
          </a:p>
          <a:p>
            <a:pPr fontAlgn="auto">
              <a:spcBef>
                <a:spcPts val="0"/>
              </a:spcBef>
              <a:spcAft>
                <a:spcPts val="0"/>
              </a:spcAft>
              <a:defRPr/>
            </a:pPr>
            <a:endParaRPr lang="hu-HU" dirty="0" smtClean="0"/>
          </a:p>
          <a:p>
            <a:pPr fontAlgn="auto">
              <a:spcBef>
                <a:spcPts val="0"/>
              </a:spcBef>
              <a:spcAft>
                <a:spcPts val="0"/>
              </a:spcAft>
              <a:defRPr/>
            </a:pPr>
            <a:r>
              <a:rPr lang="hu-HU" b="1" dirty="0" smtClean="0"/>
              <a:t>A miniszter évente közzéteszi </a:t>
            </a:r>
            <a:r>
              <a:rPr lang="hu-HU" dirty="0" smtClean="0"/>
              <a:t>az oklevelek szakirányúsága egyenértékűségének szempontjából már megvizsgált és elfogadásra került</a:t>
            </a:r>
          </a:p>
          <a:p>
            <a:pPr fontAlgn="auto">
              <a:spcBef>
                <a:spcPts val="0"/>
              </a:spcBef>
              <a:spcAft>
                <a:spcPts val="0"/>
              </a:spcAft>
              <a:defRPr/>
            </a:pPr>
            <a:r>
              <a:rPr lang="hu-HU" i="1" dirty="0" smtClean="0"/>
              <a:t>a)</a:t>
            </a:r>
            <a:r>
              <a:rPr lang="hu-HU" dirty="0" smtClean="0"/>
              <a:t> oklevelek megnevezését, kibocsátásának dátumát, a képzést folytató felsőoktatási intézmény megnevezését, és</a:t>
            </a:r>
          </a:p>
          <a:p>
            <a:pPr fontAlgn="auto">
              <a:spcBef>
                <a:spcPts val="0"/>
              </a:spcBef>
              <a:spcAft>
                <a:spcPts val="0"/>
              </a:spcAft>
              <a:defRPr/>
            </a:pPr>
            <a:r>
              <a:rPr lang="hu-HU" i="1" dirty="0" smtClean="0"/>
              <a:t>b)</a:t>
            </a:r>
            <a:r>
              <a:rPr lang="hu-HU" dirty="0" smtClean="0"/>
              <a:t> szakirányú továbbképzés körében kibocsátott szakirányú szakképzettségek megnevezését a beszámítható kreditérték meghatározását.</a:t>
            </a:r>
          </a:p>
          <a:p>
            <a:pPr fontAlgn="auto">
              <a:spcBef>
                <a:spcPts val="0"/>
              </a:spcBef>
              <a:spcAft>
                <a:spcPts val="0"/>
              </a:spcAft>
              <a:defRPr/>
            </a:pPr>
            <a:endParaRPr lang="hu-HU" dirty="0" smtClean="0"/>
          </a:p>
          <a:p>
            <a:pPr fontAlgn="auto">
              <a:spcBef>
                <a:spcPts val="0"/>
              </a:spcBef>
              <a:spcAft>
                <a:spcPts val="0"/>
              </a:spcAft>
              <a:defRPr/>
            </a:pPr>
            <a:r>
              <a:rPr lang="hu-HU" dirty="0" smtClean="0"/>
              <a:t>Az első fokú építésügyi hatóságnál és az első fokú kiemelt építésügyi hatóságnál foglalkoztatott köztisztviselőnek és kormánytisztviselőnek szakmai gyakorlattal nem kell rendelkeznie, azonban az építésügyi vizsga letételéig döntéshozó, kiadmányozó munkakört nem tölthet be.</a:t>
            </a:r>
          </a:p>
          <a:p>
            <a:pPr fontAlgn="auto">
              <a:spcBef>
                <a:spcPts val="0"/>
              </a:spcBef>
              <a:spcAft>
                <a:spcPts val="0"/>
              </a:spcAft>
              <a:defRPr/>
            </a:pPr>
            <a:endParaRPr lang="hu-HU" dirty="0" smtClean="0"/>
          </a:p>
          <a:p>
            <a:pPr fontAlgn="auto">
              <a:spcBef>
                <a:spcPts val="0"/>
              </a:spcBef>
              <a:spcAft>
                <a:spcPts val="0"/>
              </a:spcAft>
              <a:defRPr/>
            </a:pPr>
            <a:r>
              <a:rPr lang="hu-HU" dirty="0" smtClean="0"/>
              <a:t>Az első fokú építésfelügyeleti hatóságnál foglalkoztatott kormánytisztviselőnek szakmai gyakorlattal nem kell rendelkeznie. A másodfokú építésfelügyeleti hatóságnál foglalkoztatott kormánytisztviselő gyakorlati ideje legalább három év. </a:t>
            </a:r>
          </a:p>
          <a:p>
            <a:pPr fontAlgn="auto">
              <a:spcBef>
                <a:spcPts val="0"/>
              </a:spcBef>
              <a:spcAft>
                <a:spcPts val="0"/>
              </a:spcAft>
              <a:defRPr/>
            </a:pPr>
            <a:endParaRPr lang="hu-HU" dirty="0" smtClean="0"/>
          </a:p>
          <a:p>
            <a:pPr fontAlgn="auto">
              <a:spcBef>
                <a:spcPts val="0"/>
              </a:spcBef>
              <a:spcAft>
                <a:spcPts val="0"/>
              </a:spcAft>
              <a:defRPr/>
            </a:pPr>
            <a:r>
              <a:rPr lang="hu-HU" dirty="0" smtClean="0"/>
              <a:t>Az első és másodfokú építésfelügyeleti hatóságnál foglalkoztatott kormánytisztviselő az építésügyi vizsga letételéig döntéshozó,kiadmányozó munkakört nem tölthet be.</a:t>
            </a:r>
          </a:p>
          <a:p>
            <a:pPr fontAlgn="auto">
              <a:spcBef>
                <a:spcPts val="0"/>
              </a:spcBef>
              <a:spcAft>
                <a:spcPts val="0"/>
              </a:spcAft>
              <a:defRPr/>
            </a:pPr>
            <a:endParaRPr lang="hu-HU" dirty="0" smtClean="0"/>
          </a:p>
          <a:p>
            <a:pPr fontAlgn="auto">
              <a:spcBef>
                <a:spcPts val="0"/>
              </a:spcBef>
              <a:spcAft>
                <a:spcPts val="0"/>
              </a:spcAft>
              <a:defRPr/>
            </a:pPr>
            <a:r>
              <a:rPr lang="hu-HU" dirty="0" smtClean="0"/>
              <a:t>Hivatalvezető:</a:t>
            </a:r>
          </a:p>
          <a:p>
            <a:pPr fontAlgn="auto">
              <a:spcBef>
                <a:spcPts val="0"/>
              </a:spcBef>
              <a:spcAft>
                <a:spcPts val="0"/>
              </a:spcAft>
              <a:defRPr/>
            </a:pPr>
            <a:r>
              <a:rPr lang="hu-HU" dirty="0" smtClean="0"/>
              <a:t>Képesítés: építésügyi hatósági döntéshozóé</a:t>
            </a:r>
          </a:p>
          <a:p>
            <a:pPr fontAlgn="auto">
              <a:spcBef>
                <a:spcPts val="0"/>
              </a:spcBef>
              <a:spcAft>
                <a:spcPts val="0"/>
              </a:spcAft>
              <a:defRPr/>
            </a:pPr>
            <a:r>
              <a:rPr lang="hu-HU" dirty="0" smtClean="0"/>
              <a:t>Gyakorlat: 3 év építésügyi vagy örökségvédelmi igazgatás</a:t>
            </a:r>
          </a:p>
          <a:p>
            <a:pPr fontAlgn="auto">
              <a:spcBef>
                <a:spcPts val="0"/>
              </a:spcBef>
              <a:spcAft>
                <a:spcPts val="0"/>
              </a:spcAft>
              <a:defRPr/>
            </a:pPr>
            <a:endParaRPr lang="hu-HU" dirty="0" smtClean="0"/>
          </a:p>
          <a:p>
            <a:pPr fontAlgn="auto">
              <a:spcBef>
                <a:spcPts val="0"/>
              </a:spcBef>
              <a:spcAft>
                <a:spcPts val="0"/>
              </a:spcAft>
              <a:defRPr/>
            </a:pPr>
            <a:r>
              <a:rPr lang="hu-HU" b="1" dirty="0" smtClean="0"/>
              <a:t>Összeférhetetlenségi szabályok szigorodtak</a:t>
            </a:r>
            <a:r>
              <a:rPr lang="hu-HU" dirty="0" smtClean="0"/>
              <a:t>: Az építésügyi és az építésfelügyeleti hatósági tevékenység körében a pártatlan, befolyástól mentes tevékenységet veszélyeztető tevékenységnek minősül különösen, ha az építésügyi vagy az építésfelügyeleti hatóság köztisztviselője vagy kormánytisztviselője olyan építménnyel, telekkel összefüggésben lát el</a:t>
            </a:r>
          </a:p>
          <a:p>
            <a:pPr fontAlgn="auto">
              <a:spcBef>
                <a:spcPts val="0"/>
              </a:spcBef>
              <a:spcAft>
                <a:spcPts val="0"/>
              </a:spcAft>
              <a:defRPr/>
            </a:pPr>
            <a:r>
              <a:rPr lang="hu-HU" i="1" dirty="0" smtClean="0"/>
              <a:t>a) </a:t>
            </a:r>
            <a:r>
              <a:rPr lang="hu-HU" dirty="0" smtClean="0"/>
              <a:t>építészeti-műszaki tervezési,</a:t>
            </a:r>
          </a:p>
          <a:p>
            <a:pPr fontAlgn="auto">
              <a:spcBef>
                <a:spcPts val="0"/>
              </a:spcBef>
              <a:spcAft>
                <a:spcPts val="0"/>
              </a:spcAft>
              <a:defRPr/>
            </a:pPr>
            <a:r>
              <a:rPr lang="hu-HU" i="1" dirty="0" smtClean="0"/>
              <a:t>b) </a:t>
            </a:r>
            <a:r>
              <a:rPr lang="hu-HU" dirty="0" smtClean="0"/>
              <a:t>építésügyi műszaki szakértői,</a:t>
            </a:r>
          </a:p>
          <a:p>
            <a:pPr fontAlgn="auto">
              <a:spcBef>
                <a:spcPts val="0"/>
              </a:spcBef>
              <a:spcAft>
                <a:spcPts val="0"/>
              </a:spcAft>
              <a:defRPr/>
            </a:pPr>
            <a:r>
              <a:rPr lang="hu-HU" i="1" dirty="0" smtClean="0"/>
              <a:t>c) </a:t>
            </a:r>
            <a:r>
              <a:rPr lang="hu-HU" dirty="0" smtClean="0"/>
              <a:t>felelős műszaki vezetői,</a:t>
            </a:r>
          </a:p>
          <a:p>
            <a:pPr fontAlgn="auto">
              <a:spcBef>
                <a:spcPts val="0"/>
              </a:spcBef>
              <a:spcAft>
                <a:spcPts val="0"/>
              </a:spcAft>
              <a:defRPr/>
            </a:pPr>
            <a:r>
              <a:rPr lang="hu-HU" i="1" dirty="0" smtClean="0"/>
              <a:t>d) </a:t>
            </a:r>
            <a:r>
              <a:rPr lang="hu-HU" dirty="0" err="1" smtClean="0"/>
              <a:t>beruházáslebonyolítói</a:t>
            </a:r>
            <a:r>
              <a:rPr lang="hu-HU" dirty="0" smtClean="0"/>
              <a:t>,</a:t>
            </a:r>
          </a:p>
          <a:p>
            <a:pPr fontAlgn="auto">
              <a:spcBef>
                <a:spcPts val="0"/>
              </a:spcBef>
              <a:spcAft>
                <a:spcPts val="0"/>
              </a:spcAft>
              <a:defRPr/>
            </a:pPr>
            <a:r>
              <a:rPr lang="hu-HU" i="1" dirty="0" smtClean="0"/>
              <a:t>e) </a:t>
            </a:r>
            <a:r>
              <a:rPr lang="hu-HU" dirty="0" smtClean="0"/>
              <a:t>építésügyi igazgatási szakértői,</a:t>
            </a:r>
          </a:p>
          <a:p>
            <a:pPr fontAlgn="auto">
              <a:spcBef>
                <a:spcPts val="0"/>
              </a:spcBef>
              <a:spcAft>
                <a:spcPts val="0"/>
              </a:spcAft>
              <a:defRPr/>
            </a:pPr>
            <a:r>
              <a:rPr lang="hu-HU" i="1" dirty="0" smtClean="0"/>
              <a:t>f) </a:t>
            </a:r>
            <a:r>
              <a:rPr lang="hu-HU" dirty="0" smtClean="0"/>
              <a:t>építési műszaki ellenőri,</a:t>
            </a:r>
          </a:p>
          <a:p>
            <a:pPr fontAlgn="auto">
              <a:spcBef>
                <a:spcPts val="0"/>
              </a:spcBef>
              <a:spcAft>
                <a:spcPts val="0"/>
              </a:spcAft>
              <a:defRPr/>
            </a:pPr>
            <a:r>
              <a:rPr lang="hu-HU" i="1" dirty="0" smtClean="0"/>
              <a:t>g) </a:t>
            </a:r>
            <a:r>
              <a:rPr lang="hu-HU" dirty="0" smtClean="0"/>
              <a:t>építőipari kivitelezési,</a:t>
            </a:r>
          </a:p>
          <a:p>
            <a:pPr fontAlgn="auto">
              <a:spcBef>
                <a:spcPts val="0"/>
              </a:spcBef>
              <a:spcAft>
                <a:spcPts val="0"/>
              </a:spcAft>
              <a:defRPr/>
            </a:pPr>
            <a:r>
              <a:rPr lang="hu-HU" i="1" dirty="0" smtClean="0"/>
              <a:t>h) </a:t>
            </a:r>
            <a:r>
              <a:rPr lang="hu-HU" dirty="0" smtClean="0"/>
              <a:t>igazságügyi szakértői,</a:t>
            </a:r>
          </a:p>
          <a:p>
            <a:pPr fontAlgn="auto">
              <a:spcBef>
                <a:spcPts val="0"/>
              </a:spcBef>
              <a:spcAft>
                <a:spcPts val="0"/>
              </a:spcAft>
              <a:defRPr/>
            </a:pPr>
            <a:r>
              <a:rPr lang="hu-HU" i="1" dirty="0" smtClean="0"/>
              <a:t>i)</a:t>
            </a:r>
            <a:r>
              <a:rPr lang="hu-HU" dirty="0" smtClean="0"/>
              <a:t> településtervezési,</a:t>
            </a:r>
          </a:p>
          <a:p>
            <a:pPr fontAlgn="auto">
              <a:spcBef>
                <a:spcPts val="0"/>
              </a:spcBef>
              <a:spcAft>
                <a:spcPts val="0"/>
              </a:spcAft>
              <a:defRPr/>
            </a:pPr>
            <a:r>
              <a:rPr lang="hu-HU" i="1" dirty="0" smtClean="0"/>
              <a:t>j)</a:t>
            </a:r>
            <a:r>
              <a:rPr lang="hu-HU" dirty="0" smtClean="0"/>
              <a:t> településrendezési szakértői, vagy</a:t>
            </a:r>
          </a:p>
          <a:p>
            <a:pPr fontAlgn="auto">
              <a:spcBef>
                <a:spcPts val="0"/>
              </a:spcBef>
              <a:spcAft>
                <a:spcPts val="0"/>
              </a:spcAft>
              <a:defRPr/>
            </a:pPr>
            <a:r>
              <a:rPr lang="hu-HU" i="1" dirty="0" smtClean="0"/>
              <a:t>k)</a:t>
            </a:r>
            <a:r>
              <a:rPr lang="hu-HU" dirty="0" smtClean="0"/>
              <a:t> energetikai tanúsítói</a:t>
            </a:r>
          </a:p>
          <a:p>
            <a:pPr fontAlgn="auto">
              <a:spcBef>
                <a:spcPts val="0"/>
              </a:spcBef>
              <a:spcAft>
                <a:spcPts val="0"/>
              </a:spcAft>
              <a:defRPr/>
            </a:pPr>
            <a:r>
              <a:rPr lang="hu-HU" dirty="0" smtClean="0"/>
              <a:t>tevékenységet, amely annak a hatóságnak az illetékességi területén található, ahol építésügyi vagy építésfelügyeleti hatósági feladatot lát el.</a:t>
            </a:r>
          </a:p>
          <a:p>
            <a:pPr fontAlgn="auto">
              <a:spcBef>
                <a:spcPts val="0"/>
              </a:spcBef>
              <a:spcAft>
                <a:spcPts val="0"/>
              </a:spcAft>
              <a:defRPr/>
            </a:pPr>
            <a:endParaRPr lang="hu-HU" dirty="0" smtClean="0"/>
          </a:p>
          <a:p>
            <a:pPr fontAlgn="auto">
              <a:spcBef>
                <a:spcPts val="0"/>
              </a:spcBef>
              <a:spcAft>
                <a:spcPts val="0"/>
              </a:spcAft>
              <a:defRPr/>
            </a:pPr>
            <a:r>
              <a:rPr lang="hu-HU" dirty="0" smtClean="0"/>
              <a:t>A 2013. január 1. előtt a közszolgálati tisztviselők képesítési előírásairól szóló 29/2012. (III. 7.) Korm. rendelet 1. melléklet I. pont 4. alpontja szerinti építésügyi igazgatási (hatósági) kiemelt munkakörben: az I. besorolási osztályra előírt képesítéssel, a 2. melléklet I. pont 3. alpontja szerint az építésügyi igazgatási (hatósági) kiemelt munkakörben: az I. besorolási osztályra, vagy az Építésügyi Hivatal Építésfelügyeleti hatósági kiemelt munkakörben: az I. besorolási osztályra előírt képesítéssel, vagy a 3. melléklet 38. pontja szerinti építésügyi igazgatási feladatkör az I. besorolási osztályban: építésügyi hatósági munkaterületre vagy építésfelügyeleti hatósági munkaterületre előírt képesítéssel közszolgálati, illetve kormányzati szolgálati jogviszonyban jogszerűen foglalkoztatott</a:t>
            </a:r>
          </a:p>
          <a:p>
            <a:pPr fontAlgn="auto">
              <a:spcBef>
                <a:spcPts val="0"/>
              </a:spcBef>
              <a:spcAft>
                <a:spcPts val="0"/>
              </a:spcAft>
              <a:defRPr/>
            </a:pPr>
            <a:r>
              <a:rPr lang="hu-HU" i="1" dirty="0" smtClean="0"/>
              <a:t>a)</a:t>
            </a:r>
            <a:r>
              <a:rPr lang="hu-HU" dirty="0" smtClean="0"/>
              <a:t> közszolgálati tisztviselőt a feladatköre megváltozásáig képesítettnek kell tekinteni,</a:t>
            </a:r>
          </a:p>
          <a:p>
            <a:pPr fontAlgn="auto">
              <a:spcBef>
                <a:spcPts val="0"/>
              </a:spcBef>
              <a:spcAft>
                <a:spcPts val="0"/>
              </a:spcAft>
              <a:defRPr/>
            </a:pPr>
            <a:r>
              <a:rPr lang="hu-HU" i="1" dirty="0" smtClean="0"/>
              <a:t>b</a:t>
            </a:r>
            <a:r>
              <a:rPr lang="hu-HU" b="1" i="1" dirty="0" smtClean="0"/>
              <a:t>)</a:t>
            </a:r>
            <a:r>
              <a:rPr lang="hu-HU" b="1" dirty="0" smtClean="0"/>
              <a:t> közszolgálati tisztviselő a járási (fővárosi kerületi) hivatal szakigazgatási szerveként működő járási építésügyi hivatalnál, valamint a járási építésügyi és örökségvédelmi hivatalnál építésügyi vagy építésfelügyeleti hatósági ügyintézőként továbbfoglalkoztatható.</a:t>
            </a:r>
          </a:p>
          <a:p>
            <a:pPr fontAlgn="auto">
              <a:spcBef>
                <a:spcPts val="0"/>
              </a:spcBef>
              <a:spcAft>
                <a:spcPts val="0"/>
              </a:spcAft>
              <a:defRPr/>
            </a:pPr>
            <a:endParaRPr lang="hu-HU" dirty="0" smtClean="0"/>
          </a:p>
          <a:p>
            <a:pPr fontAlgn="auto">
              <a:spcBef>
                <a:spcPts val="0"/>
              </a:spcBef>
              <a:spcAft>
                <a:spcPts val="0"/>
              </a:spcAft>
              <a:defRPr/>
            </a:pPr>
            <a:r>
              <a:rPr lang="hu-HU" dirty="0" smtClean="0"/>
              <a:t>A 2012. december 31-ig első fokú építésügyi hatáskört gyakorló jegyző, illetve a polgármesteri hivatal építésügyi hatósági ügyintézője a 2012. december 31. napján folyamatban lévő – a járásszékhely települési önkormányzat jegyzője által átvételre kerülő – ügyek iratait a közigazgatási hatósági eljárás és szolgáltatás általános szabályairól szóló 2004. évi CXL. törvény 22. § (1)-(2) bekezdése alapján az iratok kezelésére vonatkozó jogszabályoknak megfelelő bontásban megküldi a hatáskörrel és illetékességgel rendelkező járásszékhely települési önkormányzat jegyzőjének.</a:t>
            </a:r>
          </a:p>
          <a:p>
            <a:pPr fontAlgn="auto">
              <a:spcBef>
                <a:spcPts val="0"/>
              </a:spcBef>
              <a:spcAft>
                <a:spcPts val="0"/>
              </a:spcAft>
              <a:defRPr/>
            </a:pPr>
            <a:endParaRPr lang="hu-HU" dirty="0" smtClean="0"/>
          </a:p>
          <a:p>
            <a:pPr fontAlgn="auto">
              <a:spcBef>
                <a:spcPts val="0"/>
              </a:spcBef>
              <a:spcAft>
                <a:spcPts val="0"/>
              </a:spcAft>
              <a:defRPr/>
            </a:pPr>
            <a:r>
              <a:rPr lang="hu-HU" dirty="0" smtClean="0"/>
              <a:t>A 2012. december 31. napjáig lezárt iratok őrzéséről a jegyző gondoskodik az önkormányzati hivatalok egységes irattári tervének kiadásáról szóló rendelet szerinti egységes irattári terv, valamint az önkormányzati hivatal iratkezelési szabályzata alapján. A járásszékhely települési önkormányzatjegyzője kérésére a lezárt iratokat a jegyző köteles három napon belül átadni a járásszékhely települési önkormányzat jegyzőjének.</a:t>
            </a:r>
          </a:p>
          <a:p>
            <a:pPr fontAlgn="auto">
              <a:spcBef>
                <a:spcPts val="0"/>
              </a:spcBef>
              <a:spcAft>
                <a:spcPts val="0"/>
              </a:spcAft>
              <a:defRPr/>
            </a:pPr>
            <a:endParaRPr lang="hu-HU" dirty="0" smtClean="0"/>
          </a:p>
          <a:p>
            <a:pPr fontAlgn="auto">
              <a:spcBef>
                <a:spcPts val="0"/>
              </a:spcBef>
              <a:spcAft>
                <a:spcPts val="0"/>
              </a:spcAft>
              <a:defRPr/>
            </a:pPr>
            <a:endParaRPr lang="hu-HU" dirty="0" smtClean="0"/>
          </a:p>
          <a:p>
            <a:pPr fontAlgn="auto">
              <a:spcBef>
                <a:spcPts val="0"/>
              </a:spcBef>
              <a:spcAft>
                <a:spcPts val="0"/>
              </a:spcAft>
              <a:defRPr/>
            </a:pPr>
            <a:endParaRPr lang="hu-HU" dirty="0" smtClean="0"/>
          </a:p>
          <a:p>
            <a:pPr fontAlgn="auto">
              <a:spcBef>
                <a:spcPts val="0"/>
              </a:spcBef>
              <a:spcAft>
                <a:spcPts val="0"/>
              </a:spcAft>
              <a:defRPr/>
            </a:pPr>
            <a:endParaRPr lang="hu-HU" dirty="0" smtClean="0"/>
          </a:p>
          <a:p>
            <a:pPr fontAlgn="auto">
              <a:spcBef>
                <a:spcPts val="0"/>
              </a:spcBef>
              <a:spcAft>
                <a:spcPts val="0"/>
              </a:spcAft>
              <a:defRPr/>
            </a:pPr>
            <a:endParaRPr lang="hu-HU" dirty="0" smtClean="0"/>
          </a:p>
          <a:p>
            <a:pPr fontAlgn="auto">
              <a:spcBef>
                <a:spcPts val="0"/>
              </a:spcBef>
              <a:spcAft>
                <a:spcPts val="0"/>
              </a:spcAft>
              <a:defRPr/>
            </a:pPr>
            <a:endParaRPr lang="hu-HU" dirty="0"/>
          </a:p>
        </p:txBody>
      </p:sp>
      <p:sp>
        <p:nvSpPr>
          <p:cNvPr id="1474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D4D988-885A-4A48-B7C6-6FD02FED20AC}" type="slidenum">
              <a:rPr lang="hu-HU"/>
              <a:pPr fontAlgn="base">
                <a:spcBef>
                  <a:spcPct val="0"/>
                </a:spcBef>
                <a:spcAft>
                  <a:spcPct val="0"/>
                </a:spcAft>
              </a:pPr>
              <a:t>4</a:t>
            </a:fld>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Diakép helye 1"/>
          <p:cNvSpPr>
            <a:spLocks noGrp="1" noRot="1" noChangeAspect="1" noTextEdit="1"/>
          </p:cNvSpPr>
          <p:nvPr>
            <p:ph type="sldImg"/>
          </p:nvPr>
        </p:nvSpPr>
        <p:spPr bwMode="auto">
          <a:noFill/>
          <a:ln>
            <a:solidFill>
              <a:srgbClr val="000000"/>
            </a:solidFill>
            <a:miter lim="800000"/>
            <a:headEnd/>
            <a:tailEnd/>
          </a:ln>
        </p:spPr>
      </p:sp>
      <p:sp>
        <p:nvSpPr>
          <p:cNvPr id="17510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a:p>
            <a:pPr>
              <a:spcBef>
                <a:spcPct val="0"/>
              </a:spcBef>
            </a:pPr>
            <a:endParaRPr lang="hu-HU" smtClean="0"/>
          </a:p>
        </p:txBody>
      </p:sp>
      <p:sp>
        <p:nvSpPr>
          <p:cNvPr id="1751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7E80AA-D7F9-4396-B43A-4435CBE872C8}" type="slidenum">
              <a:rPr lang="hu-HU"/>
              <a:pPr fontAlgn="base">
                <a:spcBef>
                  <a:spcPct val="0"/>
                </a:spcBef>
                <a:spcAft>
                  <a:spcPct val="0"/>
                </a:spcAft>
              </a:pPr>
              <a:t>37</a:t>
            </a:fld>
            <a:endParaRPr lang="hu-H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77500" lnSpcReduction="20000"/>
          </a:bodyPr>
          <a:lstStyle/>
          <a:p>
            <a:pPr fontAlgn="auto">
              <a:spcBef>
                <a:spcPts val="0"/>
              </a:spcBef>
              <a:spcAft>
                <a:spcPts val="0"/>
              </a:spcAft>
              <a:defRPr/>
            </a:pPr>
            <a:r>
              <a:rPr lang="hu-HU" b="1" dirty="0" smtClean="0"/>
              <a:t>Különbséget teszünk az eljárás megindítása és megindulása között!!!</a:t>
            </a:r>
          </a:p>
          <a:p>
            <a:pPr fontAlgn="auto">
              <a:spcBef>
                <a:spcPts val="0"/>
              </a:spcBef>
              <a:spcAft>
                <a:spcPts val="0"/>
              </a:spcAft>
              <a:defRPr/>
            </a:pPr>
            <a:endParaRPr lang="hu-HU" dirty="0" smtClean="0"/>
          </a:p>
          <a:p>
            <a:pPr fontAlgn="auto">
              <a:spcBef>
                <a:spcPts val="0"/>
              </a:spcBef>
              <a:spcAft>
                <a:spcPts val="0"/>
              </a:spcAft>
              <a:defRPr/>
            </a:pPr>
            <a:r>
              <a:rPr lang="hu-HU" dirty="0" smtClean="0"/>
              <a:t>Az eljárást az építtető, építtetők vagy meghatalmazottja indítja el. Az elindított kérelem az ügyféli oldalon elektronikus mappába érkezik.</a:t>
            </a:r>
          </a:p>
          <a:p>
            <a:pPr fontAlgn="auto">
              <a:spcBef>
                <a:spcPts val="0"/>
              </a:spcBef>
              <a:spcAft>
                <a:spcPts val="0"/>
              </a:spcAft>
              <a:defRPr/>
            </a:pPr>
            <a:r>
              <a:rPr lang="hu-HU" dirty="0" smtClean="0"/>
              <a:t>Az elektronikus mappában lévő kérelem automatikusan </a:t>
            </a:r>
            <a:r>
              <a:rPr lang="hu-HU" dirty="0" err="1" smtClean="0"/>
              <a:t>ÉTDR-azonosítót</a:t>
            </a:r>
            <a:r>
              <a:rPr lang="hu-HU" dirty="0" smtClean="0"/>
              <a:t> kap, amely alkalmas a beérkezett irat és mellékletei azonosítására, valamint tartalmazza az ügy azonosítóját, amely biztosítja az ügyhöz később csatolt dokumentumok azonosíthatóságát. Az ÉTDR az azonosítókról a kérelem és mellékletei feltöltésekor automatikusan értesítést küld a kérelmezőnek, építtetőnek. A kérelem bármikor megindítható és bármikor beérkezhet az ÉTDR mappába, még szombaton hajnalban is. Azonban ügyintézés nincs mindig!!</a:t>
            </a:r>
          </a:p>
          <a:p>
            <a:pPr fontAlgn="auto">
              <a:spcBef>
                <a:spcPts val="0"/>
              </a:spcBef>
              <a:spcAft>
                <a:spcPts val="0"/>
              </a:spcAft>
              <a:defRPr/>
            </a:pPr>
            <a:r>
              <a:rPr lang="hu-HU" dirty="0" smtClean="0"/>
              <a:t> </a:t>
            </a:r>
          </a:p>
          <a:p>
            <a:pPr fontAlgn="auto">
              <a:spcBef>
                <a:spcPts val="0"/>
              </a:spcBef>
              <a:spcAft>
                <a:spcPts val="0"/>
              </a:spcAft>
              <a:defRPr/>
            </a:pPr>
            <a:r>
              <a:rPr lang="hu-HU" b="1" dirty="0" smtClean="0"/>
              <a:t>A kérelemre induló eljárás a kérelemnek az </a:t>
            </a:r>
            <a:r>
              <a:rPr lang="hu-HU" b="1" dirty="0" err="1" smtClean="0"/>
              <a:t>ÉTDR-be</a:t>
            </a:r>
            <a:r>
              <a:rPr lang="hu-HU" b="1" dirty="0" smtClean="0"/>
              <a:t> (mappába) való érkeztetését követő első munkanapon indul. Függetlenül az iktatás és a szignálás idejétől és módjától.</a:t>
            </a:r>
            <a:endParaRPr lang="hu-HU" dirty="0" smtClean="0"/>
          </a:p>
          <a:p>
            <a:pPr fontAlgn="auto">
              <a:spcBef>
                <a:spcPts val="0"/>
              </a:spcBef>
              <a:spcAft>
                <a:spcPts val="0"/>
              </a:spcAft>
              <a:defRPr/>
            </a:pPr>
            <a:r>
              <a:rPr lang="hu-HU" dirty="0" smtClean="0"/>
              <a:t> </a:t>
            </a:r>
          </a:p>
          <a:p>
            <a:pPr fontAlgn="auto">
              <a:spcBef>
                <a:spcPts val="0"/>
              </a:spcBef>
              <a:spcAft>
                <a:spcPts val="0"/>
              </a:spcAft>
              <a:defRPr/>
            </a:pPr>
            <a:endParaRPr lang="hu-HU" dirty="0"/>
          </a:p>
        </p:txBody>
      </p:sp>
      <p:sp>
        <p:nvSpPr>
          <p:cNvPr id="1761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A9FB74-5256-4890-9327-2A060D26028A}" type="slidenum">
              <a:rPr lang="hu-HU"/>
              <a:pPr fontAlgn="base">
                <a:spcBef>
                  <a:spcPct val="0"/>
                </a:spcBef>
                <a:spcAft>
                  <a:spcPct val="0"/>
                </a:spcAft>
              </a:pPr>
              <a:t>38</a:t>
            </a:fld>
            <a:endParaRPr lang="hu-H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Az ügyintéző az eljárás megindulásától számított három napon belül az </a:t>
            </a:r>
            <a:r>
              <a:rPr lang="hu-HU" dirty="0" err="1" smtClean="0"/>
              <a:t>ÉTDR-ben</a:t>
            </a:r>
            <a:r>
              <a:rPr lang="hu-HU" dirty="0" smtClean="0"/>
              <a:t> kiállított dokumentummal az ügyfél kapcsolattartás módjára megjelölt rendelkezésének megfelelően értesíti az eljárás megindulásáról az építtetőt és a már ismert ügyfelet. </a:t>
            </a:r>
          </a:p>
          <a:p>
            <a:pPr fontAlgn="auto">
              <a:spcBef>
                <a:spcPts val="0"/>
              </a:spcBef>
              <a:spcAft>
                <a:spcPts val="0"/>
              </a:spcAft>
              <a:defRPr/>
            </a:pPr>
            <a:r>
              <a:rPr lang="hu-HU" dirty="0" smtClean="0"/>
              <a:t> </a:t>
            </a:r>
          </a:p>
          <a:p>
            <a:pPr fontAlgn="auto">
              <a:spcBef>
                <a:spcPts val="0"/>
              </a:spcBef>
              <a:spcAft>
                <a:spcPts val="0"/>
              </a:spcAft>
              <a:defRPr/>
            </a:pPr>
            <a:r>
              <a:rPr lang="hu-HU" dirty="0" smtClean="0"/>
              <a:t>Az értesítés a </a:t>
            </a:r>
            <a:r>
              <a:rPr lang="hu-HU" dirty="0" err="1" smtClean="0"/>
              <a:t>Ket</a:t>
            </a:r>
            <a:r>
              <a:rPr lang="hu-HU" dirty="0" smtClean="0"/>
              <a:t>. 29. § (5) bekezdésében foglaltakon kívül tartalmazza </a:t>
            </a:r>
          </a:p>
          <a:p>
            <a:pPr lvl="1" fontAlgn="auto">
              <a:spcBef>
                <a:spcPts val="0"/>
              </a:spcBef>
              <a:spcAft>
                <a:spcPts val="0"/>
              </a:spcAft>
              <a:buFont typeface="Arial" pitchFamily="34" charset="0"/>
              <a:buChar char="•"/>
              <a:defRPr/>
            </a:pPr>
            <a:r>
              <a:rPr lang="hu-HU" dirty="0" smtClean="0"/>
              <a:t>az ÉTDR ügy- és iratazonosítót,</a:t>
            </a:r>
          </a:p>
          <a:p>
            <a:pPr lvl="1" fontAlgn="auto">
              <a:spcBef>
                <a:spcPts val="0"/>
              </a:spcBef>
              <a:spcAft>
                <a:spcPts val="0"/>
              </a:spcAft>
              <a:buFont typeface="Arial" pitchFamily="34" charset="0"/>
              <a:buChar char="•"/>
              <a:defRPr/>
            </a:pPr>
            <a:r>
              <a:rPr lang="hu-HU" dirty="0" smtClean="0"/>
              <a:t>ha e rendelet alapján helyszíni szemle lefolytatására kerül sor, annak időpontját, továbbá figyelmeztetést a részvétel elmulasztásának, a helyszíni szemle akadályozásának a jogkövetkezményére,</a:t>
            </a:r>
          </a:p>
          <a:p>
            <a:pPr lvl="1" fontAlgn="auto">
              <a:spcBef>
                <a:spcPts val="0"/>
              </a:spcBef>
              <a:spcAft>
                <a:spcPts val="0"/>
              </a:spcAft>
              <a:buFont typeface="Arial" pitchFamily="34" charset="0"/>
              <a:buChar char="•"/>
              <a:defRPr/>
            </a:pPr>
            <a:r>
              <a:rPr lang="hu-HU" dirty="0" smtClean="0"/>
              <a:t>tájékoztatást a kapcsolattartás lehetséges formáiról, a kapcsolattartási forma választási lehetőségéről,</a:t>
            </a:r>
          </a:p>
          <a:p>
            <a:pPr lvl="1" fontAlgn="auto">
              <a:spcBef>
                <a:spcPts val="0"/>
              </a:spcBef>
              <a:spcAft>
                <a:spcPts val="0"/>
              </a:spcAft>
              <a:buFont typeface="Arial" pitchFamily="34" charset="0"/>
              <a:buChar char="•"/>
              <a:defRPr/>
            </a:pPr>
            <a:r>
              <a:rPr lang="hu-HU" dirty="0" smtClean="0"/>
              <a:t>az elektronikus iratbetekintés módját,</a:t>
            </a:r>
          </a:p>
          <a:p>
            <a:pPr lvl="1" fontAlgn="auto">
              <a:spcBef>
                <a:spcPts val="0"/>
              </a:spcBef>
              <a:spcAft>
                <a:spcPts val="0"/>
              </a:spcAft>
              <a:buFont typeface="Arial" pitchFamily="34" charset="0"/>
              <a:buChar char="•"/>
              <a:defRPr/>
            </a:pPr>
            <a:r>
              <a:rPr lang="hu-HU" dirty="0" smtClean="0"/>
              <a:t>tájékoztatást arról, hogy ha több mint ötven ügyfél érintett az eljárásban, az építésügyi hatóság hirdetményi úton tart kapcsolatot,</a:t>
            </a:r>
          </a:p>
          <a:p>
            <a:pPr lvl="1" fontAlgn="auto">
              <a:spcBef>
                <a:spcPts val="0"/>
              </a:spcBef>
              <a:spcAft>
                <a:spcPts val="0"/>
              </a:spcAft>
              <a:buFont typeface="Arial" pitchFamily="34" charset="0"/>
              <a:buChar char="•"/>
              <a:defRPr/>
            </a:pPr>
            <a:r>
              <a:rPr lang="hu-HU" dirty="0" smtClean="0"/>
              <a:t>tájékoztatást arról, hogy ha az ügyfél az első fokú eljárásban nyilatkozatot nem tesz, vagy kérelmet nem nyújt be, ügyféli jogát nem gyakorolhatja,</a:t>
            </a:r>
          </a:p>
          <a:p>
            <a:pPr lvl="1" fontAlgn="auto">
              <a:spcBef>
                <a:spcPts val="0"/>
              </a:spcBef>
              <a:spcAft>
                <a:spcPts val="0"/>
              </a:spcAft>
              <a:buFont typeface="Arial" pitchFamily="34" charset="0"/>
              <a:buChar char="•"/>
              <a:defRPr/>
            </a:pPr>
            <a:r>
              <a:rPr lang="hu-HU" dirty="0" smtClean="0"/>
              <a:t>tájékoztatást az ügyre vonatkozó minden egyéb lényeges információról, a szakhatósági megkeresés szükségességéről, annak idejéről,</a:t>
            </a:r>
          </a:p>
          <a:p>
            <a:pPr lvl="1" fontAlgn="auto">
              <a:spcBef>
                <a:spcPts val="0"/>
              </a:spcBef>
              <a:spcAft>
                <a:spcPts val="0"/>
              </a:spcAft>
              <a:buFont typeface="Arial" pitchFamily="34" charset="0"/>
              <a:buChar char="•"/>
              <a:defRPr/>
            </a:pPr>
            <a:r>
              <a:rPr lang="hu-HU" dirty="0" smtClean="0"/>
              <a:t>tájékoztatást arról, hogy a </a:t>
            </a:r>
            <a:r>
              <a:rPr lang="hu-HU" dirty="0" err="1" smtClean="0"/>
              <a:t>Ket</a:t>
            </a:r>
            <a:r>
              <a:rPr lang="hu-HU" dirty="0" smtClean="0"/>
              <a:t>. 28/A. § (1) bekezdés </a:t>
            </a:r>
            <a:r>
              <a:rPr lang="hu-HU" i="1" dirty="0" smtClean="0"/>
              <a:t>a)</a:t>
            </a:r>
            <a:r>
              <a:rPr lang="hu-HU" dirty="0" smtClean="0"/>
              <a:t> pontjában meghatározottakon túl, ha a kapcsolattartás módjáról (papír alapú vagy elektronikus) nyolc napon belül nem nyilatkozik, az eljárással kapcsolatos érdemi döntésről az ÉTDR felületén milyen módon értesülhet.</a:t>
            </a:r>
          </a:p>
          <a:p>
            <a:pPr lvl="1" fontAlgn="auto">
              <a:spcBef>
                <a:spcPts val="0"/>
              </a:spcBef>
              <a:spcAft>
                <a:spcPts val="0"/>
              </a:spcAft>
              <a:buFont typeface="Arial" pitchFamily="34" charset="0"/>
              <a:buNone/>
              <a:defRPr/>
            </a:pPr>
            <a:endParaRPr lang="hu-HU" dirty="0" smtClean="0"/>
          </a:p>
          <a:p>
            <a:pPr lvl="1" fontAlgn="auto">
              <a:spcBef>
                <a:spcPts val="0"/>
              </a:spcBef>
              <a:spcAft>
                <a:spcPts val="0"/>
              </a:spcAft>
              <a:buFont typeface="Arial" pitchFamily="34" charset="0"/>
              <a:buChar char="•"/>
              <a:defRPr/>
            </a:pPr>
            <a:endParaRPr lang="hu-HU" dirty="0"/>
          </a:p>
        </p:txBody>
      </p:sp>
      <p:sp>
        <p:nvSpPr>
          <p:cNvPr id="1771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CCA72-31D7-48FC-B891-8E8F394779BB}" type="slidenum">
              <a:rPr lang="hu-HU"/>
              <a:pPr fontAlgn="base">
                <a:spcBef>
                  <a:spcPct val="0"/>
                </a:spcBef>
                <a:spcAft>
                  <a:spcPct val="0"/>
                </a:spcAft>
              </a:pPr>
              <a:t>39</a:t>
            </a:fld>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Diakép helye 1"/>
          <p:cNvSpPr>
            <a:spLocks noGrp="1" noRot="1" noChangeAspect="1" noTextEdit="1"/>
          </p:cNvSpPr>
          <p:nvPr>
            <p:ph type="sldImg"/>
          </p:nvPr>
        </p:nvSpPr>
        <p:spPr bwMode="auto">
          <a:noFill/>
          <a:ln>
            <a:solidFill>
              <a:srgbClr val="000000"/>
            </a:solidFill>
            <a:miter lim="800000"/>
            <a:headEnd/>
            <a:tailEnd/>
          </a:ln>
        </p:spPr>
      </p:sp>
      <p:sp>
        <p:nvSpPr>
          <p:cNvPr id="17817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Az építésügyi hatóság az ÉTDR általános tájékoztatási felületén mindenki által hozzáférhető módon</a:t>
            </a:r>
            <a:r>
              <a:rPr lang="hu-HU" smtClean="0"/>
              <a:t> – személyes adatot nem tartalmazva – általános tájékoztatást ad az elindult eljárás következő főbb ismérveiről:</a:t>
            </a:r>
          </a:p>
          <a:p>
            <a:pPr lvl="1">
              <a:spcBef>
                <a:spcPct val="0"/>
              </a:spcBef>
              <a:buFontTx/>
              <a:buChar char="•"/>
            </a:pPr>
            <a:r>
              <a:rPr lang="hu-HU" smtClean="0"/>
              <a:t>az építési tevékenységgel érintett telek címe, ennek hiányában helyrajzi száma,</a:t>
            </a:r>
          </a:p>
          <a:p>
            <a:pPr lvl="1">
              <a:spcBef>
                <a:spcPct val="0"/>
              </a:spcBef>
              <a:buFontTx/>
              <a:buChar char="•"/>
            </a:pPr>
            <a:r>
              <a:rPr lang="hu-HU" smtClean="0"/>
              <a:t>az építési tevékenység tárgya,</a:t>
            </a:r>
          </a:p>
          <a:p>
            <a:pPr lvl="1">
              <a:spcBef>
                <a:spcPct val="0"/>
              </a:spcBef>
              <a:buFontTx/>
              <a:buChar char="•"/>
            </a:pPr>
            <a:r>
              <a:rPr lang="hu-HU" smtClean="0"/>
              <a:t>a kérelmezett eljárás típusa és az eljárás megindulásának időpontja,</a:t>
            </a:r>
          </a:p>
          <a:p>
            <a:pPr lvl="1">
              <a:spcBef>
                <a:spcPct val="0"/>
              </a:spcBef>
              <a:buFontTx/>
              <a:buChar char="•"/>
            </a:pPr>
            <a:r>
              <a:rPr lang="hu-HU" smtClean="0"/>
              <a:t>a 8. mellékletben meghatározott tartalmú utcai homlokzati terv vagy látványterv.</a:t>
            </a:r>
          </a:p>
          <a:p>
            <a:pPr>
              <a:spcBef>
                <a:spcPct val="0"/>
              </a:spcBef>
              <a:buFontTx/>
              <a:buChar char="•"/>
            </a:pPr>
            <a:endParaRPr lang="hu-HU" smtClean="0"/>
          </a:p>
          <a:p>
            <a:pPr>
              <a:spcBef>
                <a:spcPct val="0"/>
              </a:spcBef>
            </a:pPr>
            <a:r>
              <a:rPr lang="hu-HU" smtClean="0"/>
              <a:t>Nagyon fontos az értesítésnek ez a formája is, elősegíti az ügyféli kör „kiderítését”, időben történő, minél teljesebb körű tisztázását.</a:t>
            </a:r>
          </a:p>
          <a:p>
            <a:pPr>
              <a:spcBef>
                <a:spcPct val="0"/>
              </a:spcBef>
            </a:pPr>
            <a:endParaRPr lang="hu-HU" smtClean="0"/>
          </a:p>
        </p:txBody>
      </p:sp>
      <p:sp>
        <p:nvSpPr>
          <p:cNvPr id="17818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7DD3F-D24A-4CE2-8490-EDF32E19EDEA}" type="slidenum">
              <a:rPr lang="hu-HU"/>
              <a:pPr fontAlgn="base">
                <a:spcBef>
                  <a:spcPct val="0"/>
                </a:spcBef>
                <a:spcAft>
                  <a:spcPct val="0"/>
                </a:spcAft>
              </a:pPr>
              <a:t>40</a:t>
            </a:fld>
            <a:endParaRPr lang="hu-H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Diakép helye 1"/>
          <p:cNvSpPr>
            <a:spLocks noGrp="1" noRot="1" noChangeAspect="1" noTextEdit="1"/>
          </p:cNvSpPr>
          <p:nvPr>
            <p:ph type="sldImg"/>
          </p:nvPr>
        </p:nvSpPr>
        <p:spPr bwMode="auto">
          <a:noFill/>
          <a:ln>
            <a:solidFill>
              <a:srgbClr val="000000"/>
            </a:solidFill>
            <a:miter lim="800000"/>
            <a:headEnd/>
            <a:tailEnd/>
          </a:ln>
        </p:spPr>
      </p:sp>
      <p:sp>
        <p:nvSpPr>
          <p:cNvPr id="17920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a:p>
            <a:pPr>
              <a:spcBef>
                <a:spcPct val="0"/>
              </a:spcBef>
            </a:pPr>
            <a:endParaRPr lang="hu-HU" smtClean="0"/>
          </a:p>
        </p:txBody>
      </p:sp>
      <p:sp>
        <p:nvSpPr>
          <p:cNvPr id="1792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17544-82A9-4EF3-9590-44B8B867B514}" type="slidenum">
              <a:rPr lang="hu-HU"/>
              <a:pPr fontAlgn="base">
                <a:spcBef>
                  <a:spcPct val="0"/>
                </a:spcBef>
                <a:spcAft>
                  <a:spcPct val="0"/>
                </a:spcAft>
              </a:pPr>
              <a:t>41</a:t>
            </a:fld>
            <a:endParaRPr lang="hu-H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10000"/>
          </a:bodyPr>
          <a:lstStyle/>
          <a:p>
            <a:pPr fontAlgn="auto">
              <a:spcBef>
                <a:spcPts val="0"/>
              </a:spcBef>
              <a:spcAft>
                <a:spcPts val="0"/>
              </a:spcAft>
              <a:defRPr/>
            </a:pPr>
            <a:r>
              <a:rPr lang="hu-HU" b="1" dirty="0" smtClean="0"/>
              <a:t>Ügyféli kör vizsgálata</a:t>
            </a:r>
            <a:r>
              <a:rPr lang="hu-HU" dirty="0" smtClean="0"/>
              <a:t>					</a:t>
            </a:r>
          </a:p>
          <a:p>
            <a:pPr fontAlgn="auto">
              <a:spcBef>
                <a:spcPts val="0"/>
              </a:spcBef>
              <a:spcAft>
                <a:spcPts val="0"/>
              </a:spcAft>
              <a:defRPr/>
            </a:pPr>
            <a:r>
              <a:rPr lang="hu-HU" dirty="0" smtClean="0"/>
              <a:t>A </a:t>
            </a:r>
            <a:r>
              <a:rPr lang="hu-HU" dirty="0" err="1" smtClean="0"/>
              <a:t>Ket</a:t>
            </a:r>
            <a:r>
              <a:rPr lang="hu-HU" dirty="0" smtClean="0"/>
              <a:t>. főszabálya érvényesül. Ügyfél az, akinek a jogát, jogos érdekét az ügy érinti, ezt a hatóság mindenki esetében és minden esetben vizsgálja.</a:t>
            </a:r>
          </a:p>
          <a:p>
            <a:pPr fontAlgn="auto">
              <a:spcBef>
                <a:spcPts val="0"/>
              </a:spcBef>
              <a:spcAft>
                <a:spcPts val="0"/>
              </a:spcAft>
              <a:defRPr/>
            </a:pPr>
            <a:r>
              <a:rPr lang="hu-HU" dirty="0" smtClean="0"/>
              <a:t>Megszűnt az építési jogosultság igazolása, ezért asz ügyféli kör megállapításának, időben történő teljes körű tisztázásának nagy a jelentősége.</a:t>
            </a:r>
          </a:p>
          <a:p>
            <a:pPr fontAlgn="auto">
              <a:spcBef>
                <a:spcPts val="0"/>
              </a:spcBef>
              <a:spcAft>
                <a:spcPts val="0"/>
              </a:spcAft>
              <a:defRPr/>
            </a:pPr>
            <a:r>
              <a:rPr lang="hu-HU" dirty="0" smtClean="0"/>
              <a:t>Az ingatlannal rendelkezni jogosultak polgári jogi igényérvényesítésük érdekében időben értesülnek a döntésről, mert</a:t>
            </a:r>
          </a:p>
          <a:p>
            <a:pPr lvl="1" fontAlgn="auto">
              <a:spcBef>
                <a:spcPts val="0"/>
              </a:spcBef>
              <a:spcAft>
                <a:spcPts val="0"/>
              </a:spcAft>
              <a:buFont typeface="Arial" pitchFamily="34" charset="0"/>
              <a:buChar char="•"/>
              <a:defRPr/>
            </a:pPr>
            <a:r>
              <a:rPr lang="hu-HU" b="1" dirty="0" smtClean="0"/>
              <a:t>külön vizsgálat nélkül ügyfélnek minősül az építtető és az építési tevékenységgel érintett telek, építmény, építményrész tulajdonosa.</a:t>
            </a:r>
          </a:p>
          <a:p>
            <a:pPr lvl="1" fontAlgn="auto">
              <a:spcBef>
                <a:spcPts val="0"/>
              </a:spcBef>
              <a:spcAft>
                <a:spcPts val="0"/>
              </a:spcAft>
              <a:buFont typeface="Arial" pitchFamily="34" charset="0"/>
              <a:buChar char="•"/>
              <a:defRPr/>
            </a:pPr>
            <a:r>
              <a:rPr lang="hu-HU" b="1" dirty="0" smtClean="0"/>
              <a:t>minden esetben vizsgálni kell az ügyféli jogállását annak, akinek az építési tevékenységgel érintett telekre, építményre vonatkozó jogát az ingatlan-nyilvántartásba bejegyezték</a:t>
            </a:r>
            <a:r>
              <a:rPr lang="hu-HU" dirty="0" smtClean="0"/>
              <a:t>.</a:t>
            </a:r>
          </a:p>
          <a:p>
            <a:pPr fontAlgn="auto">
              <a:spcBef>
                <a:spcPts val="0"/>
              </a:spcBef>
              <a:spcAft>
                <a:spcPts val="0"/>
              </a:spcAft>
              <a:defRPr/>
            </a:pPr>
            <a:r>
              <a:rPr lang="hu-HU" dirty="0" smtClean="0"/>
              <a:t> Tehát a tulajdonos és az ügyfélnek minősített ingatlannal rendelkezni jogosult időben értesül az eljárásról, nyomon követheti és a döntés ellen fellebbezhet.</a:t>
            </a:r>
          </a:p>
          <a:p>
            <a:pPr fontAlgn="auto">
              <a:spcBef>
                <a:spcPts val="0"/>
              </a:spcBef>
              <a:spcAft>
                <a:spcPts val="0"/>
              </a:spcAft>
              <a:defRPr/>
            </a:pPr>
            <a:endParaRPr lang="hu-HU" dirty="0" smtClean="0"/>
          </a:p>
          <a:p>
            <a:pPr fontAlgn="auto">
              <a:spcBef>
                <a:spcPts val="0"/>
              </a:spcBef>
              <a:spcAft>
                <a:spcPts val="0"/>
              </a:spcAft>
              <a:defRPr/>
            </a:pPr>
            <a:r>
              <a:rPr lang="hu-HU" dirty="0" smtClean="0"/>
              <a:t> </a:t>
            </a:r>
          </a:p>
          <a:p>
            <a:pPr fontAlgn="auto">
              <a:spcBef>
                <a:spcPts val="0"/>
              </a:spcBef>
              <a:spcAft>
                <a:spcPts val="0"/>
              </a:spcAft>
              <a:defRPr/>
            </a:pPr>
            <a:r>
              <a:rPr lang="hu-HU" dirty="0" smtClean="0"/>
              <a:t> </a:t>
            </a:r>
          </a:p>
          <a:p>
            <a:pPr fontAlgn="auto">
              <a:spcBef>
                <a:spcPts val="0"/>
              </a:spcBef>
              <a:spcAft>
                <a:spcPts val="0"/>
              </a:spcAft>
              <a:defRPr/>
            </a:pPr>
            <a:endParaRPr lang="hu-HU" dirty="0"/>
          </a:p>
        </p:txBody>
      </p:sp>
      <p:sp>
        <p:nvSpPr>
          <p:cNvPr id="1802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1A6583-1841-45B0-ACF7-2FE1DF254EEE}" type="slidenum">
              <a:rPr lang="hu-HU"/>
              <a:pPr fontAlgn="base">
                <a:spcBef>
                  <a:spcPct val="0"/>
                </a:spcBef>
                <a:spcAft>
                  <a:spcPct val="0"/>
                </a:spcAft>
              </a:pPr>
              <a:t>42</a:t>
            </a:fld>
            <a:endParaRPr lang="hu-H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Diakép helye 1"/>
          <p:cNvSpPr>
            <a:spLocks noGrp="1" noRot="1" noChangeAspect="1" noTextEdit="1"/>
          </p:cNvSpPr>
          <p:nvPr>
            <p:ph type="sldImg"/>
          </p:nvPr>
        </p:nvSpPr>
        <p:spPr bwMode="auto">
          <a:noFill/>
          <a:ln>
            <a:solidFill>
              <a:srgbClr val="000000"/>
            </a:solidFill>
            <a:miter lim="800000"/>
            <a:headEnd/>
            <a:tailEnd/>
          </a:ln>
        </p:spPr>
      </p:sp>
      <p:sp>
        <p:nvSpPr>
          <p:cNvPr id="18125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Hatásterületet csak jogszabályi felhatalmazás alapján szakhatóság állapíthat meg és csak a szakhatósági állásfoglalása erejéig. A hatásterületen lévőügyféli kört is a szakhatóság állapítja meg. </a:t>
            </a:r>
          </a:p>
          <a:p>
            <a:pPr>
              <a:spcBef>
                <a:spcPct val="0"/>
              </a:spcBef>
            </a:pPr>
            <a:r>
              <a:rPr lang="hu-HU" smtClean="0"/>
              <a:t>A szakhatóságok állásfoglalásuk tartalma erejéig ügyféli kört, hatásterületet állapíthatnak meg a jogszabályokban foglaltak szerint.</a:t>
            </a:r>
          </a:p>
          <a:p>
            <a:pPr>
              <a:spcBef>
                <a:spcPct val="0"/>
              </a:spcBef>
            </a:pPr>
            <a:endParaRPr lang="hu-HU" smtClean="0"/>
          </a:p>
          <a:p>
            <a:pPr>
              <a:spcBef>
                <a:spcPct val="0"/>
              </a:spcBef>
            </a:pPr>
            <a:r>
              <a:rPr lang="hu-HU" smtClean="0"/>
              <a:t>Nincs ellenérdekű ügyfél az eljárásban, ha az építtető benyújtotta az ügyben érintett összes ügyfélnek a kérelmezett építési tevékenység végzéséhez történő, az építészeti-műszaki dokumentáció ismeretében tett és az abban foglaltakkal egyetértést tartalmazó teljes bizonyító erejű magánokiratba foglalt nyilatkozatát. Az ellenérdekű ügyfél hiányához pozitív jogkövetkezmények fűződhetnek: pl. a szakhatósági hozzájárulás megadottsága határidő-túllépés esetén.</a:t>
            </a:r>
          </a:p>
          <a:p>
            <a:pPr>
              <a:spcBef>
                <a:spcPct val="0"/>
              </a:spcBef>
            </a:pPr>
            <a:r>
              <a:rPr lang="hu-HU" smtClean="0"/>
              <a:t> </a:t>
            </a:r>
          </a:p>
        </p:txBody>
      </p:sp>
      <p:sp>
        <p:nvSpPr>
          <p:cNvPr id="1812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9BE3A-80F0-4907-BDE1-2CF3B342515B}" type="slidenum">
              <a:rPr lang="hu-HU"/>
              <a:pPr fontAlgn="base">
                <a:spcBef>
                  <a:spcPct val="0"/>
                </a:spcBef>
                <a:spcAft>
                  <a:spcPct val="0"/>
                </a:spcAft>
              </a:pPr>
              <a:t>43</a:t>
            </a:fld>
            <a:endParaRPr lang="hu-H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Diakép helye 1"/>
          <p:cNvSpPr>
            <a:spLocks noGrp="1" noRot="1" noChangeAspect="1" noTextEdit="1"/>
          </p:cNvSpPr>
          <p:nvPr>
            <p:ph type="sldImg"/>
          </p:nvPr>
        </p:nvSpPr>
        <p:spPr bwMode="auto">
          <a:noFill/>
          <a:ln>
            <a:solidFill>
              <a:srgbClr val="000000"/>
            </a:solidFill>
            <a:miter lim="800000"/>
            <a:headEnd/>
            <a:tailEnd/>
          </a:ln>
        </p:spPr>
      </p:sp>
      <p:sp>
        <p:nvSpPr>
          <p:cNvPr id="18227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eljárás megindításáról szabályszerűen értesített ügyfél ügyféli jogait akkor gyakorolhatja, ha az ügyfél az első fokú eljárásban nyilatkozatot tett vagy kérelmet nyújtott be.</a:t>
            </a:r>
          </a:p>
          <a:p>
            <a:pPr>
              <a:spcBef>
                <a:spcPct val="0"/>
              </a:spcBef>
            </a:pPr>
            <a:r>
              <a:rPr lang="hu-HU" smtClean="0"/>
              <a:t>Nyilatkozatnak kell tekinteni a tényállás tisztázására felhasználható tényekről, bizonyítékokról nyújtott ismereteket, vagy a tanúvallomással, a szakértői véleménnyel, a helyszíni szemlén vagy az ellenőrzés során tett megállapítással kapcsolatos észrevételt.</a:t>
            </a:r>
          </a:p>
          <a:p>
            <a:pPr>
              <a:spcBef>
                <a:spcPct val="0"/>
              </a:spcBef>
            </a:pPr>
            <a:endParaRPr lang="hu-HU" smtClean="0"/>
          </a:p>
          <a:p>
            <a:pPr>
              <a:spcBef>
                <a:spcPct val="0"/>
              </a:spcBef>
            </a:pPr>
            <a:r>
              <a:rPr lang="hu-HU" smtClean="0"/>
              <a:t>A fenti szabály alkalmazásához az ügyféli kör előzőekben ismertetett minél alaposabb megállapítása szükséges már az eljárás elején, mert e szabályok alkalmazásával erősen megszűrhetőek a felesleges fellebbezések, számuk jelentősen csökkenthető.</a:t>
            </a:r>
          </a:p>
          <a:p>
            <a:pPr>
              <a:spcBef>
                <a:spcPct val="0"/>
              </a:spcBef>
            </a:pPr>
            <a:endParaRPr lang="hu-HU" smtClean="0"/>
          </a:p>
          <a:p>
            <a:pPr>
              <a:spcBef>
                <a:spcPct val="0"/>
              </a:spcBef>
            </a:pPr>
            <a:endParaRPr lang="hu-HU" smtClean="0"/>
          </a:p>
        </p:txBody>
      </p:sp>
      <p:sp>
        <p:nvSpPr>
          <p:cNvPr id="1822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2F700E-41E7-420C-9EE2-219E670E044B}" type="slidenum">
              <a:rPr lang="hu-HU"/>
              <a:pPr fontAlgn="base">
                <a:spcBef>
                  <a:spcPct val="0"/>
                </a:spcBef>
                <a:spcAft>
                  <a:spcPct val="0"/>
                </a:spcAft>
              </a:pPr>
              <a:t>44</a:t>
            </a:fld>
            <a:endParaRPr lang="hu-H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55000" lnSpcReduction="20000"/>
          </a:bodyPr>
          <a:lstStyle/>
          <a:p>
            <a:pPr fontAlgn="auto">
              <a:spcBef>
                <a:spcPts val="0"/>
              </a:spcBef>
              <a:spcAft>
                <a:spcPts val="0"/>
              </a:spcAft>
              <a:defRPr/>
            </a:pPr>
            <a:r>
              <a:rPr lang="hu-HU" dirty="0" smtClean="0"/>
              <a:t>Az építésügyi hatósági engedélyezési eljárásokban a részt vevő szakhatóságok ügyintézési határideje a szakhatósági állásfoglalás és az előzetes szakhatósági állásfoglalás kiadása során egységesen harminc nap, kivéve, ha az ügyfajtára vonatkozó különös hatósági eljárási szabályokat megállapító jogszabály rövidebb határidőt állapít meg.</a:t>
            </a:r>
          </a:p>
          <a:p>
            <a:pPr fontAlgn="auto">
              <a:spcBef>
                <a:spcPts val="0"/>
              </a:spcBef>
              <a:spcAft>
                <a:spcPts val="0"/>
              </a:spcAft>
              <a:defRPr/>
            </a:pPr>
            <a:r>
              <a:rPr lang="hu-HU" dirty="0" smtClean="0"/>
              <a:t> </a:t>
            </a:r>
          </a:p>
          <a:p>
            <a:pPr fontAlgn="auto">
              <a:spcBef>
                <a:spcPts val="0"/>
              </a:spcBef>
              <a:spcAft>
                <a:spcPts val="0"/>
              </a:spcAft>
              <a:defRPr/>
            </a:pPr>
            <a:r>
              <a:rPr lang="hu-HU" dirty="0" smtClean="0"/>
              <a:t>A használatbavételi engedélyezésben részt vevő szakhatóságok állásfoglalásukban nem írhatnak elő újabb feltételt vagy követelményt az építési engedélyezéshez adott szakhatósági véleményükben meghatározottakhoz képest és nem tagadhatják meg szakhatósági állásfoglalásuk megadását azzal az indokkal, hogy időközben a szakterületre vonatkozó szabályok megváltoztak.</a:t>
            </a:r>
          </a:p>
          <a:p>
            <a:pPr fontAlgn="auto">
              <a:spcBef>
                <a:spcPts val="0"/>
              </a:spcBef>
              <a:spcAft>
                <a:spcPts val="0"/>
              </a:spcAft>
              <a:defRPr/>
            </a:pPr>
            <a:r>
              <a:rPr lang="hu-HU" dirty="0" smtClean="0"/>
              <a:t> </a:t>
            </a:r>
          </a:p>
          <a:p>
            <a:pPr fontAlgn="auto">
              <a:spcBef>
                <a:spcPts val="0"/>
              </a:spcBef>
              <a:spcAft>
                <a:spcPts val="0"/>
              </a:spcAft>
              <a:defRPr/>
            </a:pPr>
            <a:r>
              <a:rPr lang="hu-HU" dirty="0" smtClean="0"/>
              <a:t>A szakhatóság állásfoglalásában csak a hatáskörébe tartozó szakkérdés jogszabályban meghatározott követelményeit jogosult érvényre juttatni, azzal, hogy az állásfoglalásban meg kell jelölni a követelmény jogszabályi hivatkozását is.</a:t>
            </a:r>
          </a:p>
          <a:p>
            <a:pPr fontAlgn="auto">
              <a:spcBef>
                <a:spcPts val="0"/>
              </a:spcBef>
              <a:spcAft>
                <a:spcPts val="0"/>
              </a:spcAft>
              <a:defRPr/>
            </a:pPr>
            <a:r>
              <a:rPr lang="hu-HU" dirty="0" smtClean="0"/>
              <a:t> </a:t>
            </a:r>
          </a:p>
          <a:p>
            <a:pPr fontAlgn="auto">
              <a:spcBef>
                <a:spcPts val="0"/>
              </a:spcBef>
              <a:spcAft>
                <a:spcPts val="0"/>
              </a:spcAft>
              <a:defRPr/>
            </a:pPr>
            <a:r>
              <a:rPr lang="hu-HU" dirty="0" smtClean="0"/>
              <a:t>Előzetes szakhatósági állásfoglalás nélkül benyújtott építésügyi hatósági engedély iránti kérelem esetén a szakhatóságot szakhatósági állásfoglalás beszerzése érdekében az építésügyi hatóság</a:t>
            </a:r>
          </a:p>
          <a:p>
            <a:pPr lvl="1" fontAlgn="auto">
              <a:spcBef>
                <a:spcPts val="0"/>
              </a:spcBef>
              <a:spcAft>
                <a:spcPts val="0"/>
              </a:spcAft>
              <a:buFont typeface="Arial" pitchFamily="34" charset="0"/>
              <a:buChar char="•"/>
              <a:defRPr/>
            </a:pPr>
            <a:r>
              <a:rPr lang="hu-HU" dirty="0" smtClean="0"/>
              <a:t>hiánytalan kérelem és mellékletek esetén az eljárás megindulását követően haladéktalanul, de legkésőbb öt napon belül,</a:t>
            </a:r>
          </a:p>
          <a:p>
            <a:pPr lvl="1" fontAlgn="auto">
              <a:spcBef>
                <a:spcPts val="0"/>
              </a:spcBef>
              <a:spcAft>
                <a:spcPts val="0"/>
              </a:spcAft>
              <a:buFont typeface="Arial" pitchFamily="34" charset="0"/>
              <a:buChar char="•"/>
              <a:defRPr/>
            </a:pPr>
            <a:r>
              <a:rPr lang="hu-HU" dirty="0" smtClean="0"/>
              <a:t>hiányzó szakhatósági dokumentáció esetén a hiánypótlást követően haladéktalanul, de legkésőbb három napon belül</a:t>
            </a:r>
          </a:p>
          <a:p>
            <a:pPr lvl="1" fontAlgn="auto">
              <a:spcBef>
                <a:spcPts val="0"/>
              </a:spcBef>
              <a:spcAft>
                <a:spcPts val="0"/>
              </a:spcAft>
              <a:buFont typeface="Arial" pitchFamily="34" charset="0"/>
              <a:buChar char="•"/>
              <a:defRPr/>
            </a:pPr>
            <a:r>
              <a:rPr lang="hu-HU" dirty="0" smtClean="0"/>
              <a:t>az ÉTDR alkalmazásával, elektronikus úton keresi meg, biztosítva a szakhatóság számára a kérelem, az építészeti-műszaki dokumentáció és az 5. mellékletben meghatározott dokumentáció </a:t>
            </a:r>
            <a:r>
              <a:rPr lang="hu-HU" dirty="0" err="1" smtClean="0"/>
              <a:t>ÉTDR-ben</a:t>
            </a:r>
            <a:r>
              <a:rPr lang="hu-HU" dirty="0" smtClean="0"/>
              <a:t> történő megtekintésének, elérésének és véleményezésének lehetőségét.</a:t>
            </a:r>
          </a:p>
          <a:p>
            <a:pPr fontAlgn="auto">
              <a:spcBef>
                <a:spcPts val="0"/>
              </a:spcBef>
              <a:spcAft>
                <a:spcPts val="0"/>
              </a:spcAft>
              <a:defRPr/>
            </a:pPr>
            <a:r>
              <a:rPr lang="hu-HU" dirty="0" smtClean="0"/>
              <a:t> </a:t>
            </a:r>
          </a:p>
          <a:p>
            <a:pPr fontAlgn="auto">
              <a:spcBef>
                <a:spcPts val="0"/>
              </a:spcBef>
              <a:spcAft>
                <a:spcPts val="0"/>
              </a:spcAft>
              <a:defRPr/>
            </a:pPr>
            <a:r>
              <a:rPr lang="hu-HU" dirty="0" smtClean="0"/>
              <a:t>A szakhatósági megkeresés tartalmazza</a:t>
            </a:r>
          </a:p>
          <a:p>
            <a:pPr lvl="1" fontAlgn="auto">
              <a:spcBef>
                <a:spcPts val="0"/>
              </a:spcBef>
              <a:spcAft>
                <a:spcPts val="0"/>
              </a:spcAft>
              <a:buFont typeface="Arial" pitchFamily="34" charset="0"/>
              <a:buChar char="•"/>
              <a:defRPr/>
            </a:pPr>
            <a:r>
              <a:rPr lang="hu-HU" dirty="0" smtClean="0"/>
              <a:t>az ÉTDR ügy- és iratazonosítót,</a:t>
            </a:r>
          </a:p>
          <a:p>
            <a:pPr lvl="1" fontAlgn="auto">
              <a:spcBef>
                <a:spcPts val="0"/>
              </a:spcBef>
              <a:spcAft>
                <a:spcPts val="0"/>
              </a:spcAft>
              <a:buFont typeface="Arial" pitchFamily="34" charset="0"/>
              <a:buChar char="•"/>
              <a:defRPr/>
            </a:pPr>
            <a:r>
              <a:rPr lang="hu-HU" dirty="0" smtClean="0"/>
              <a:t>az építtető nevét és az ismert elérhetőségét,</a:t>
            </a:r>
          </a:p>
          <a:p>
            <a:pPr lvl="1" fontAlgn="auto">
              <a:spcBef>
                <a:spcPts val="0"/>
              </a:spcBef>
              <a:spcAft>
                <a:spcPts val="0"/>
              </a:spcAft>
              <a:buFont typeface="Arial" pitchFamily="34" charset="0"/>
              <a:buChar char="•"/>
              <a:defRPr/>
            </a:pPr>
            <a:r>
              <a:rPr lang="hu-HU" dirty="0" smtClean="0"/>
              <a:t>a kérelem tárgyát és a kérelmezett engedély típusát,</a:t>
            </a:r>
          </a:p>
          <a:p>
            <a:pPr lvl="1" fontAlgn="auto">
              <a:spcBef>
                <a:spcPts val="0"/>
              </a:spcBef>
              <a:spcAft>
                <a:spcPts val="0"/>
              </a:spcAft>
              <a:buFont typeface="Arial" pitchFamily="34" charset="0"/>
              <a:buChar char="•"/>
              <a:defRPr/>
            </a:pPr>
            <a:r>
              <a:rPr lang="hu-HU" dirty="0" smtClean="0"/>
              <a:t>a kérelemmel érintett telek címét és helyrajzi számát,</a:t>
            </a:r>
          </a:p>
          <a:p>
            <a:pPr lvl="1" fontAlgn="auto">
              <a:spcBef>
                <a:spcPts val="0"/>
              </a:spcBef>
              <a:spcAft>
                <a:spcPts val="0"/>
              </a:spcAft>
              <a:buFont typeface="Arial" pitchFamily="34" charset="0"/>
              <a:buChar char="•"/>
              <a:defRPr/>
            </a:pPr>
            <a:r>
              <a:rPr lang="hu-HU" dirty="0" smtClean="0"/>
              <a:t>az arról való tájékoztatást, hogy amennyiben ellenérdekű ügyfél az első fokú építésügyi hatósági engedélyezési eljárásban nem vesz részt, és a szakhatóság az ügyintézési határidőn belül nem ad ki állásfoglalást, a hozzájárulását megadottnak kell tekinteni, valamint</a:t>
            </a:r>
          </a:p>
          <a:p>
            <a:pPr lvl="1" fontAlgn="auto">
              <a:spcBef>
                <a:spcPts val="0"/>
              </a:spcBef>
              <a:spcAft>
                <a:spcPts val="0"/>
              </a:spcAft>
              <a:buFont typeface="Arial" pitchFamily="34" charset="0"/>
              <a:buChar char="•"/>
              <a:defRPr/>
            </a:pPr>
            <a:r>
              <a:rPr lang="hu-HU" dirty="0" smtClean="0"/>
              <a:t>az építésügyi hatóság által a szakhatósági állásfoglalás megadásához szükségesnek ítélt egyéb információkat.</a:t>
            </a:r>
          </a:p>
          <a:p>
            <a:pPr fontAlgn="auto">
              <a:spcBef>
                <a:spcPts val="0"/>
              </a:spcBef>
              <a:spcAft>
                <a:spcPts val="0"/>
              </a:spcAft>
              <a:defRPr/>
            </a:pPr>
            <a:r>
              <a:rPr lang="hu-HU" dirty="0" smtClean="0"/>
              <a:t> </a:t>
            </a:r>
          </a:p>
          <a:p>
            <a:pPr fontAlgn="auto">
              <a:spcBef>
                <a:spcPts val="0"/>
              </a:spcBef>
              <a:spcAft>
                <a:spcPts val="0"/>
              </a:spcAft>
              <a:defRPr/>
            </a:pPr>
            <a:r>
              <a:rPr lang="hu-HU" dirty="0" smtClean="0"/>
              <a:t>A szakhatóság ügyintézési határideje az elektronikus megkeresésnek a szakhatósághoz történő – az ÉTDR alkalmazás által rögzített – megérkezést követő munkanapon indul, és az állásfoglalásnak az </a:t>
            </a:r>
            <a:r>
              <a:rPr lang="hu-HU" dirty="0" err="1" smtClean="0"/>
              <a:t>ÉTDR-be</a:t>
            </a:r>
            <a:r>
              <a:rPr lang="hu-HU" dirty="0" smtClean="0"/>
              <a:t> történő feltöltése napjáig tart.</a:t>
            </a:r>
          </a:p>
          <a:p>
            <a:pPr fontAlgn="auto">
              <a:spcBef>
                <a:spcPts val="0"/>
              </a:spcBef>
              <a:spcAft>
                <a:spcPts val="0"/>
              </a:spcAft>
              <a:defRPr/>
            </a:pPr>
            <a:r>
              <a:rPr lang="hu-HU" dirty="0" smtClean="0"/>
              <a:t> </a:t>
            </a:r>
          </a:p>
          <a:p>
            <a:pPr fontAlgn="auto">
              <a:spcBef>
                <a:spcPts val="0"/>
              </a:spcBef>
              <a:spcAft>
                <a:spcPts val="0"/>
              </a:spcAft>
              <a:defRPr/>
            </a:pPr>
            <a:endParaRPr lang="hu-HU" dirty="0"/>
          </a:p>
        </p:txBody>
      </p:sp>
      <p:sp>
        <p:nvSpPr>
          <p:cNvPr id="1833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18A6C6-E7B6-4E02-9C44-1132ED61AB2B}" type="slidenum">
              <a:rPr lang="hu-HU"/>
              <a:pPr fontAlgn="base">
                <a:spcBef>
                  <a:spcPct val="0"/>
                </a:spcBef>
                <a:spcAft>
                  <a:spcPct val="0"/>
                </a:spcAft>
              </a:pPr>
              <a:t>45</a:t>
            </a:fld>
            <a:endParaRPr lang="hu-H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Diakép helye 1"/>
          <p:cNvSpPr>
            <a:spLocks noGrp="1" noRot="1" noChangeAspect="1" noTextEdit="1"/>
          </p:cNvSpPr>
          <p:nvPr>
            <p:ph type="sldImg"/>
          </p:nvPr>
        </p:nvSpPr>
        <p:spPr bwMode="auto">
          <a:noFill/>
          <a:ln>
            <a:solidFill>
              <a:srgbClr val="000000"/>
            </a:solidFill>
            <a:miter lim="800000"/>
            <a:headEnd/>
            <a:tailEnd/>
          </a:ln>
        </p:spPr>
      </p:sp>
      <p:sp>
        <p:nvSpPr>
          <p:cNvPr id="18432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Ha a szakhatóság a határidőn belül nem ad ki állásfoglalást, és ellenérdekű ügyfél az első fokú eljárásban nem vesz részt, a hozzájárulását megadottnak kell tekinteni.</a:t>
            </a:r>
          </a:p>
          <a:p>
            <a:pPr>
              <a:spcBef>
                <a:spcPct val="0"/>
              </a:spcBef>
            </a:pPr>
            <a:endParaRPr lang="hu-HU" smtClean="0"/>
          </a:p>
          <a:p>
            <a:pPr>
              <a:spcBef>
                <a:spcPct val="0"/>
              </a:spcBef>
            </a:pPr>
            <a:r>
              <a:rPr lang="hu-HU" smtClean="0"/>
              <a:t>Módosított építési engedélyezési eljárás során, ha a kérelmezett módosítás érinti az első fokú építésügyi hatósági eljárásban részt vett szakhatóság szakkérdését, vagy ha a kérelmezett módosítással a 6. melléklet</a:t>
            </a:r>
            <a:r>
              <a:rPr lang="hu-HU" i="1" smtClean="0"/>
              <a:t> </a:t>
            </a:r>
            <a:r>
              <a:rPr lang="hu-HU" smtClean="0"/>
              <a:t>szerinti</a:t>
            </a:r>
            <a:r>
              <a:rPr lang="hu-HU" i="1" smtClean="0"/>
              <a:t> </a:t>
            </a:r>
            <a:r>
              <a:rPr lang="hu-HU" smtClean="0"/>
              <a:t>szakhatósági közreműködés és bevonás feltételei megvalósulnak,</a:t>
            </a:r>
            <a:r>
              <a:rPr lang="hu-HU" i="1" smtClean="0"/>
              <a:t> </a:t>
            </a:r>
            <a:r>
              <a:rPr lang="hu-HU" smtClean="0"/>
              <a:t>az első fokú építésügyi hatóság az érdekelt szakhatóság ismételt megkeresésével beszerzett vagy a módosított építési engedély iránti kérelem mellékleteként rendelkezésre álló szakhatósági állásfoglalás alapján dönt.</a:t>
            </a:r>
          </a:p>
          <a:p>
            <a:pPr>
              <a:spcBef>
                <a:spcPct val="0"/>
              </a:spcBef>
            </a:pPr>
            <a:endParaRPr lang="hu-HU" smtClean="0"/>
          </a:p>
          <a:p>
            <a:pPr>
              <a:spcBef>
                <a:spcPct val="0"/>
              </a:spcBef>
            </a:pPr>
            <a:endParaRPr lang="hu-HU" smtClean="0"/>
          </a:p>
        </p:txBody>
      </p:sp>
      <p:sp>
        <p:nvSpPr>
          <p:cNvPr id="1843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6728DC-55C1-438E-AC17-A69778E9E862}" type="slidenum">
              <a:rPr lang="hu-HU"/>
              <a:pPr fontAlgn="base">
                <a:spcBef>
                  <a:spcPct val="0"/>
                </a:spcBef>
                <a:spcAft>
                  <a:spcPct val="0"/>
                </a:spcAft>
              </a:pPr>
              <a:t>46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Diakép helye 1"/>
          <p:cNvSpPr>
            <a:spLocks noGrp="1" noRot="1" noChangeAspect="1" noTextEdit="1"/>
          </p:cNvSpPr>
          <p:nvPr>
            <p:ph type="sldImg"/>
          </p:nvPr>
        </p:nvSpPr>
        <p:spPr bwMode="auto">
          <a:noFill/>
          <a:ln>
            <a:solidFill>
              <a:srgbClr val="000000"/>
            </a:solidFill>
            <a:miter lim="800000"/>
            <a:headEnd/>
            <a:tailEnd/>
          </a:ln>
        </p:spPr>
      </p:sp>
      <p:sp>
        <p:nvSpPr>
          <p:cNvPr id="148483" name="Jegyzetek helye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FontTx/>
              <a:buChar char="•"/>
            </a:pPr>
            <a:r>
              <a:rPr lang="hu-HU" smtClean="0"/>
              <a:t>magas szakmai ismereteket és gyakorlatot,</a:t>
            </a:r>
          </a:p>
          <a:p>
            <a:pPr lvl="1">
              <a:spcBef>
                <a:spcPct val="0"/>
              </a:spcBef>
              <a:buFontTx/>
              <a:buChar char="•"/>
            </a:pPr>
            <a:r>
              <a:rPr lang="hu-HU" smtClean="0"/>
              <a:t>kiemelkedő koordinációt és  szervezést </a:t>
            </a:r>
          </a:p>
          <a:p>
            <a:pPr lvl="1">
              <a:spcBef>
                <a:spcPct val="0"/>
              </a:spcBef>
              <a:buFontTx/>
              <a:buChar char="•"/>
            </a:pPr>
            <a:r>
              <a:rPr lang="hu-HU" smtClean="0"/>
              <a:t>intenzív munkavégzést</a:t>
            </a:r>
          </a:p>
          <a:p>
            <a:pPr lvl="1">
              <a:spcBef>
                <a:spcPct val="0"/>
              </a:spcBef>
              <a:buFontTx/>
              <a:buChar char="•"/>
            </a:pPr>
            <a:r>
              <a:rPr lang="hu-HU" smtClean="0"/>
              <a:t>kivételes szakszerűséget és jogszerűséget</a:t>
            </a:r>
          </a:p>
          <a:p>
            <a:pPr>
              <a:spcBef>
                <a:spcPct val="0"/>
              </a:spcBef>
            </a:pPr>
            <a:r>
              <a:rPr lang="hu-HU" smtClean="0"/>
              <a:t>igénylő, kiemelten közérdekű  ügyek.</a:t>
            </a:r>
          </a:p>
        </p:txBody>
      </p:sp>
      <p:sp>
        <p:nvSpPr>
          <p:cNvPr id="1484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FDDAA8-D160-477A-BC7C-9CB5A308B9B7}" type="slidenum">
              <a:rPr lang="hu-HU"/>
              <a:pPr fontAlgn="base">
                <a:spcBef>
                  <a:spcPct val="0"/>
                </a:spcBef>
                <a:spcAft>
                  <a:spcPct val="0"/>
                </a:spcAft>
              </a:pPr>
              <a:t>5</a:t>
            </a:fld>
            <a:endParaRPr lang="hu-H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Diakép helye 1"/>
          <p:cNvSpPr>
            <a:spLocks noGrp="1" noRot="1" noChangeAspect="1" noTextEdit="1"/>
          </p:cNvSpPr>
          <p:nvPr>
            <p:ph type="sldImg"/>
          </p:nvPr>
        </p:nvSpPr>
        <p:spPr bwMode="auto">
          <a:noFill/>
          <a:ln>
            <a:solidFill>
              <a:srgbClr val="000000"/>
            </a:solidFill>
            <a:miter lim="800000"/>
            <a:headEnd/>
            <a:tailEnd/>
          </a:ln>
        </p:spPr>
      </p:sp>
      <p:sp>
        <p:nvSpPr>
          <p:cNvPr id="18534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fellebbezési eljárásban, ha a fellebbezés az első fokú építésügyi hatóság határozatában foglalt szakhatósági állásfoglalás tartalma ellen irányul, a másodfokú építésügyi hatóság a másodfokú szakhatóság állásfoglalása alapján dönt. Egyéb esetben a szakhatóságot megkeresni nem kell.</a:t>
            </a:r>
          </a:p>
          <a:p>
            <a:pPr>
              <a:spcBef>
                <a:spcPct val="0"/>
              </a:spcBef>
            </a:pPr>
            <a:endParaRPr lang="hu-HU" smtClean="0"/>
          </a:p>
        </p:txBody>
      </p:sp>
      <p:sp>
        <p:nvSpPr>
          <p:cNvPr id="1853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882A85-E396-46AC-B4C4-0D9740909803}" type="slidenum">
              <a:rPr lang="hu-HU"/>
              <a:pPr fontAlgn="base">
                <a:spcBef>
                  <a:spcPct val="0"/>
                </a:spcBef>
                <a:spcAft>
                  <a:spcPct val="0"/>
                </a:spcAft>
              </a:pPr>
              <a:t>47</a:t>
            </a:fld>
            <a:endParaRPr lang="hu-H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Diakép helye 1"/>
          <p:cNvSpPr>
            <a:spLocks noGrp="1" noRot="1" noChangeAspect="1" noTextEdit="1"/>
          </p:cNvSpPr>
          <p:nvPr>
            <p:ph type="sldImg"/>
          </p:nvPr>
        </p:nvSpPr>
        <p:spPr bwMode="auto">
          <a:noFill/>
          <a:ln>
            <a:solidFill>
              <a:srgbClr val="000000"/>
            </a:solidFill>
            <a:miter lim="800000"/>
            <a:headEnd/>
            <a:tailEnd/>
          </a:ln>
        </p:spPr>
      </p:sp>
      <p:sp>
        <p:nvSpPr>
          <p:cNvPr id="18637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a:p>
            <a:pPr>
              <a:spcBef>
                <a:spcPct val="0"/>
              </a:spcBef>
            </a:pPr>
            <a:endParaRPr lang="hu-HU" smtClean="0"/>
          </a:p>
        </p:txBody>
      </p:sp>
      <p:sp>
        <p:nvSpPr>
          <p:cNvPr id="1863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E461A0-467A-42C8-BF09-331852CB1B66}" type="slidenum">
              <a:rPr lang="hu-HU"/>
              <a:pPr fontAlgn="base">
                <a:spcBef>
                  <a:spcPct val="0"/>
                </a:spcBef>
                <a:spcAft>
                  <a:spcPct val="0"/>
                </a:spcAft>
              </a:pPr>
              <a:t>48</a:t>
            </a:fld>
            <a:endParaRPr lang="hu-H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Diakép helye 1"/>
          <p:cNvSpPr>
            <a:spLocks noGrp="1" noRot="1" noChangeAspect="1" noTextEdit="1"/>
          </p:cNvSpPr>
          <p:nvPr>
            <p:ph type="sldImg"/>
          </p:nvPr>
        </p:nvSpPr>
        <p:spPr bwMode="auto">
          <a:noFill/>
          <a:ln>
            <a:solidFill>
              <a:srgbClr val="000000"/>
            </a:solidFill>
            <a:miter lim="800000"/>
            <a:headEnd/>
            <a:tailEnd/>
          </a:ln>
        </p:spPr>
      </p:sp>
      <p:sp>
        <p:nvSpPr>
          <p:cNvPr id="18739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 </a:t>
            </a:r>
            <a:r>
              <a:rPr lang="hu-HU" b="1" smtClean="0"/>
              <a:t>Veszélyhelyzet elhárítása érdekében</a:t>
            </a:r>
            <a:r>
              <a:rPr lang="hu-HU" smtClean="0"/>
              <a:t> történő vagy kihirdetett veszélyhelyzet következtében szükségessé váló építési tevékenységek, valamint az építmények, építményszerkezetek veszélyes állapotának jogszerűtlen építési tevékenységgel történő, halasztást nem tűrő elhárítása vagy részleges elbontása esetén az építésügyi hatóság a megvalósult építmény, építményrész, építményszerkezet fennmaradását vagy elbontását kérelemre </a:t>
            </a:r>
            <a:r>
              <a:rPr lang="hu-HU" u="sng" smtClean="0"/>
              <a:t>tudomásul veszi</a:t>
            </a:r>
            <a:r>
              <a:rPr lang="hu-HU" smtClean="0"/>
              <a:t>.</a:t>
            </a:r>
          </a:p>
          <a:p>
            <a:pPr>
              <a:spcBef>
                <a:spcPct val="0"/>
              </a:spcBef>
            </a:pPr>
            <a:r>
              <a:rPr lang="hu-HU" smtClean="0"/>
              <a:t> </a:t>
            </a:r>
          </a:p>
          <a:p>
            <a:pPr>
              <a:spcBef>
                <a:spcPct val="0"/>
              </a:spcBef>
            </a:pPr>
            <a:r>
              <a:rPr lang="hu-HU" u="sng" smtClean="0"/>
              <a:t>Veszélyes állapotú építmények</a:t>
            </a:r>
            <a:r>
              <a:rPr lang="hu-HU" smtClean="0"/>
              <a:t>, épületszerkezetek jogszerűtlen építési tevékenységgel történő veszélyelhárítása vagy részleges elbontása esetén kiadott fennmaradási engedéllyel vagy bontás tudomásulvételével egyidejűleg az építésügyi hatóság építésügyi </a:t>
            </a:r>
            <a:r>
              <a:rPr lang="hu-HU" u="sng" smtClean="0"/>
              <a:t>bírságot nem szab ki.</a:t>
            </a:r>
            <a:endParaRPr lang="hu-HU" smtClean="0"/>
          </a:p>
          <a:p>
            <a:pPr>
              <a:spcBef>
                <a:spcPct val="0"/>
              </a:spcBef>
            </a:pPr>
            <a:endParaRPr lang="hu-HU" smtClean="0"/>
          </a:p>
        </p:txBody>
      </p:sp>
      <p:sp>
        <p:nvSpPr>
          <p:cNvPr id="1873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FEE80-7455-4646-8560-94E7E0930C7B}" type="slidenum">
              <a:rPr lang="hu-HU"/>
              <a:pPr fontAlgn="base">
                <a:spcBef>
                  <a:spcPct val="0"/>
                </a:spcBef>
                <a:spcAft>
                  <a:spcPct val="0"/>
                </a:spcAft>
              </a:pPr>
              <a:t>49</a:t>
            </a:fld>
            <a:endParaRPr lang="hu-H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Diakép helye 1"/>
          <p:cNvSpPr>
            <a:spLocks noGrp="1" noRot="1" noChangeAspect="1" noTextEdit="1"/>
          </p:cNvSpPr>
          <p:nvPr>
            <p:ph type="sldImg"/>
          </p:nvPr>
        </p:nvSpPr>
        <p:spPr bwMode="auto">
          <a:noFill/>
          <a:ln>
            <a:solidFill>
              <a:srgbClr val="000000"/>
            </a:solidFill>
            <a:miter lim="800000"/>
            <a:headEnd/>
            <a:tailEnd/>
          </a:ln>
        </p:spPr>
      </p:sp>
      <p:sp>
        <p:nvSpPr>
          <p:cNvPr id="18841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Építési tevékenység megkezdéséhez és folytatásához meghatározott esetekben az építésügyi hatóság eljárásának lefolytatása szükséges. Az építésügyi hatóság az épített környezet alakításáról és védelméről szóló törvény 2013. január 1-től hatályos szabályozása szerint a következő típusú engedélyezési és tudomásul-vételi eljárásokat folytatja le.</a:t>
            </a:r>
          </a:p>
          <a:p>
            <a:pPr>
              <a:spcBef>
                <a:spcPct val="0"/>
              </a:spcBef>
            </a:pPr>
            <a:r>
              <a:rPr lang="hu-HU" b="1" smtClean="0"/>
              <a:t>Változás:</a:t>
            </a:r>
            <a:endParaRPr lang="hu-HU" smtClean="0"/>
          </a:p>
          <a:p>
            <a:pPr>
              <a:spcBef>
                <a:spcPct val="0"/>
              </a:spcBef>
            </a:pPr>
            <a:r>
              <a:rPr lang="hu-HU" smtClean="0"/>
              <a:t>hogy az országos építési követelményektől eltérő műszaki megoldás engedélyezési eljárása és az engedély hatályának meghosszabbítása iránti engedélyezési eljárás önálló engedélyezési eljárás lett,</a:t>
            </a:r>
          </a:p>
          <a:p>
            <a:pPr>
              <a:spcBef>
                <a:spcPct val="0"/>
              </a:spcBef>
            </a:pPr>
            <a:r>
              <a:rPr lang="hu-HU" smtClean="0"/>
              <a:t>megszűnik a bejelentési eljárás,</a:t>
            </a:r>
          </a:p>
          <a:p>
            <a:pPr>
              <a:spcBef>
                <a:spcPct val="0"/>
              </a:spcBef>
            </a:pPr>
            <a:r>
              <a:rPr lang="hu-HU" smtClean="0"/>
              <a:t>új eljárás a hatóság tudomásul-vételi eljárása.</a:t>
            </a:r>
          </a:p>
          <a:p>
            <a:pPr>
              <a:spcBef>
                <a:spcPct val="0"/>
              </a:spcBef>
            </a:pPr>
            <a:r>
              <a:rPr lang="hu-HU" smtClean="0"/>
              <a:t> </a:t>
            </a:r>
          </a:p>
          <a:p>
            <a:pPr>
              <a:spcBef>
                <a:spcPct val="0"/>
              </a:spcBef>
            </a:pPr>
            <a:r>
              <a:rPr lang="hu-HU" b="1" smtClean="0"/>
              <a:t>A bejelentés</a:t>
            </a:r>
            <a:r>
              <a:rPr lang="hu-HU" smtClean="0"/>
              <a:t> jogintézményének </a:t>
            </a:r>
            <a:r>
              <a:rPr lang="hu-HU" b="1" smtClean="0"/>
              <a:t>bevezetését</a:t>
            </a:r>
            <a:r>
              <a:rPr lang="hu-HU" smtClean="0"/>
              <a:t> követően csökkent ugyan az engedélyezési eljárások száma, de sokszorosára nőtt a hatóság ellenőrzési kötelezettsége, amit nem teljesített, ennek következtében pedig a szabálytalan építési tevékenységek száma növekedett jelentősen.</a:t>
            </a:r>
          </a:p>
        </p:txBody>
      </p:sp>
      <p:sp>
        <p:nvSpPr>
          <p:cNvPr id="1884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CD94DC-E97F-4BB4-BA40-4ADC58A92686}" type="slidenum">
              <a:rPr lang="hu-HU"/>
              <a:pPr fontAlgn="base">
                <a:spcBef>
                  <a:spcPct val="0"/>
                </a:spcBef>
                <a:spcAft>
                  <a:spcPct val="0"/>
                </a:spcAft>
              </a:pPr>
              <a:t>51</a:t>
            </a:fld>
            <a:endParaRPr lang="hu-H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iakép helye 1"/>
          <p:cNvSpPr>
            <a:spLocks noGrp="1" noRot="1" noChangeAspect="1" noTextEdit="1"/>
          </p:cNvSpPr>
          <p:nvPr>
            <p:ph type="sldImg"/>
          </p:nvPr>
        </p:nvSpPr>
        <p:spPr bwMode="auto">
          <a:noFill/>
          <a:ln>
            <a:solidFill>
              <a:srgbClr val="000000"/>
            </a:solidFill>
            <a:miter lim="800000"/>
            <a:headEnd/>
            <a:tailEnd/>
          </a:ln>
        </p:spPr>
      </p:sp>
      <p:sp>
        <p:nvSpPr>
          <p:cNvPr id="18944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u-HU" smtClean="0"/>
          </a:p>
        </p:txBody>
      </p:sp>
      <p:sp>
        <p:nvSpPr>
          <p:cNvPr id="18944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D75E4C-37B9-43E7-89A1-CCD0E9603F1A}" type="slidenum">
              <a:rPr lang="hu-HU"/>
              <a:pPr fontAlgn="base">
                <a:spcBef>
                  <a:spcPct val="0"/>
                </a:spcBef>
                <a:spcAft>
                  <a:spcPct val="0"/>
                </a:spcAft>
              </a:pPr>
              <a:t>52</a:t>
            </a:fld>
            <a:endParaRPr lang="hu-H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iakép helye 1"/>
          <p:cNvSpPr>
            <a:spLocks noGrp="1" noRot="1" noChangeAspect="1" noTextEdit="1"/>
          </p:cNvSpPr>
          <p:nvPr>
            <p:ph type="sldImg"/>
          </p:nvPr>
        </p:nvSpPr>
        <p:spPr bwMode="auto">
          <a:noFill/>
          <a:ln>
            <a:solidFill>
              <a:srgbClr val="000000"/>
            </a:solidFill>
            <a:miter lim="800000"/>
            <a:headEnd/>
            <a:tailEnd/>
          </a:ln>
        </p:spPr>
      </p:sp>
      <p:sp>
        <p:nvSpPr>
          <p:cNvPr id="19046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Változik</a:t>
            </a:r>
            <a:r>
              <a:rPr lang="hu-HU" smtClean="0"/>
              <a:t> az építési engedély köteles tevékenységek körének meghatározása.</a:t>
            </a:r>
          </a:p>
          <a:p>
            <a:pPr>
              <a:spcBef>
                <a:spcPct val="0"/>
              </a:spcBef>
            </a:pPr>
            <a:r>
              <a:rPr lang="hu-HU" b="1" smtClean="0"/>
              <a:t>A hatályos szabályozás</a:t>
            </a:r>
            <a:r>
              <a:rPr lang="hu-HU" smtClean="0"/>
              <a:t> – mely az építési tevékenységek körét 5 kategóriába sorolja – </a:t>
            </a:r>
            <a:r>
              <a:rPr lang="hu-HU" b="1" smtClean="0"/>
              <a:t>bonyolult</a:t>
            </a:r>
            <a:r>
              <a:rPr lang="hu-HU" smtClean="0"/>
              <a:t> és nehezen kezelhető, ezért az </a:t>
            </a:r>
            <a:r>
              <a:rPr lang="hu-HU" b="1" smtClean="0"/>
              <a:t>egyszerűsítés érdekében</a:t>
            </a:r>
            <a:r>
              <a:rPr lang="hu-HU" smtClean="0"/>
              <a:t> az építési engedély nélkül végezhető építési tevékenységek köre került meghatározásra. Ennek eredményeként az új rendszerben két kategória marad. </a:t>
            </a:r>
          </a:p>
          <a:p>
            <a:pPr>
              <a:spcBef>
                <a:spcPct val="0"/>
              </a:spcBef>
            </a:pPr>
            <a:endParaRPr lang="hu-HU" smtClean="0"/>
          </a:p>
        </p:txBody>
      </p:sp>
      <p:sp>
        <p:nvSpPr>
          <p:cNvPr id="19046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9E825C-D8FB-41C2-AD59-AD2FE5521A74}" type="slidenum">
              <a:rPr lang="hu-HU"/>
              <a:pPr fontAlgn="base">
                <a:spcBef>
                  <a:spcPct val="0"/>
                </a:spcBef>
                <a:spcAft>
                  <a:spcPct val="0"/>
                </a:spcAft>
              </a:pPr>
              <a:t>53</a:t>
            </a:fld>
            <a:endParaRPr lang="hu-H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lstStyle/>
          <a:p>
            <a:pPr fontAlgn="auto">
              <a:spcBef>
                <a:spcPts val="0"/>
              </a:spcBef>
              <a:spcAft>
                <a:spcPts val="0"/>
              </a:spcAft>
              <a:defRPr/>
            </a:pPr>
            <a:r>
              <a:rPr lang="hu-HU" b="1" dirty="0" smtClean="0"/>
              <a:t>Változás!</a:t>
            </a:r>
          </a:p>
          <a:p>
            <a:pPr fontAlgn="auto">
              <a:spcBef>
                <a:spcPts val="0"/>
              </a:spcBef>
              <a:spcAft>
                <a:spcPts val="0"/>
              </a:spcAft>
              <a:defRPr/>
            </a:pPr>
            <a:r>
              <a:rPr lang="hu-HU" b="1" dirty="0" smtClean="0"/>
              <a:t>Differenciálás</a:t>
            </a:r>
            <a:r>
              <a:rPr lang="hu-HU" dirty="0" smtClean="0"/>
              <a:t> a többütemű építkezés esetén két esetkörben:</a:t>
            </a:r>
          </a:p>
          <a:p>
            <a:pPr marL="228600" indent="-228600" fontAlgn="auto">
              <a:spcBef>
                <a:spcPts val="0"/>
              </a:spcBef>
              <a:spcAft>
                <a:spcPts val="0"/>
              </a:spcAft>
              <a:buFontTx/>
              <a:buAutoNum type="arabicPeriod"/>
              <a:defRPr/>
            </a:pPr>
            <a:r>
              <a:rPr lang="hu-HU" dirty="0" smtClean="0"/>
              <a:t>Összes ütemre egyszerre, de ütemezve kérik meg az engedélyt – egy döntés az egyes ütemek pontos megjelölésével, a 2.ütem megkezdéséhez nem kell újabb engedélyt kérni és döntést hozni!</a:t>
            </a:r>
          </a:p>
          <a:p>
            <a:pPr marL="228600" indent="-228600" fontAlgn="auto">
              <a:spcBef>
                <a:spcPts val="0"/>
              </a:spcBef>
              <a:spcAft>
                <a:spcPts val="0"/>
              </a:spcAft>
              <a:buFontTx/>
              <a:buAutoNum type="arabicPeriod"/>
              <a:defRPr/>
            </a:pPr>
            <a:r>
              <a:rPr lang="hu-HU" dirty="0" smtClean="0"/>
              <a:t>Az összes ütemből csak az elsőre kérik meg az engedélyt, de a teljes építési beruházás rövid bemutatása mellett (minek az 1. üteméről van szó?). Ekkor az engedély csak az önállóan is engedélyezhető 1. ütemre szól. A második ütem csak akkor kezdhető, ha a 2. ütemre is jogerős az engedély.</a:t>
            </a:r>
            <a:endParaRPr lang="hu-HU" dirty="0"/>
          </a:p>
        </p:txBody>
      </p:sp>
      <p:sp>
        <p:nvSpPr>
          <p:cNvPr id="19149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2F397B-092C-4553-A865-2E187F03C76C}" type="slidenum">
              <a:rPr lang="hu-HU"/>
              <a:pPr fontAlgn="base">
                <a:spcBef>
                  <a:spcPct val="0"/>
                </a:spcBef>
                <a:spcAft>
                  <a:spcPct val="0"/>
                </a:spcAft>
              </a:pPr>
              <a:t>54</a:t>
            </a:fld>
            <a:endParaRPr lang="hu-H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Diakép helye 1"/>
          <p:cNvSpPr>
            <a:spLocks noGrp="1" noRot="1" noChangeAspect="1" noTextEdit="1"/>
          </p:cNvSpPr>
          <p:nvPr>
            <p:ph type="sldImg"/>
          </p:nvPr>
        </p:nvSpPr>
        <p:spPr bwMode="auto">
          <a:noFill/>
          <a:ln>
            <a:solidFill>
              <a:srgbClr val="000000"/>
            </a:solidFill>
            <a:miter lim="800000"/>
            <a:headEnd/>
            <a:tailEnd/>
          </a:ln>
        </p:spPr>
      </p:sp>
      <p:sp>
        <p:nvSpPr>
          <p:cNvPr id="19251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Változást jelent, hogy</a:t>
            </a:r>
            <a:r>
              <a:rPr lang="hu-HU" smtClean="0"/>
              <a:t> az építési beruházás engedélyezési folyamatának </a:t>
            </a:r>
            <a:r>
              <a:rPr lang="hu-HU" b="1" smtClean="0"/>
              <a:t>rövidíthetősége érdekében</a:t>
            </a:r>
            <a:r>
              <a:rPr lang="hu-HU" smtClean="0"/>
              <a:t> az eljárási kódexben meghatározásra kerültek az építési engedély iránti kérelemmel egy időben előterjeszthető kérelmek. Ezekben az esetekben a hatóság a kérelmeket összevonja – a vonatkozó szabályoknak megfelelően elbírálja – és döntéseit egybefoglalja.</a:t>
            </a:r>
          </a:p>
          <a:p>
            <a:pPr>
              <a:spcBef>
                <a:spcPct val="0"/>
              </a:spcBef>
            </a:pPr>
            <a:r>
              <a:rPr lang="hu-HU" smtClean="0"/>
              <a:t>Az </a:t>
            </a:r>
            <a:r>
              <a:rPr lang="hu-HU" b="1" smtClean="0"/>
              <a:t>örökségvédelmi engedély</a:t>
            </a:r>
            <a:r>
              <a:rPr lang="hu-HU" smtClean="0"/>
              <a:t> iránti kérelem műemlékek esetén fordulhat elő, amikor is az építési engedély nélkül végezhető építési tevékenység végzéséhez örökségvédelmi engedély szükséges.</a:t>
            </a:r>
          </a:p>
          <a:p>
            <a:pPr>
              <a:spcBef>
                <a:spcPct val="0"/>
              </a:spcBef>
            </a:pPr>
            <a:endParaRPr lang="hu-HU" smtClean="0"/>
          </a:p>
        </p:txBody>
      </p:sp>
      <p:sp>
        <p:nvSpPr>
          <p:cNvPr id="19251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3B5D63-9C10-4177-B189-1124E04C23ED}" type="slidenum">
              <a:rPr lang="hu-HU"/>
              <a:pPr fontAlgn="base">
                <a:spcBef>
                  <a:spcPct val="0"/>
                </a:spcBef>
                <a:spcAft>
                  <a:spcPct val="0"/>
                </a:spcAft>
              </a:pPr>
              <a:t>55</a:t>
            </a:fld>
            <a:endParaRPr lang="hu-H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Diakép helye 1"/>
          <p:cNvSpPr>
            <a:spLocks noGrp="1" noRot="1" noChangeAspect="1" noTextEdit="1"/>
          </p:cNvSpPr>
          <p:nvPr>
            <p:ph type="sldImg"/>
          </p:nvPr>
        </p:nvSpPr>
        <p:spPr bwMode="auto">
          <a:noFill/>
          <a:ln>
            <a:solidFill>
              <a:srgbClr val="000000"/>
            </a:solidFill>
            <a:miter lim="800000"/>
            <a:headEnd/>
            <a:tailEnd/>
          </a:ln>
        </p:spPr>
      </p:sp>
      <p:sp>
        <p:nvSpPr>
          <p:cNvPr id="19353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Változik az engedély iránti kérelemhez benyújtandó mellékletek köre, illetve meghatározásra kerültek a becsatolható mellékletek.</a:t>
            </a:r>
          </a:p>
          <a:p>
            <a:pPr>
              <a:spcBef>
                <a:spcPct val="0"/>
              </a:spcBef>
            </a:pPr>
            <a:r>
              <a:rPr lang="hu-HU" u="sng" smtClean="0"/>
              <a:t>Mellékelhető:</a:t>
            </a:r>
            <a:endParaRPr lang="hu-HU" smtClean="0"/>
          </a:p>
          <a:p>
            <a:pPr>
              <a:spcBef>
                <a:spcPct val="0"/>
              </a:spcBef>
            </a:pPr>
            <a:r>
              <a:rPr lang="hu-HU" smtClean="0"/>
              <a:t>Az </a:t>
            </a:r>
            <a:r>
              <a:rPr lang="hu-HU" b="1" smtClean="0"/>
              <a:t>előzetesen</a:t>
            </a:r>
            <a:r>
              <a:rPr lang="hu-HU" smtClean="0"/>
              <a:t> </a:t>
            </a:r>
            <a:r>
              <a:rPr lang="hu-HU" b="1" smtClean="0"/>
              <a:t>beszerzett</a:t>
            </a:r>
            <a:r>
              <a:rPr lang="hu-HU" smtClean="0"/>
              <a:t> </a:t>
            </a:r>
            <a:r>
              <a:rPr lang="hu-HU" b="1" smtClean="0"/>
              <a:t>hatósági engedély </a:t>
            </a:r>
            <a:r>
              <a:rPr lang="hu-HU" smtClean="0"/>
              <a:t>(környezetvédelmi vagy egységes környezethasználati engedély, az erdészeti, a természetvédelmi hatóság engedélyét, a termőföld végleges más célú hasznosításának engedélye) </a:t>
            </a:r>
            <a:r>
              <a:rPr lang="hu-HU" b="1" smtClean="0"/>
              <a:t>már csak benyújtható melléklet, vagy becsatolás helyett nyilatkozhat azok meglétéről az iktatószám megjelölésével. </a:t>
            </a:r>
            <a:r>
              <a:rPr lang="hu-HU" smtClean="0"/>
              <a:t>Ezekben az esetekben az engedélyeket az építésügyi hatóság </a:t>
            </a:r>
            <a:r>
              <a:rPr lang="hu-HU" b="1" smtClean="0"/>
              <a:t>belföldi jogsegély keretében</a:t>
            </a:r>
            <a:r>
              <a:rPr lang="hu-HU" smtClean="0"/>
              <a:t> szerzi be a társhatóságtól.</a:t>
            </a:r>
          </a:p>
          <a:p>
            <a:pPr>
              <a:spcBef>
                <a:spcPct val="0"/>
              </a:spcBef>
            </a:pPr>
            <a:r>
              <a:rPr lang="hu-HU" smtClean="0"/>
              <a:t>A </a:t>
            </a:r>
            <a:r>
              <a:rPr lang="hu-HU" b="1" smtClean="0"/>
              <a:t>szakhatóság előzetes állásfoglalása</a:t>
            </a:r>
            <a:r>
              <a:rPr lang="hu-HU" smtClean="0"/>
              <a:t>, </a:t>
            </a:r>
            <a:r>
              <a:rPr lang="hu-HU" b="1" smtClean="0"/>
              <a:t>ha az</a:t>
            </a:r>
            <a:r>
              <a:rPr lang="hu-HU" smtClean="0"/>
              <a:t> </a:t>
            </a:r>
            <a:r>
              <a:rPr lang="hu-HU" b="1" smtClean="0"/>
              <a:t>nem az ÉTDR igénybevételével került beszerzésre, </a:t>
            </a:r>
            <a:r>
              <a:rPr lang="hu-HU" smtClean="0"/>
              <a:t>az a hozzá tartozó szakhatóság által záradékolt építészeti-műszaki dokumentáció.</a:t>
            </a:r>
          </a:p>
          <a:p>
            <a:pPr>
              <a:spcBef>
                <a:spcPct val="0"/>
              </a:spcBef>
            </a:pPr>
            <a:r>
              <a:rPr lang="hu-HU" u="sng" smtClean="0"/>
              <a:t>Nem kell mellékelni:</a:t>
            </a:r>
            <a:endParaRPr lang="hu-HU" smtClean="0"/>
          </a:p>
          <a:p>
            <a:pPr>
              <a:spcBef>
                <a:spcPct val="0"/>
              </a:spcBef>
            </a:pPr>
            <a:r>
              <a:rPr lang="hu-HU" smtClean="0"/>
              <a:t>Az építtetőnek az </a:t>
            </a:r>
            <a:r>
              <a:rPr lang="hu-HU" b="1" smtClean="0"/>
              <a:t>építési jogosultság igazolását – </a:t>
            </a:r>
            <a:r>
              <a:rPr lang="hu-HU" smtClean="0"/>
              <a:t>mivel az építési engedély polgári jogi igényt nem dönt el.</a:t>
            </a:r>
          </a:p>
          <a:p>
            <a:pPr>
              <a:spcBef>
                <a:spcPct val="0"/>
              </a:spcBef>
            </a:pPr>
            <a:r>
              <a:rPr lang="hu-HU" b="1" smtClean="0"/>
              <a:t>A tervezői nyilatkozatot</a:t>
            </a:r>
            <a:r>
              <a:rPr lang="hu-HU" smtClean="0"/>
              <a:t> (megszűnik), mert annak tartalma </a:t>
            </a:r>
            <a:r>
              <a:rPr lang="hu-HU" b="1" smtClean="0"/>
              <a:t>beépül az építészeti-műszaki dokumentáció szöveges részébe.</a:t>
            </a:r>
            <a:endParaRPr lang="hu-HU" smtClean="0"/>
          </a:p>
          <a:p>
            <a:pPr>
              <a:spcBef>
                <a:spcPct val="0"/>
              </a:spcBef>
            </a:pPr>
            <a:r>
              <a:rPr lang="hu-HU" u="sng" smtClean="0"/>
              <a:t>Nem a kérelem melléklete:</a:t>
            </a:r>
            <a:endParaRPr lang="hu-HU" smtClean="0"/>
          </a:p>
          <a:p>
            <a:pPr>
              <a:spcBef>
                <a:spcPct val="0"/>
              </a:spcBef>
            </a:pPr>
            <a:r>
              <a:rPr lang="hu-HU" b="1" smtClean="0"/>
              <a:t>A közút kezelői nyilatkozat</a:t>
            </a:r>
            <a:r>
              <a:rPr lang="hu-HU" smtClean="0"/>
              <a:t>, mert az a szakhatósági dokumentáció része lett.</a:t>
            </a:r>
          </a:p>
          <a:p>
            <a:pPr>
              <a:spcBef>
                <a:spcPct val="0"/>
              </a:spcBef>
            </a:pPr>
            <a:r>
              <a:rPr lang="hu-HU" b="1" smtClean="0"/>
              <a:t>A statisztikai adatlap</a:t>
            </a:r>
            <a:r>
              <a:rPr lang="hu-HU" smtClean="0"/>
              <a:t>, mert az beépült az építészeti-műszaki dokumentáció „Igazolások”-at tartalmazó részébe.</a:t>
            </a:r>
          </a:p>
          <a:p>
            <a:pPr>
              <a:spcBef>
                <a:spcPct val="0"/>
              </a:spcBef>
            </a:pPr>
            <a:endParaRPr lang="hu-HU" smtClean="0"/>
          </a:p>
        </p:txBody>
      </p:sp>
      <p:sp>
        <p:nvSpPr>
          <p:cNvPr id="19354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E3EC18-D161-4451-A07C-87E9AE000724}" type="slidenum">
              <a:rPr lang="hu-HU"/>
              <a:pPr fontAlgn="base">
                <a:spcBef>
                  <a:spcPct val="0"/>
                </a:spcBef>
                <a:spcAft>
                  <a:spcPct val="0"/>
                </a:spcAft>
              </a:pPr>
              <a:t>56</a:t>
            </a:fld>
            <a:endParaRPr lang="hu-H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iakép helye 1"/>
          <p:cNvSpPr>
            <a:spLocks noGrp="1" noRot="1" noChangeAspect="1" noTextEdit="1"/>
          </p:cNvSpPr>
          <p:nvPr>
            <p:ph type="sldImg"/>
          </p:nvPr>
        </p:nvSpPr>
        <p:spPr bwMode="auto">
          <a:noFill/>
          <a:ln>
            <a:solidFill>
              <a:srgbClr val="000000"/>
            </a:solidFill>
            <a:miter lim="800000"/>
            <a:headEnd/>
            <a:tailEnd/>
          </a:ln>
        </p:spPr>
      </p:sp>
      <p:sp>
        <p:nvSpPr>
          <p:cNvPr id="19456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eljárási kódex mind a hatóság, mind az ügyfél számára „szigorú”</a:t>
            </a:r>
            <a:r>
              <a:rPr lang="hu-HU" b="1" smtClean="0"/>
              <a:t> </a:t>
            </a:r>
            <a:r>
              <a:rPr lang="hu-HU" smtClean="0"/>
              <a:t>határidőket állapít</a:t>
            </a:r>
            <a:r>
              <a:rPr lang="hu-HU" b="1" smtClean="0"/>
              <a:t> </a:t>
            </a:r>
            <a:r>
              <a:rPr lang="hu-HU" smtClean="0"/>
              <a:t>meg. Általánosan, az engedélyezési eljárásokra elmondható, hogy az egyes eljárási cselekmények ügyintézési határideje lecsökken, így a </a:t>
            </a:r>
            <a:r>
              <a:rPr lang="hu-HU" b="1" smtClean="0"/>
              <a:t>hiánypótlási felhívás</a:t>
            </a:r>
            <a:r>
              <a:rPr lang="hu-HU" smtClean="0"/>
              <a:t> kibocsátásának határideje is 10 napról </a:t>
            </a:r>
            <a:r>
              <a:rPr lang="hu-HU" b="1" smtClean="0"/>
              <a:t>5 napra</a:t>
            </a:r>
            <a:r>
              <a:rPr lang="hu-HU" smtClean="0"/>
              <a:t>.</a:t>
            </a:r>
          </a:p>
          <a:p>
            <a:pPr>
              <a:spcBef>
                <a:spcPct val="0"/>
              </a:spcBef>
            </a:pPr>
            <a:endParaRPr lang="hu-HU" b="1" smtClean="0"/>
          </a:p>
          <a:p>
            <a:pPr>
              <a:spcBef>
                <a:spcPct val="0"/>
              </a:spcBef>
            </a:pPr>
            <a:r>
              <a:rPr lang="hu-HU" b="1" smtClean="0"/>
              <a:t>Meghatározásra</a:t>
            </a:r>
            <a:r>
              <a:rPr lang="hu-HU" smtClean="0"/>
              <a:t> </a:t>
            </a:r>
            <a:r>
              <a:rPr lang="hu-HU" b="1" smtClean="0"/>
              <a:t>került</a:t>
            </a:r>
            <a:r>
              <a:rPr lang="hu-HU" smtClean="0"/>
              <a:t> a hiánypótlásra </a:t>
            </a:r>
            <a:r>
              <a:rPr lang="hu-HU" b="1" smtClean="0"/>
              <a:t>adható határidő</a:t>
            </a:r>
            <a:r>
              <a:rPr lang="hu-HU" smtClean="0"/>
              <a:t> annak érdekében, hogy az eljárások kimenetele rövidüljön és kiszámíthatóvá váljon.</a:t>
            </a:r>
            <a:r>
              <a:rPr lang="hu-HU" b="1" smtClean="0"/>
              <a:t> </a:t>
            </a:r>
            <a:r>
              <a:rPr lang="hu-HU" smtClean="0"/>
              <a:t>A hiánypótlásra megállapított</a:t>
            </a:r>
            <a:r>
              <a:rPr lang="hu-HU" b="1" smtClean="0"/>
              <a:t> legfeljebb 20 napos határidőt </a:t>
            </a:r>
            <a:r>
              <a:rPr lang="hu-HU" smtClean="0"/>
              <a:t>a hatóságnak – a hiányzó dokumentumok súlyától függően –</a:t>
            </a:r>
            <a:r>
              <a:rPr lang="hu-HU" b="1" smtClean="0"/>
              <a:t> differenciálnia </a:t>
            </a:r>
            <a:r>
              <a:rPr lang="hu-HU" smtClean="0"/>
              <a:t>kell.</a:t>
            </a:r>
          </a:p>
          <a:p>
            <a:pPr>
              <a:spcBef>
                <a:spcPct val="0"/>
              </a:spcBef>
            </a:pPr>
            <a:r>
              <a:rPr lang="hu-HU" smtClean="0"/>
              <a:t>Továbbra is megmarad, de csak kivételes esetekben a hatóság második (tartalmi) hiánypótlási felhívása.</a:t>
            </a:r>
          </a:p>
          <a:p>
            <a:pPr>
              <a:spcBef>
                <a:spcPct val="0"/>
              </a:spcBef>
            </a:pPr>
            <a:r>
              <a:rPr lang="hu-HU" smtClean="0"/>
              <a:t>A hiánypótlási felhívást </a:t>
            </a:r>
            <a:r>
              <a:rPr lang="hu-HU" b="1" smtClean="0"/>
              <a:t>az építtetőnek vagy meghatalmazottjának kell címezni</a:t>
            </a:r>
            <a:r>
              <a:rPr lang="hu-HU" smtClean="0"/>
              <a:t>, és azt a rendelkezésüknek megfelelően kell megküldeni. A hiánypótlási felhívásban foglaltak </a:t>
            </a:r>
            <a:r>
              <a:rPr lang="hu-HU" b="1" smtClean="0"/>
              <a:t>nem teljesítése esetén az eljárás megszüntethető</a:t>
            </a:r>
            <a:r>
              <a:rPr lang="hu-HU" smtClean="0"/>
              <a:t>.</a:t>
            </a:r>
          </a:p>
          <a:p>
            <a:pPr>
              <a:spcBef>
                <a:spcPct val="0"/>
              </a:spcBef>
            </a:pPr>
            <a:endParaRPr lang="hu-HU" smtClean="0"/>
          </a:p>
        </p:txBody>
      </p:sp>
      <p:sp>
        <p:nvSpPr>
          <p:cNvPr id="19456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6ADDD9-B09F-482C-B44D-C1B16D1D3A9B}" type="slidenum">
              <a:rPr lang="hu-HU"/>
              <a:pPr fontAlgn="base">
                <a:spcBef>
                  <a:spcPct val="0"/>
                </a:spcBef>
                <a:spcAft>
                  <a:spcPct val="0"/>
                </a:spcAft>
              </a:pPr>
              <a:t>57</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lstStyle/>
          <a:p>
            <a:pPr fontAlgn="auto">
              <a:spcBef>
                <a:spcPts val="0"/>
              </a:spcBef>
              <a:spcAft>
                <a:spcPts val="0"/>
              </a:spcAft>
              <a:defRPr/>
            </a:pPr>
            <a:r>
              <a:rPr lang="hu-HU" dirty="0" smtClean="0"/>
              <a:t>Jelentősen változott: hatóságtól sok feladat átkerült az építésfelügyelethez. Ennek azonban csak ott van jelentősége, ahol elválik a két hatósági feladatellátás (pl. jegyző – járási Korm. hiv.)</a:t>
            </a:r>
          </a:p>
          <a:p>
            <a:pPr fontAlgn="auto">
              <a:spcBef>
                <a:spcPts val="0"/>
              </a:spcBef>
              <a:spcAft>
                <a:spcPts val="0"/>
              </a:spcAft>
              <a:defRPr/>
            </a:pPr>
            <a:r>
              <a:rPr lang="hu-HU" dirty="0" smtClean="0"/>
              <a:t>Minden engedélyezési típusú ügy.</a:t>
            </a:r>
          </a:p>
          <a:p>
            <a:pPr fontAlgn="auto">
              <a:spcBef>
                <a:spcPts val="0"/>
              </a:spcBef>
              <a:spcAft>
                <a:spcPts val="0"/>
              </a:spcAft>
              <a:defRPr/>
            </a:pPr>
            <a:r>
              <a:rPr lang="hu-HU" dirty="0" smtClean="0"/>
              <a:t>Tudomásulvétel csak kétféle maradt:</a:t>
            </a:r>
          </a:p>
          <a:p>
            <a:pPr lvl="1" fontAlgn="auto">
              <a:spcBef>
                <a:spcPts val="0"/>
              </a:spcBef>
              <a:spcAft>
                <a:spcPts val="0"/>
              </a:spcAft>
              <a:buFont typeface="Arial" pitchFamily="34" charset="0"/>
              <a:buChar char="•"/>
              <a:defRPr/>
            </a:pPr>
            <a:r>
              <a:rPr lang="hu-HU" dirty="0" smtClean="0"/>
              <a:t>Használatbavétel tudomásul vétele – építésügyi hatóság</a:t>
            </a:r>
          </a:p>
          <a:p>
            <a:pPr lvl="1" fontAlgn="auto">
              <a:spcBef>
                <a:spcPts val="0"/>
              </a:spcBef>
              <a:spcAft>
                <a:spcPts val="0"/>
              </a:spcAft>
              <a:buFont typeface="Arial" pitchFamily="34" charset="0"/>
              <a:buChar char="•"/>
              <a:defRPr/>
            </a:pPr>
            <a:r>
              <a:rPr lang="hu-HU" dirty="0" smtClean="0"/>
              <a:t>Bontás tudomásul vétele – építésfelügyeleti hatóság</a:t>
            </a:r>
          </a:p>
          <a:p>
            <a:pPr marL="0" lvl="1" fontAlgn="auto">
              <a:spcBef>
                <a:spcPts val="0"/>
              </a:spcBef>
              <a:spcAft>
                <a:spcPts val="0"/>
              </a:spcAft>
              <a:buFont typeface="Arial" pitchFamily="34" charset="0"/>
              <a:buNone/>
              <a:defRPr/>
            </a:pPr>
            <a:r>
              <a:rPr lang="hu-HU" dirty="0" smtClean="0"/>
              <a:t>Kötelezés: csak az engedélyezéshez kötődő.</a:t>
            </a:r>
          </a:p>
          <a:p>
            <a:pPr marL="0" lvl="1" fontAlgn="auto">
              <a:spcBef>
                <a:spcPts val="0"/>
              </a:spcBef>
              <a:spcAft>
                <a:spcPts val="0"/>
              </a:spcAft>
              <a:buFont typeface="Arial" pitchFamily="34" charset="0"/>
              <a:buNone/>
              <a:defRPr/>
            </a:pPr>
            <a:r>
              <a:rPr lang="hu-HU" dirty="0" smtClean="0"/>
              <a:t>Ellenőrzés: csak az engedélyezéshez kötődő: jogszerűségi</a:t>
            </a:r>
          </a:p>
          <a:p>
            <a:pPr marL="0" lvl="1" fontAlgn="auto">
              <a:spcBef>
                <a:spcPts val="0"/>
              </a:spcBef>
              <a:spcAft>
                <a:spcPts val="0"/>
              </a:spcAft>
              <a:buFont typeface="Arial" pitchFamily="34" charset="0"/>
              <a:buNone/>
              <a:defRPr/>
            </a:pPr>
            <a:r>
              <a:rPr lang="hu-HU" dirty="0" smtClean="0"/>
              <a:t>Bírság: építésügyi bírság, eljárási bírság, közigazgatási bírság</a:t>
            </a:r>
          </a:p>
          <a:p>
            <a:pPr marL="0" lvl="1" fontAlgn="auto">
              <a:spcBef>
                <a:spcPts val="0"/>
              </a:spcBef>
              <a:spcAft>
                <a:spcPts val="0"/>
              </a:spcAft>
              <a:buFont typeface="Arial" pitchFamily="34" charset="0"/>
              <a:buNone/>
              <a:defRPr/>
            </a:pPr>
            <a:r>
              <a:rPr lang="hu-HU" dirty="0" smtClean="0"/>
              <a:t>Végrehajtás: csak a saját kötelezés tekintetében</a:t>
            </a:r>
          </a:p>
          <a:p>
            <a:pPr marL="0" lvl="1" fontAlgn="auto">
              <a:spcBef>
                <a:spcPts val="0"/>
              </a:spcBef>
              <a:spcAft>
                <a:spcPts val="0"/>
              </a:spcAft>
              <a:buFont typeface="Arial" pitchFamily="34" charset="0"/>
              <a:buNone/>
              <a:defRPr/>
            </a:pPr>
            <a:r>
              <a:rPr lang="hu-HU" dirty="0" smtClean="0"/>
              <a:t>Szakhatósági eljárás: szűkített körben</a:t>
            </a:r>
          </a:p>
          <a:p>
            <a:pPr marL="0" lvl="1" fontAlgn="auto">
              <a:spcBef>
                <a:spcPts val="0"/>
              </a:spcBef>
              <a:spcAft>
                <a:spcPts val="0"/>
              </a:spcAft>
              <a:buFont typeface="Arial" pitchFamily="34" charset="0"/>
              <a:buNone/>
              <a:defRPr/>
            </a:pPr>
            <a:r>
              <a:rPr lang="hu-HU" dirty="0" smtClean="0"/>
              <a:t>Építésügyi hatósági szolgáltatás: eljárások előtt</a:t>
            </a:r>
            <a:endParaRPr lang="hu-HU" dirty="0"/>
          </a:p>
        </p:txBody>
      </p:sp>
      <p:sp>
        <p:nvSpPr>
          <p:cNvPr id="1495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16D2A-402D-4302-A6B9-E20388C31A98}" type="slidenum">
              <a:rPr lang="hu-HU"/>
              <a:pPr fontAlgn="base">
                <a:spcBef>
                  <a:spcPct val="0"/>
                </a:spcBef>
                <a:spcAft>
                  <a:spcPct val="0"/>
                </a:spcAft>
              </a:pPr>
              <a:t>7</a:t>
            </a:fld>
            <a:endParaRPr lang="hu-H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iakép helye 1"/>
          <p:cNvSpPr>
            <a:spLocks noGrp="1" noRot="1" noChangeAspect="1" noTextEdit="1"/>
          </p:cNvSpPr>
          <p:nvPr>
            <p:ph type="sldImg"/>
          </p:nvPr>
        </p:nvSpPr>
        <p:spPr bwMode="auto">
          <a:noFill/>
          <a:ln>
            <a:solidFill>
              <a:srgbClr val="000000"/>
            </a:solidFill>
            <a:miter lim="800000"/>
            <a:headEnd/>
            <a:tailEnd/>
          </a:ln>
        </p:spPr>
      </p:sp>
      <p:sp>
        <p:nvSpPr>
          <p:cNvPr id="19558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p:txBody>
      </p:sp>
      <p:sp>
        <p:nvSpPr>
          <p:cNvPr id="19558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7C4652-D419-4825-A893-C5F735BC6CB2}" type="slidenum">
              <a:rPr lang="hu-HU"/>
              <a:pPr fontAlgn="base">
                <a:spcBef>
                  <a:spcPct val="0"/>
                </a:spcBef>
                <a:spcAft>
                  <a:spcPct val="0"/>
                </a:spcAft>
              </a:pPr>
              <a:t>58</a:t>
            </a:fld>
            <a:endParaRPr lang="hu-H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lnSpcReduction="10000"/>
          </a:bodyPr>
          <a:lstStyle/>
          <a:p>
            <a:pPr fontAlgn="auto">
              <a:spcBef>
                <a:spcPts val="0"/>
              </a:spcBef>
              <a:spcAft>
                <a:spcPts val="0"/>
              </a:spcAft>
              <a:defRPr/>
            </a:pPr>
            <a:r>
              <a:rPr lang="hu-HU" dirty="0" smtClean="0"/>
              <a:t>A hatóság a tényállás tisztázása érdekében </a:t>
            </a:r>
            <a:r>
              <a:rPr lang="hu-HU" b="1" dirty="0" smtClean="0"/>
              <a:t>helyszíni szemlét</a:t>
            </a:r>
            <a:r>
              <a:rPr lang="hu-HU" dirty="0" smtClean="0"/>
              <a:t> tart.</a:t>
            </a:r>
          </a:p>
          <a:p>
            <a:pPr fontAlgn="auto">
              <a:spcBef>
                <a:spcPts val="0"/>
              </a:spcBef>
              <a:spcAft>
                <a:spcPts val="0"/>
              </a:spcAft>
              <a:defRPr/>
            </a:pPr>
            <a:r>
              <a:rPr lang="hu-HU" dirty="0" smtClean="0"/>
              <a:t>A helyszíni szemléről, annak időpontjáról a tájékoztatást </a:t>
            </a:r>
            <a:r>
              <a:rPr lang="hu-HU" b="1" dirty="0" smtClean="0"/>
              <a:t>az eljárás megindulásáról szóló értesítésben (3 napon belül)</a:t>
            </a:r>
            <a:r>
              <a:rPr lang="hu-HU" dirty="0" smtClean="0"/>
              <a:t> kell megtennie.</a:t>
            </a:r>
          </a:p>
          <a:p>
            <a:pPr fontAlgn="auto">
              <a:spcBef>
                <a:spcPts val="0"/>
              </a:spcBef>
              <a:spcAft>
                <a:spcPts val="0"/>
              </a:spcAft>
              <a:defRPr/>
            </a:pPr>
            <a:endParaRPr lang="hu-HU" dirty="0" smtClean="0"/>
          </a:p>
          <a:p>
            <a:pPr fontAlgn="auto">
              <a:spcBef>
                <a:spcPts val="0"/>
              </a:spcBef>
              <a:spcAft>
                <a:spcPts val="0"/>
              </a:spcAft>
              <a:defRPr/>
            </a:pPr>
            <a:r>
              <a:rPr lang="hu-HU" dirty="0" smtClean="0"/>
              <a:t>Az építésügyi és építésfelügyeleti hatóság a döntés meghozatalához szükséges tényállás tisztázásának keretében az építési tevékenység helyszínén, annak környezetében vizsgálja a döntés meghozatalának feltételeit, különösen</a:t>
            </a:r>
          </a:p>
          <a:p>
            <a:pPr lvl="1" fontAlgn="auto">
              <a:spcBef>
                <a:spcPts val="0"/>
              </a:spcBef>
              <a:spcAft>
                <a:spcPts val="0"/>
              </a:spcAft>
              <a:buFont typeface="Arial" pitchFamily="34" charset="0"/>
              <a:buChar char="•"/>
              <a:defRPr/>
            </a:pPr>
            <a:r>
              <a:rPr lang="hu-HU" dirty="0" smtClean="0"/>
              <a:t>az illeszkedés követelményeit,</a:t>
            </a:r>
          </a:p>
          <a:p>
            <a:pPr lvl="1" fontAlgn="auto">
              <a:spcBef>
                <a:spcPts val="0"/>
              </a:spcBef>
              <a:spcAft>
                <a:spcPts val="0"/>
              </a:spcAft>
              <a:buFont typeface="Arial" pitchFamily="34" charset="0"/>
              <a:buChar char="•"/>
              <a:defRPr/>
            </a:pPr>
            <a:r>
              <a:rPr lang="hu-HU" dirty="0" smtClean="0"/>
              <a:t>hogy a meglévő állapotot rögzítő építészeti-műszaki dokumentáció tartalma a valóságnak megfelel-e,</a:t>
            </a:r>
          </a:p>
          <a:p>
            <a:pPr lvl="1" fontAlgn="auto">
              <a:spcBef>
                <a:spcPts val="0"/>
              </a:spcBef>
              <a:spcAft>
                <a:spcPts val="0"/>
              </a:spcAft>
              <a:buFont typeface="Arial" pitchFamily="34" charset="0"/>
              <a:buChar char="•"/>
              <a:defRPr/>
            </a:pPr>
            <a:r>
              <a:rPr lang="hu-HU" dirty="0" smtClean="0"/>
              <a:t>hogy az érintett telken az építési, bontási tevékenység megvalósítható-e, a tevékenységet megkezdték-e és a terveknek megfelelően folytatják-e,</a:t>
            </a:r>
          </a:p>
          <a:p>
            <a:pPr lvl="1" fontAlgn="auto">
              <a:spcBef>
                <a:spcPts val="0"/>
              </a:spcBef>
              <a:spcAft>
                <a:spcPts val="0"/>
              </a:spcAft>
              <a:buFont typeface="Arial" pitchFamily="34" charset="0"/>
              <a:buChar char="•"/>
              <a:defRPr/>
            </a:pPr>
            <a:r>
              <a:rPr lang="hu-HU" dirty="0" smtClean="0"/>
              <a:t>hogy az építmény rendeltetésszerű és biztonságos használatra alkalmas állapotban van-e, valamint</a:t>
            </a:r>
          </a:p>
          <a:p>
            <a:pPr lvl="1" fontAlgn="auto">
              <a:spcBef>
                <a:spcPts val="0"/>
              </a:spcBef>
              <a:spcAft>
                <a:spcPts val="0"/>
              </a:spcAft>
              <a:buFont typeface="Arial" pitchFamily="34" charset="0"/>
              <a:buChar char="•"/>
              <a:defRPr/>
            </a:pPr>
            <a:r>
              <a:rPr lang="hu-HU" dirty="0" smtClean="0"/>
              <a:t>hogy a megvalósult építmény, építményrész – az engedély nélkül megvalósítható eltérések figyelembevétele mellett – az építési engedélynek és a hozzá tartozó engedélyezési záradékkal ellátott építészeti-műszaki dokumentációnak megfelelően valósult-e meg.</a:t>
            </a:r>
          </a:p>
          <a:p>
            <a:pPr fontAlgn="auto">
              <a:spcBef>
                <a:spcPts val="0"/>
              </a:spcBef>
              <a:spcAft>
                <a:spcPts val="0"/>
              </a:spcAft>
              <a:defRPr/>
            </a:pPr>
            <a:endParaRPr lang="hu-HU" b="1" dirty="0" smtClean="0"/>
          </a:p>
          <a:p>
            <a:pPr fontAlgn="auto">
              <a:spcBef>
                <a:spcPts val="0"/>
              </a:spcBef>
              <a:spcAft>
                <a:spcPts val="0"/>
              </a:spcAft>
              <a:defRPr/>
            </a:pPr>
            <a:r>
              <a:rPr lang="hu-HU" b="1" dirty="0" smtClean="0"/>
              <a:t>Az építésügyi, építésfelügyeleti hatóság a helyszíni szemlén tapasztaltakról feljegyzést vagy jegyzőkönyvet és a helyszínről, annak környezetéről dátummal ellátott fényképfelvételt készít</a:t>
            </a:r>
            <a:r>
              <a:rPr lang="hu-HU" dirty="0" smtClean="0"/>
              <a:t>.</a:t>
            </a:r>
          </a:p>
          <a:p>
            <a:pPr fontAlgn="auto">
              <a:spcBef>
                <a:spcPts val="0"/>
              </a:spcBef>
              <a:spcAft>
                <a:spcPts val="0"/>
              </a:spcAft>
              <a:defRPr/>
            </a:pPr>
            <a:endParaRPr lang="hu-HU" dirty="0" smtClean="0"/>
          </a:p>
          <a:p>
            <a:pPr fontAlgn="auto">
              <a:spcBef>
                <a:spcPts val="0"/>
              </a:spcBef>
              <a:spcAft>
                <a:spcPts val="0"/>
              </a:spcAft>
              <a:defRPr/>
            </a:pPr>
            <a:r>
              <a:rPr lang="hu-HU" dirty="0" smtClean="0"/>
              <a:t> </a:t>
            </a:r>
          </a:p>
        </p:txBody>
      </p:sp>
      <p:sp>
        <p:nvSpPr>
          <p:cNvPr id="1966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8535C-30A4-4C10-914E-B02090D4B641}" type="slidenum">
              <a:rPr lang="hu-HU"/>
              <a:pPr fontAlgn="base">
                <a:spcBef>
                  <a:spcPct val="0"/>
                </a:spcBef>
                <a:spcAft>
                  <a:spcPct val="0"/>
                </a:spcAft>
              </a:pPr>
              <a:t>59</a:t>
            </a:fld>
            <a:endParaRPr lang="hu-H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70000" lnSpcReduction="20000"/>
          </a:bodyPr>
          <a:lstStyle/>
          <a:p>
            <a:pPr fontAlgn="auto">
              <a:spcBef>
                <a:spcPts val="0"/>
              </a:spcBef>
              <a:spcAft>
                <a:spcPts val="0"/>
              </a:spcAft>
              <a:defRPr/>
            </a:pPr>
            <a:r>
              <a:rPr lang="hu-HU" u="sng" dirty="0" smtClean="0"/>
              <a:t>Szakhatóság:</a:t>
            </a:r>
            <a:r>
              <a:rPr lang="hu-HU" b="1" dirty="0" smtClean="0"/>
              <a:t> </a:t>
            </a:r>
            <a:r>
              <a:rPr lang="hu-HU" dirty="0" smtClean="0"/>
              <a:t>Az eljárás folyamatának gyorsítását szolgálja, hogy </a:t>
            </a:r>
            <a:r>
              <a:rPr lang="hu-HU" b="1" dirty="0" smtClean="0"/>
              <a:t>hiánytalan kérelem</a:t>
            </a:r>
            <a:r>
              <a:rPr lang="hu-HU" dirty="0" smtClean="0"/>
              <a:t> </a:t>
            </a:r>
            <a:r>
              <a:rPr lang="hu-HU" b="1" dirty="0" smtClean="0"/>
              <a:t>esetén </a:t>
            </a:r>
            <a:r>
              <a:rPr lang="hu-HU" dirty="0" smtClean="0"/>
              <a:t>a szakhatóságot az eddigi 10 nap helyett az eljárás megindulását követően </a:t>
            </a:r>
            <a:r>
              <a:rPr lang="hu-HU" b="1" dirty="0" smtClean="0"/>
              <a:t>5 napon belül kell a hatóságnak megkeresni.</a:t>
            </a:r>
            <a:endParaRPr lang="hu-HU" dirty="0" smtClean="0"/>
          </a:p>
          <a:p>
            <a:pPr fontAlgn="auto">
              <a:spcBef>
                <a:spcPts val="0"/>
              </a:spcBef>
              <a:spcAft>
                <a:spcPts val="0"/>
              </a:spcAft>
              <a:defRPr/>
            </a:pPr>
            <a:r>
              <a:rPr lang="hu-HU" dirty="0" smtClean="0"/>
              <a:t>Amennyiben a kérelem hiányos – a szakhatósági megkereséshez szükséges dokumentáció nem áll a hatóság rendelkezésére –– abban az esetben a hiánypótlást követően 3 napon belül kell megkeresni a szakhatóságot.</a:t>
            </a:r>
          </a:p>
          <a:p>
            <a:pPr fontAlgn="auto">
              <a:spcBef>
                <a:spcPts val="0"/>
              </a:spcBef>
              <a:spcAft>
                <a:spcPts val="0"/>
              </a:spcAft>
              <a:defRPr/>
            </a:pPr>
            <a:r>
              <a:rPr lang="hu-HU" b="1" dirty="0" smtClean="0"/>
              <a:t>Nem kell megkeresni a szakhatóságot, ha </a:t>
            </a:r>
            <a:r>
              <a:rPr lang="hu-HU" dirty="0" smtClean="0"/>
              <a:t>a kérelemhez a hat hónapnál nem régebbi előzetes szakhatósági állásfoglalást benyújtották, és azt a hatóság az eljárása során elfogadja.</a:t>
            </a:r>
          </a:p>
          <a:p>
            <a:pPr fontAlgn="auto">
              <a:spcBef>
                <a:spcPts val="0"/>
              </a:spcBef>
              <a:spcAft>
                <a:spcPts val="0"/>
              </a:spcAft>
              <a:defRPr/>
            </a:pPr>
            <a:r>
              <a:rPr lang="hu-HU" sz="800" dirty="0" smtClean="0"/>
              <a:t> </a:t>
            </a:r>
            <a:endParaRPr lang="hu-HU" sz="2000" dirty="0" smtClean="0"/>
          </a:p>
          <a:p>
            <a:pPr fontAlgn="auto">
              <a:spcBef>
                <a:spcPts val="0"/>
              </a:spcBef>
              <a:spcAft>
                <a:spcPts val="0"/>
              </a:spcAft>
              <a:defRPr/>
            </a:pPr>
            <a:r>
              <a:rPr lang="hu-HU" dirty="0" smtClean="0"/>
              <a:t>A Kormányrendelet szabályozza, hogy az engedélyezési eljárásba </a:t>
            </a:r>
            <a:r>
              <a:rPr lang="hu-HU" b="1" dirty="0" smtClean="0"/>
              <a:t>mely feltételek teljesülése esetén, mely szakkérdésben és mellékletek csatolásával, melyik szakhatóságot</a:t>
            </a:r>
            <a:r>
              <a:rPr lang="hu-HU" dirty="0" smtClean="0"/>
              <a:t> kell megkeresni.</a:t>
            </a:r>
          </a:p>
          <a:p>
            <a:pPr fontAlgn="auto">
              <a:spcBef>
                <a:spcPts val="0"/>
              </a:spcBef>
              <a:spcAft>
                <a:spcPts val="0"/>
              </a:spcAft>
              <a:defRPr/>
            </a:pPr>
            <a:r>
              <a:rPr lang="hu-HU" dirty="0" smtClean="0"/>
              <a:t>Változik</a:t>
            </a:r>
            <a:r>
              <a:rPr lang="hu-HU" b="1" dirty="0" smtClean="0"/>
              <a:t> </a:t>
            </a:r>
            <a:r>
              <a:rPr lang="hu-HU" dirty="0" smtClean="0"/>
              <a:t>az építési engedélyezési eljárásban közreműködő szakhatóságok köre, illetve az egyes szakhatóságok bevonásának feltétele</a:t>
            </a:r>
          </a:p>
          <a:p>
            <a:pPr fontAlgn="auto">
              <a:spcBef>
                <a:spcPts val="0"/>
              </a:spcBef>
              <a:spcAft>
                <a:spcPts val="0"/>
              </a:spcAft>
              <a:defRPr/>
            </a:pPr>
            <a:r>
              <a:rPr lang="hu-HU" b="1" dirty="0" smtClean="0"/>
              <a:t>Megszűnik:</a:t>
            </a:r>
            <a:endParaRPr lang="hu-HU" dirty="0" smtClean="0"/>
          </a:p>
          <a:p>
            <a:pPr fontAlgn="auto">
              <a:spcBef>
                <a:spcPts val="0"/>
              </a:spcBef>
              <a:spcAft>
                <a:spcPts val="0"/>
              </a:spcAft>
              <a:defRPr/>
            </a:pPr>
            <a:r>
              <a:rPr lang="hu-HU" b="1" dirty="0" smtClean="0"/>
              <a:t>a borászati szakhatóság közreműködése megszűnik (</a:t>
            </a:r>
            <a:r>
              <a:rPr lang="hu-HU" dirty="0" smtClean="0"/>
              <a:t>mivel a borászati üzemnek való megfelelést a borászati hatóság engedélyezi)</a:t>
            </a:r>
          </a:p>
          <a:p>
            <a:pPr fontAlgn="auto">
              <a:spcBef>
                <a:spcPts val="0"/>
              </a:spcBef>
              <a:spcAft>
                <a:spcPts val="0"/>
              </a:spcAft>
              <a:defRPr/>
            </a:pPr>
            <a:r>
              <a:rPr lang="hu-HU" dirty="0" smtClean="0"/>
              <a:t>az </a:t>
            </a:r>
            <a:r>
              <a:rPr lang="hu-HU" b="1" dirty="0" smtClean="0"/>
              <a:t>örökségvédelmi szakhatóság</a:t>
            </a:r>
            <a:r>
              <a:rPr lang="hu-HU" dirty="0" smtClean="0"/>
              <a:t> </a:t>
            </a:r>
            <a:r>
              <a:rPr lang="hu-HU" b="1" dirty="0" smtClean="0"/>
              <a:t>közreműködése megszűnik</a:t>
            </a:r>
            <a:r>
              <a:rPr lang="hu-HU" dirty="0" smtClean="0"/>
              <a:t>:</a:t>
            </a:r>
          </a:p>
          <a:p>
            <a:pPr lvl="1" fontAlgn="auto">
              <a:spcBef>
                <a:spcPts val="0"/>
              </a:spcBef>
              <a:spcAft>
                <a:spcPts val="0"/>
              </a:spcAft>
              <a:defRPr/>
            </a:pPr>
            <a:r>
              <a:rPr lang="hu-HU" dirty="0" smtClean="0"/>
              <a:t>műemlék esetében (az építésügyi hatósági jogkör építésügyi és örökségvédelmi hatósághoz történő telepítésével)</a:t>
            </a:r>
          </a:p>
          <a:p>
            <a:pPr lvl="1" fontAlgn="auto">
              <a:spcBef>
                <a:spcPts val="0"/>
              </a:spcBef>
              <a:spcAft>
                <a:spcPts val="0"/>
              </a:spcAft>
              <a:defRPr/>
            </a:pPr>
            <a:r>
              <a:rPr lang="hu-HU" dirty="0" smtClean="0"/>
              <a:t>a műemléki környezetben </a:t>
            </a:r>
          </a:p>
          <a:p>
            <a:pPr fontAlgn="auto">
              <a:spcBef>
                <a:spcPts val="0"/>
              </a:spcBef>
              <a:spcAft>
                <a:spcPts val="0"/>
              </a:spcAft>
              <a:defRPr/>
            </a:pPr>
            <a:r>
              <a:rPr lang="hu-HU" sz="800" dirty="0" smtClean="0"/>
              <a:t> </a:t>
            </a:r>
            <a:endParaRPr lang="hu-HU" sz="2000" dirty="0" smtClean="0"/>
          </a:p>
          <a:p>
            <a:pPr fontAlgn="auto">
              <a:spcBef>
                <a:spcPts val="0"/>
              </a:spcBef>
              <a:spcAft>
                <a:spcPts val="0"/>
              </a:spcAft>
              <a:defRPr/>
            </a:pPr>
            <a:r>
              <a:rPr lang="hu-HU" b="1" dirty="0" smtClean="0"/>
              <a:t>A közreműködés feltételei változnak </a:t>
            </a:r>
            <a:r>
              <a:rPr lang="hu-HU" dirty="0" smtClean="0"/>
              <a:t>a következő szakhatóságoknál:</a:t>
            </a:r>
          </a:p>
          <a:p>
            <a:pPr fontAlgn="auto">
              <a:spcBef>
                <a:spcPts val="0"/>
              </a:spcBef>
              <a:spcAft>
                <a:spcPts val="0"/>
              </a:spcAft>
              <a:defRPr/>
            </a:pPr>
            <a:r>
              <a:rPr lang="hu-HU" b="1" u="sng" dirty="0" smtClean="0"/>
              <a:t>régészeti szakhatóság</a:t>
            </a:r>
            <a:r>
              <a:rPr lang="hu-HU" dirty="0" smtClean="0"/>
              <a:t> bevonása kizárólag </a:t>
            </a:r>
            <a:r>
              <a:rPr lang="hu-HU" b="1" dirty="0" smtClean="0"/>
              <a:t>régészeti lelőhelyen és csak az új épület építése, a meglévő épület terepszintet is érintő bővítése, bontása esetén</a:t>
            </a:r>
            <a:r>
              <a:rPr lang="hu-HU" dirty="0" smtClean="0"/>
              <a:t> szükséges (a korábbi szabályozás szerint a bevonás köre a régészeti védőövezet területére és az egyéb építési tevékenységek körére is vonatkozott),</a:t>
            </a:r>
          </a:p>
          <a:p>
            <a:pPr fontAlgn="auto">
              <a:spcBef>
                <a:spcPts val="0"/>
              </a:spcBef>
              <a:spcAft>
                <a:spcPts val="0"/>
              </a:spcAft>
              <a:defRPr/>
            </a:pPr>
            <a:r>
              <a:rPr lang="hu-HU" b="1" u="sng" dirty="0" smtClean="0"/>
              <a:t>talajvédelmi és erdészeti szakhatóság</a:t>
            </a:r>
            <a:r>
              <a:rPr lang="hu-HU" dirty="0" smtClean="0"/>
              <a:t> bevonása szükséges, termőföldön </a:t>
            </a:r>
            <a:r>
              <a:rPr lang="hu-HU" b="1" dirty="0" smtClean="0"/>
              <a:t>új épület építése, a meglévő épület terepszint alatti vagy terepszintet is érintő </a:t>
            </a:r>
            <a:r>
              <a:rPr lang="hu-HU" dirty="0" smtClean="0"/>
              <a:t>bővítése esetén (a korábbi szabályozás szerint minden építési tevékenység engedélyezésénél be kellett vonni a szakhatóságokat),</a:t>
            </a:r>
          </a:p>
          <a:p>
            <a:pPr fontAlgn="auto">
              <a:spcBef>
                <a:spcPts val="0"/>
              </a:spcBef>
              <a:spcAft>
                <a:spcPts val="0"/>
              </a:spcAft>
              <a:defRPr/>
            </a:pPr>
            <a:r>
              <a:rPr lang="hu-HU" b="1" u="sng" dirty="0" smtClean="0"/>
              <a:t>állategészségügyi és élelmiszerlánc-biztonsági szakhatóságot</a:t>
            </a:r>
            <a:r>
              <a:rPr lang="hu-HU" b="1" dirty="0" smtClean="0"/>
              <a:t> </a:t>
            </a:r>
            <a:r>
              <a:rPr lang="hu-HU" dirty="0" smtClean="0"/>
              <a:t>nem kell bevonni </a:t>
            </a:r>
            <a:r>
              <a:rPr lang="hu-HU" b="1" dirty="0" smtClean="0"/>
              <a:t>állatvásártér, felvásárló hely, élelmiszer-forgalmazó hely, takarmányforgalmazó és </a:t>
            </a:r>
            <a:r>
              <a:rPr lang="hu-HU" b="1" dirty="0" err="1" smtClean="0"/>
              <a:t>-tároló</a:t>
            </a:r>
            <a:r>
              <a:rPr lang="hu-HU" b="1" dirty="0" smtClean="0"/>
              <a:t> hely rendeltetésű helyiséget</a:t>
            </a:r>
            <a:r>
              <a:rPr lang="hu-HU" dirty="0" smtClean="0"/>
              <a:t> tartalmazó építmény építése, bővítése, átalakítása esetén,</a:t>
            </a:r>
          </a:p>
          <a:p>
            <a:pPr fontAlgn="auto">
              <a:spcBef>
                <a:spcPts val="0"/>
              </a:spcBef>
              <a:spcAft>
                <a:spcPts val="0"/>
              </a:spcAft>
              <a:defRPr/>
            </a:pPr>
            <a:r>
              <a:rPr lang="hu-HU" b="1" u="sng" dirty="0" smtClean="0"/>
              <a:t>tűzvédelmi szakhatóság</a:t>
            </a:r>
            <a:r>
              <a:rPr lang="hu-HU" b="1" dirty="0" smtClean="0"/>
              <a:t> </a:t>
            </a:r>
            <a:r>
              <a:rPr lang="hu-HU" dirty="0" smtClean="0"/>
              <a:t>bevonásának feltételei pontosításra kerültek, a tűzvédelmi szabályok megváltozása és a korábbi esetkörök meghatározásából eredő átfedések megszüntetése miatt (</a:t>
            </a:r>
            <a:r>
              <a:rPr lang="hu-HU" b="1" dirty="0" smtClean="0"/>
              <a:t>meghatározásra került </a:t>
            </a:r>
            <a:r>
              <a:rPr lang="hu-HU" dirty="0" smtClean="0"/>
              <a:t>a két szintnél több pinceszinttel rendelkező</a:t>
            </a:r>
            <a:r>
              <a:rPr lang="hu-HU" b="1" dirty="0" smtClean="0"/>
              <a:t> terepszint alatti építményt érintő</a:t>
            </a:r>
            <a:r>
              <a:rPr lang="hu-HU" dirty="0" smtClean="0"/>
              <a:t> építési engedélyezési eljárásban a tűzvédelmi szakhatóság közreműködése),</a:t>
            </a:r>
          </a:p>
          <a:p>
            <a:pPr fontAlgn="auto">
              <a:spcBef>
                <a:spcPts val="0"/>
              </a:spcBef>
              <a:spcAft>
                <a:spcPts val="0"/>
              </a:spcAft>
              <a:defRPr/>
            </a:pPr>
            <a:r>
              <a:rPr lang="hu-HU" b="1" u="sng" dirty="0" smtClean="0"/>
              <a:t>környezetvédelmi, természetvédelmi és vízügyi szakhatóság</a:t>
            </a:r>
            <a:r>
              <a:rPr lang="hu-HU" b="1" dirty="0" smtClean="0"/>
              <a:t> </a:t>
            </a:r>
            <a:r>
              <a:rPr lang="hu-HU" dirty="0" smtClean="0"/>
              <a:t>bevonásának feltételei jogszabály módosulása miatt,</a:t>
            </a:r>
          </a:p>
          <a:p>
            <a:pPr fontAlgn="auto">
              <a:spcBef>
                <a:spcPts val="0"/>
              </a:spcBef>
              <a:spcAft>
                <a:spcPts val="0"/>
              </a:spcAft>
              <a:defRPr/>
            </a:pPr>
            <a:r>
              <a:rPr lang="hu-HU" b="1" u="sng" dirty="0" smtClean="0"/>
              <a:t>műszaki biztonsági szakhatóság</a:t>
            </a:r>
            <a:r>
              <a:rPr lang="hu-HU" b="1" dirty="0" smtClean="0"/>
              <a:t> </a:t>
            </a:r>
            <a:r>
              <a:rPr lang="hu-HU" dirty="0" smtClean="0"/>
              <a:t>bevonásának feltételei között meghatározásra került</a:t>
            </a:r>
            <a:r>
              <a:rPr lang="hu-HU" b="1" dirty="0" smtClean="0"/>
              <a:t> a felvonó mozgólépcső vagy mozgójárda létesítése, ha annak létesítéséhez építésügyi hatósági engedélyhez </a:t>
            </a:r>
            <a:r>
              <a:rPr lang="hu-HU" dirty="0" smtClean="0"/>
              <a:t>kötött építési tevékenység szükséges</a:t>
            </a:r>
            <a:r>
              <a:rPr lang="hu-HU" b="1" dirty="0" smtClean="0"/>
              <a:t>.</a:t>
            </a:r>
            <a:endParaRPr lang="hu-HU" dirty="0" smtClean="0"/>
          </a:p>
          <a:p>
            <a:pPr fontAlgn="auto">
              <a:spcBef>
                <a:spcPts val="0"/>
              </a:spcBef>
              <a:spcAft>
                <a:spcPts val="0"/>
              </a:spcAft>
              <a:defRPr/>
            </a:pPr>
            <a:endParaRPr lang="hu-HU" dirty="0"/>
          </a:p>
        </p:txBody>
      </p:sp>
      <p:sp>
        <p:nvSpPr>
          <p:cNvPr id="1976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68975-2EC6-49B8-88AB-4A3FF1D889E1}" type="slidenum">
              <a:rPr lang="hu-HU"/>
              <a:pPr fontAlgn="base">
                <a:spcBef>
                  <a:spcPct val="0"/>
                </a:spcBef>
                <a:spcAft>
                  <a:spcPct val="0"/>
                </a:spcAft>
              </a:pPr>
              <a:t>60</a:t>
            </a:fld>
            <a:endParaRPr lang="hu-H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Diakép helye 1"/>
          <p:cNvSpPr>
            <a:spLocks noGrp="1" noRot="1" noChangeAspect="1" noTextEdit="1"/>
          </p:cNvSpPr>
          <p:nvPr>
            <p:ph type="sldImg"/>
          </p:nvPr>
        </p:nvSpPr>
        <p:spPr bwMode="auto">
          <a:noFill/>
          <a:ln>
            <a:solidFill>
              <a:srgbClr val="000000"/>
            </a:solidFill>
            <a:miter lim="800000"/>
            <a:headEnd/>
            <a:tailEnd/>
          </a:ln>
        </p:spPr>
      </p:sp>
      <p:sp>
        <p:nvSpPr>
          <p:cNvPr id="19865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Teljes szemléletváltás az ügyintézési határidő meghatározásában!</a:t>
            </a:r>
          </a:p>
          <a:p>
            <a:pPr>
              <a:spcBef>
                <a:spcPct val="0"/>
              </a:spcBef>
            </a:pPr>
            <a:r>
              <a:rPr lang="hu-HU" smtClean="0"/>
              <a:t>Megváltozik az építésügyi hatóság ügyintézési határidejének meghatározása, ezáltal az építtető könnyebben kiszámíthatja az eljárásban hozandó hatósági döntés határidejét. Nincs taxatív ügyintézési határidő. Előnye van annak, aki hiánytalanul nyújtja be kérelmét, a tényállás nagyrészt tisztázva van,”csak” a döntéshozatal hiányzik. Ekkor az eljárás megindulásától számított 15 napon belül dönt a hatóság.</a:t>
            </a:r>
          </a:p>
          <a:p>
            <a:pPr>
              <a:spcBef>
                <a:spcPct val="0"/>
              </a:spcBef>
            </a:pPr>
            <a:r>
              <a:rPr lang="hu-HU" smtClean="0"/>
              <a:t>Ez a főszabály érvényesül végig minden eljárásban: ha hiánytalanná válik a kérelem (szakhatósági vélemények is rendelkezésre állnak), innen számítva 15 nap a döntés.</a:t>
            </a:r>
          </a:p>
          <a:p>
            <a:pPr>
              <a:spcBef>
                <a:spcPct val="0"/>
              </a:spcBef>
            </a:pPr>
            <a:endParaRPr lang="hu-HU" smtClean="0"/>
          </a:p>
        </p:txBody>
      </p:sp>
      <p:sp>
        <p:nvSpPr>
          <p:cNvPr id="1986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DC683-8944-425F-9DBA-F79D7C26B66B}" type="slidenum">
              <a:rPr lang="hu-HU"/>
              <a:pPr fontAlgn="base">
                <a:spcBef>
                  <a:spcPct val="0"/>
                </a:spcBef>
                <a:spcAft>
                  <a:spcPct val="0"/>
                </a:spcAft>
              </a:pPr>
              <a:t>61</a:t>
            </a:fld>
            <a:endParaRPr lang="hu-H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Diakép helye 1"/>
          <p:cNvSpPr>
            <a:spLocks noGrp="1" noRot="1" noChangeAspect="1" noTextEdit="1"/>
          </p:cNvSpPr>
          <p:nvPr>
            <p:ph type="sldImg"/>
          </p:nvPr>
        </p:nvSpPr>
        <p:spPr bwMode="auto">
          <a:noFill/>
          <a:ln>
            <a:solidFill>
              <a:srgbClr val="000000"/>
            </a:solidFill>
            <a:miter lim="800000"/>
            <a:headEnd/>
            <a:tailEnd/>
          </a:ln>
        </p:spPr>
      </p:sp>
      <p:sp>
        <p:nvSpPr>
          <p:cNvPr id="19968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következő három dia az eljárás lefolytatásának esetköreit, azok </a:t>
            </a:r>
            <a:r>
              <a:rPr lang="hu-HU" b="1" smtClean="0"/>
              <a:t>modellezését tartalmazza</a:t>
            </a:r>
            <a:r>
              <a:rPr lang="hu-HU" smtClean="0"/>
              <a:t>.</a:t>
            </a:r>
          </a:p>
          <a:p>
            <a:pPr>
              <a:spcBef>
                <a:spcPct val="0"/>
              </a:spcBef>
            </a:pPr>
            <a:r>
              <a:rPr lang="hu-HU" smtClean="0"/>
              <a:t>1. eset – amikor a kérelem hiánytalan és szakhatóságot nem kell az eljárásba bevonni, vagy ha igen, akkor az előzetes szakhatósági állásfoglalás benyújtásra került,</a:t>
            </a:r>
          </a:p>
          <a:p>
            <a:pPr>
              <a:spcBef>
                <a:spcPct val="0"/>
              </a:spcBef>
            </a:pPr>
            <a:r>
              <a:rPr lang="hu-HU" smtClean="0"/>
              <a:t>2. eset – amikor a kérelem hiánytalan, de szakhatósági közreműködés szükséges,</a:t>
            </a:r>
          </a:p>
          <a:p>
            <a:pPr>
              <a:spcBef>
                <a:spcPct val="0"/>
              </a:spcBef>
            </a:pPr>
            <a:r>
              <a:rPr lang="hu-HU" smtClean="0"/>
              <a:t>3. eset – a kérelem hiányos, de a „kellék” hiány a szakhatósági megkeresést nem akadályozza; a két eljárási cselekmény párhuzamosan folyik,</a:t>
            </a:r>
          </a:p>
          <a:p>
            <a:pPr>
              <a:spcBef>
                <a:spcPct val="0"/>
              </a:spcBef>
            </a:pPr>
            <a:endParaRPr lang="hu-HU" smtClean="0"/>
          </a:p>
        </p:txBody>
      </p:sp>
      <p:sp>
        <p:nvSpPr>
          <p:cNvPr id="1996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673C5-60F6-4373-A774-7BEEB9423BD4}" type="slidenum">
              <a:rPr lang="hu-HU"/>
              <a:pPr fontAlgn="base">
                <a:spcBef>
                  <a:spcPct val="0"/>
                </a:spcBef>
                <a:spcAft>
                  <a:spcPct val="0"/>
                </a:spcAft>
              </a:pPr>
              <a:t>62</a:t>
            </a:fld>
            <a:endParaRPr lang="hu-H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Diakép helye 1"/>
          <p:cNvSpPr>
            <a:spLocks noGrp="1" noRot="1" noChangeAspect="1" noTextEdit="1"/>
          </p:cNvSpPr>
          <p:nvPr>
            <p:ph type="sldImg"/>
          </p:nvPr>
        </p:nvSpPr>
        <p:spPr bwMode="auto">
          <a:noFill/>
          <a:ln>
            <a:solidFill>
              <a:srgbClr val="000000"/>
            </a:solidFill>
            <a:miter lim="800000"/>
            <a:headEnd/>
            <a:tailEnd/>
          </a:ln>
        </p:spPr>
      </p:sp>
      <p:sp>
        <p:nvSpPr>
          <p:cNvPr id="20070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4. eset – amikor a kérelem hiányos és a „kellék” hiányt nem teljesítették,</a:t>
            </a:r>
          </a:p>
          <a:p>
            <a:pPr>
              <a:spcBef>
                <a:spcPct val="0"/>
              </a:spcBef>
            </a:pPr>
            <a:r>
              <a:rPr lang="hu-HU" smtClean="0"/>
              <a:t>5. eset – amikor a kérelem hiányos és a „kellék” hiányt pótolták,</a:t>
            </a:r>
          </a:p>
          <a:p>
            <a:pPr>
              <a:spcBef>
                <a:spcPct val="0"/>
              </a:spcBef>
            </a:pPr>
            <a:r>
              <a:rPr lang="hu-HU" smtClean="0"/>
              <a:t>6. eset – amikor a kérelem hiányos és a „kellék” hiány a szakhatósági megkeresését akadályozza, ezért csak annak pótlása után történik a szakhatósági megkeresés,</a:t>
            </a:r>
          </a:p>
          <a:p>
            <a:pPr>
              <a:spcBef>
                <a:spcPct val="0"/>
              </a:spcBef>
            </a:pPr>
            <a:endParaRPr lang="hu-HU" smtClean="0"/>
          </a:p>
        </p:txBody>
      </p:sp>
      <p:sp>
        <p:nvSpPr>
          <p:cNvPr id="2007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27C4EE-4BDE-4784-8D3D-AA051843B18F}" type="slidenum">
              <a:rPr lang="hu-HU"/>
              <a:pPr fontAlgn="base">
                <a:spcBef>
                  <a:spcPct val="0"/>
                </a:spcBef>
                <a:spcAft>
                  <a:spcPct val="0"/>
                </a:spcAft>
              </a:pPr>
              <a:t>63</a:t>
            </a:fld>
            <a:endParaRPr lang="hu-H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Diakép helye 1"/>
          <p:cNvSpPr>
            <a:spLocks noGrp="1" noRot="1" noChangeAspect="1" noTextEdit="1"/>
          </p:cNvSpPr>
          <p:nvPr>
            <p:ph type="sldImg"/>
          </p:nvPr>
        </p:nvSpPr>
        <p:spPr bwMode="auto">
          <a:noFill/>
          <a:ln>
            <a:solidFill>
              <a:srgbClr val="000000"/>
            </a:solidFill>
            <a:miter lim="800000"/>
            <a:headEnd/>
            <a:tailEnd/>
          </a:ln>
        </p:spPr>
      </p:sp>
      <p:sp>
        <p:nvSpPr>
          <p:cNvPr id="20173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7. eset – amikor a kérelem hiányos és a hiánypótlást követően további „tartalmi”hiánypótlásra van szükség, valamint az eljárásban szakhatósági közreműködés szükséges</a:t>
            </a:r>
          </a:p>
          <a:p>
            <a:pPr>
              <a:spcBef>
                <a:spcPct val="0"/>
              </a:spcBef>
            </a:pPr>
            <a:endParaRPr lang="hu-HU" smtClean="0"/>
          </a:p>
        </p:txBody>
      </p:sp>
      <p:sp>
        <p:nvSpPr>
          <p:cNvPr id="2017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DB5CF6-CC74-4E0B-9F0A-E0C59346214C}" type="slidenum">
              <a:rPr lang="hu-HU"/>
              <a:pPr fontAlgn="base">
                <a:spcBef>
                  <a:spcPct val="0"/>
                </a:spcBef>
                <a:spcAft>
                  <a:spcPct val="0"/>
                </a:spcAft>
              </a:pPr>
              <a:t>64</a:t>
            </a:fld>
            <a:endParaRPr lang="hu-H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Diakép helye 1"/>
          <p:cNvSpPr>
            <a:spLocks noGrp="1" noRot="1" noChangeAspect="1" noTextEdit="1"/>
          </p:cNvSpPr>
          <p:nvPr>
            <p:ph type="sldImg"/>
          </p:nvPr>
        </p:nvSpPr>
        <p:spPr bwMode="auto">
          <a:noFill/>
          <a:ln>
            <a:solidFill>
              <a:srgbClr val="000000"/>
            </a:solidFill>
            <a:miter lim="800000"/>
            <a:headEnd/>
            <a:tailEnd/>
          </a:ln>
        </p:spPr>
      </p:sp>
      <p:sp>
        <p:nvSpPr>
          <p:cNvPr id="20275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építési engedély iránti kérelem elbírálásában a korábbi szabályozáshoz képest </a:t>
            </a:r>
            <a:r>
              <a:rPr lang="hu-HU" b="1" smtClean="0"/>
              <a:t>változás</a:t>
            </a:r>
            <a:r>
              <a:rPr lang="hu-HU" smtClean="0"/>
              <a:t>, hogy </a:t>
            </a:r>
          </a:p>
          <a:p>
            <a:pPr>
              <a:spcBef>
                <a:spcPct val="0"/>
              </a:spcBef>
            </a:pPr>
            <a:r>
              <a:rPr lang="hu-HU" smtClean="0"/>
              <a:t>amennyiben az építésügyi hatóság a helyszíni szemléjén megállapítja, hogy az építési tevékenységet engedély nélkül (jogszerűtlenül) megkezdték, a szemlét követően</a:t>
            </a:r>
          </a:p>
          <a:p>
            <a:pPr lvl="1">
              <a:spcBef>
                <a:spcPct val="0"/>
              </a:spcBef>
            </a:pPr>
            <a:r>
              <a:rPr lang="hu-HU" b="1" smtClean="0"/>
              <a:t>3 napon belül</a:t>
            </a:r>
            <a:r>
              <a:rPr lang="hu-HU" smtClean="0"/>
              <a:t> építésrendészeti eljárást kezdeményez az építésfelügyeleti hatóságnál,</a:t>
            </a:r>
          </a:p>
          <a:p>
            <a:pPr lvl="1">
              <a:spcBef>
                <a:spcPct val="0"/>
              </a:spcBef>
            </a:pPr>
            <a:r>
              <a:rPr lang="hu-HU" b="1" smtClean="0"/>
              <a:t>8 napon belül</a:t>
            </a:r>
            <a:r>
              <a:rPr lang="hu-HU" smtClean="0"/>
              <a:t> az építési engedély iránti kérelmet elutasítja,</a:t>
            </a:r>
          </a:p>
          <a:p>
            <a:pPr>
              <a:spcBef>
                <a:spcPct val="0"/>
              </a:spcBef>
            </a:pPr>
            <a:r>
              <a:rPr lang="hu-HU" b="1" smtClean="0"/>
              <a:t>műemlék esetén</a:t>
            </a:r>
            <a:r>
              <a:rPr lang="hu-HU" smtClean="0"/>
              <a:t> az építésügyi hatóságnak vizsgálnia kell a tervezett építési tevékenység kulturális örökség védelme jogszabályban rögzített követelményeinek való megfelelést,</a:t>
            </a:r>
          </a:p>
          <a:p>
            <a:pPr>
              <a:spcBef>
                <a:spcPct val="0"/>
              </a:spcBef>
            </a:pPr>
            <a:r>
              <a:rPr lang="hu-HU" smtClean="0"/>
              <a:t>az építésügyi hatóságnak az engedély iránti kérelmet </a:t>
            </a:r>
            <a:r>
              <a:rPr lang="hu-HU" b="1" smtClean="0"/>
              <a:t>el kell utasítania</a:t>
            </a:r>
            <a:r>
              <a:rPr lang="hu-HU" smtClean="0"/>
              <a:t>, ha a települési önkormányzat polgármestere a </a:t>
            </a:r>
            <a:r>
              <a:rPr lang="hu-HU" b="1" smtClean="0"/>
              <a:t>településképi véleményében </a:t>
            </a:r>
            <a:r>
              <a:rPr lang="hu-HU" smtClean="0"/>
              <a:t>az építési tevékenység engedélyezését </a:t>
            </a:r>
            <a:r>
              <a:rPr lang="hu-HU" b="1" smtClean="0"/>
              <a:t>nem javasolta</a:t>
            </a:r>
            <a:r>
              <a:rPr lang="hu-HU" smtClean="0"/>
              <a:t>.</a:t>
            </a:r>
          </a:p>
          <a:p>
            <a:pPr>
              <a:spcBef>
                <a:spcPct val="0"/>
              </a:spcBef>
            </a:pPr>
            <a:endParaRPr lang="hu-HU" smtClean="0"/>
          </a:p>
        </p:txBody>
      </p:sp>
      <p:sp>
        <p:nvSpPr>
          <p:cNvPr id="2027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03F5A-2C94-4709-876A-51B86D9C6984}" type="slidenum">
              <a:rPr lang="hu-HU"/>
              <a:pPr fontAlgn="base">
                <a:spcBef>
                  <a:spcPct val="0"/>
                </a:spcBef>
                <a:spcAft>
                  <a:spcPct val="0"/>
                </a:spcAft>
              </a:pPr>
              <a:t>65</a:t>
            </a:fld>
            <a:endParaRPr lang="hu-H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Diakép helye 1"/>
          <p:cNvSpPr>
            <a:spLocks noGrp="1" noRot="1" noChangeAspect="1" noTextEdit="1"/>
          </p:cNvSpPr>
          <p:nvPr>
            <p:ph type="sldImg"/>
          </p:nvPr>
        </p:nvSpPr>
        <p:spPr bwMode="auto">
          <a:noFill/>
          <a:ln>
            <a:solidFill>
              <a:srgbClr val="000000"/>
            </a:solidFill>
            <a:miter lim="800000"/>
            <a:headEnd/>
            <a:tailEnd/>
          </a:ln>
        </p:spPr>
      </p:sp>
      <p:sp>
        <p:nvSpPr>
          <p:cNvPr id="20377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Változik</a:t>
            </a:r>
            <a:r>
              <a:rPr lang="hu-HU" smtClean="0"/>
              <a:t> </a:t>
            </a:r>
            <a:r>
              <a:rPr lang="hu-HU" b="1" smtClean="0"/>
              <a:t>a döntés szerkezete, tartalma, nagyobb hangsúlyt kap a tájékoztató-figyelmeztető rész. </a:t>
            </a:r>
            <a:endParaRPr lang="hu-HU" smtClean="0"/>
          </a:p>
          <a:p>
            <a:pPr>
              <a:spcBef>
                <a:spcPct val="0"/>
              </a:spcBef>
            </a:pPr>
            <a:r>
              <a:rPr lang="hu-HU" smtClean="0"/>
              <a:t>A hatályos szabályozáson felül a döntésnek tartalmaznia kell:</a:t>
            </a:r>
          </a:p>
          <a:p>
            <a:pPr>
              <a:spcBef>
                <a:spcPct val="0"/>
              </a:spcBef>
            </a:pPr>
            <a:r>
              <a:rPr lang="hu-HU" b="1" smtClean="0"/>
              <a:t>a rendelkező részben: </a:t>
            </a:r>
            <a:endParaRPr lang="hu-HU" smtClean="0"/>
          </a:p>
          <a:p>
            <a:pPr lvl="1">
              <a:spcBef>
                <a:spcPct val="0"/>
              </a:spcBef>
            </a:pPr>
            <a:r>
              <a:rPr lang="hu-HU" smtClean="0"/>
              <a:t>a települési önkormányzat polgármesterének településképi véleményét, vagy</a:t>
            </a:r>
          </a:p>
          <a:p>
            <a:pPr lvl="1">
              <a:spcBef>
                <a:spcPct val="0"/>
              </a:spcBef>
            </a:pPr>
            <a:r>
              <a:rPr lang="hu-HU" smtClean="0"/>
              <a:t>az építészeti-műszaki tervtanács szakmai véleményét,</a:t>
            </a:r>
          </a:p>
          <a:p>
            <a:pPr lvl="1">
              <a:spcBef>
                <a:spcPct val="0"/>
              </a:spcBef>
            </a:pPr>
            <a:r>
              <a:rPr lang="hu-HU" smtClean="0"/>
              <a:t>az ÉTDR ügy- és iratazonosítót,</a:t>
            </a:r>
          </a:p>
          <a:p>
            <a:pPr>
              <a:spcBef>
                <a:spcPct val="0"/>
              </a:spcBef>
            </a:pPr>
            <a:r>
              <a:rPr lang="hu-HU" b="1" smtClean="0"/>
              <a:t>az indokolási részben:</a:t>
            </a:r>
            <a:endParaRPr lang="hu-HU" smtClean="0"/>
          </a:p>
          <a:p>
            <a:pPr lvl="1">
              <a:spcBef>
                <a:spcPct val="0"/>
              </a:spcBef>
            </a:pPr>
            <a:r>
              <a:rPr lang="hu-HU" smtClean="0"/>
              <a:t>az ügyféli kör megállapításának módját, indokolását,</a:t>
            </a:r>
          </a:p>
          <a:p>
            <a:pPr lvl="1">
              <a:spcBef>
                <a:spcPct val="0"/>
              </a:spcBef>
            </a:pPr>
            <a:r>
              <a:rPr lang="hu-HU" smtClean="0"/>
              <a:t>a települési önkormányzat polgármestere településképi véleményének vagy az építészeti-műszaki tervtanács véleményének figyelembevételi módját, annak indokolását,</a:t>
            </a:r>
          </a:p>
          <a:p>
            <a:pPr>
              <a:spcBef>
                <a:spcPct val="0"/>
              </a:spcBef>
            </a:pPr>
            <a:r>
              <a:rPr lang="hu-HU" b="1" smtClean="0"/>
              <a:t>a figyelmeztető és tájékoztató részben:</a:t>
            </a:r>
            <a:endParaRPr lang="hu-HU" smtClean="0"/>
          </a:p>
          <a:p>
            <a:pPr lvl="1">
              <a:spcBef>
                <a:spcPct val="0"/>
              </a:spcBef>
            </a:pPr>
            <a:r>
              <a:rPr lang="hu-HU" smtClean="0"/>
              <a:t>figyelmeztetést arra, hogy az építési engedély </a:t>
            </a:r>
            <a:r>
              <a:rPr lang="hu-HU" b="1" smtClean="0"/>
              <a:t>polgári jogi igényt</a:t>
            </a:r>
            <a:r>
              <a:rPr lang="hu-HU" smtClean="0"/>
              <a:t> nem dönt el,</a:t>
            </a:r>
          </a:p>
          <a:p>
            <a:pPr lvl="1">
              <a:spcBef>
                <a:spcPct val="0"/>
              </a:spcBef>
            </a:pPr>
            <a:r>
              <a:rPr lang="hu-HU" smtClean="0"/>
              <a:t>figyelmeztetést arra, hogy a műemléken az egyes, építési engedély nélkül végezhető tevékenységekhez </a:t>
            </a:r>
            <a:r>
              <a:rPr lang="hu-HU" b="1" smtClean="0"/>
              <a:t>a kulturális örökségvédelmi hatóság külön</a:t>
            </a:r>
            <a:r>
              <a:rPr lang="hu-HU" smtClean="0"/>
              <a:t> jogszabályban meghatározott </a:t>
            </a:r>
            <a:r>
              <a:rPr lang="hu-HU" b="1" smtClean="0"/>
              <a:t>engedélye is szükséges</a:t>
            </a:r>
            <a:r>
              <a:rPr lang="hu-HU" smtClean="0"/>
              <a:t>,</a:t>
            </a:r>
          </a:p>
        </p:txBody>
      </p:sp>
      <p:sp>
        <p:nvSpPr>
          <p:cNvPr id="20378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2EF21-25FC-401E-B718-394FE429D7F9}" type="slidenum">
              <a:rPr lang="hu-HU"/>
              <a:pPr fontAlgn="base">
                <a:spcBef>
                  <a:spcPct val="0"/>
                </a:spcBef>
                <a:spcAft>
                  <a:spcPct val="0"/>
                </a:spcAft>
              </a:pPr>
              <a:t>66</a:t>
            </a:fld>
            <a:endParaRPr lang="hu-H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85000" lnSpcReduction="10000"/>
          </a:bodyPr>
          <a:lstStyle/>
          <a:p>
            <a:pPr fontAlgn="auto">
              <a:spcBef>
                <a:spcPts val="0"/>
              </a:spcBef>
              <a:spcAft>
                <a:spcPts val="0"/>
              </a:spcAft>
              <a:defRPr/>
            </a:pPr>
            <a:r>
              <a:rPr lang="hu-HU" b="1" dirty="0" smtClean="0"/>
              <a:t>az értesítettek körében </a:t>
            </a:r>
            <a:r>
              <a:rPr lang="hu-HU" dirty="0" smtClean="0"/>
              <a:t>– a hatóságnak meg kell határoznia, hogy kivel, mikor és milyen minőségben közli a döntést, így az építési engedély iránti kérelemben hozott döntést közölni kell:</a:t>
            </a:r>
          </a:p>
          <a:p>
            <a:pPr lvl="1" fontAlgn="auto">
              <a:spcBef>
                <a:spcPts val="0"/>
              </a:spcBef>
              <a:spcAft>
                <a:spcPts val="0"/>
              </a:spcAft>
              <a:defRPr/>
            </a:pPr>
            <a:r>
              <a:rPr lang="hu-HU" b="1" dirty="0" smtClean="0"/>
              <a:t>ügyféli minőségben, az értesítettek körének feltüntetése mellett:</a:t>
            </a:r>
            <a:endParaRPr lang="hu-HU" dirty="0" smtClean="0"/>
          </a:p>
          <a:p>
            <a:pPr fontAlgn="auto">
              <a:spcBef>
                <a:spcPts val="0"/>
              </a:spcBef>
              <a:spcAft>
                <a:spcPts val="0"/>
              </a:spcAft>
              <a:defRPr/>
            </a:pPr>
            <a:r>
              <a:rPr lang="hu-HU" dirty="0" smtClean="0"/>
              <a:t>az építtetővel vagy meghatalmazottjával,</a:t>
            </a:r>
          </a:p>
          <a:p>
            <a:pPr fontAlgn="auto">
              <a:spcBef>
                <a:spcPts val="0"/>
              </a:spcBef>
              <a:spcAft>
                <a:spcPts val="0"/>
              </a:spcAft>
              <a:defRPr/>
            </a:pPr>
            <a:r>
              <a:rPr lang="hu-HU" dirty="0" smtClean="0"/>
              <a:t>az építési tevékenységgel érintett telek, építmény, építményrész tulajdonosával,</a:t>
            </a:r>
          </a:p>
          <a:p>
            <a:pPr fontAlgn="auto">
              <a:spcBef>
                <a:spcPts val="0"/>
              </a:spcBef>
              <a:spcAft>
                <a:spcPts val="0"/>
              </a:spcAft>
              <a:defRPr/>
            </a:pPr>
            <a:r>
              <a:rPr lang="hu-HU" dirty="0" smtClean="0"/>
              <a:t>azzal, akit az építésügyi hatóság az eljárásba ügyfélként bevont,</a:t>
            </a:r>
          </a:p>
          <a:p>
            <a:pPr fontAlgn="auto">
              <a:spcBef>
                <a:spcPts val="0"/>
              </a:spcBef>
              <a:spcAft>
                <a:spcPts val="0"/>
              </a:spcAft>
              <a:defRPr/>
            </a:pPr>
            <a:r>
              <a:rPr lang="hu-HU" dirty="0" smtClean="0"/>
              <a:t>a szakhatóságok által megállapított ügyféli körrel,</a:t>
            </a:r>
          </a:p>
          <a:p>
            <a:pPr lvl="1" fontAlgn="auto">
              <a:spcBef>
                <a:spcPts val="0"/>
              </a:spcBef>
              <a:spcAft>
                <a:spcPts val="0"/>
              </a:spcAft>
              <a:defRPr/>
            </a:pPr>
            <a:r>
              <a:rPr lang="hu-HU" b="1" dirty="0" smtClean="0"/>
              <a:t>tájékoztatásul:</a:t>
            </a:r>
            <a:endParaRPr lang="hu-HU" dirty="0" smtClean="0"/>
          </a:p>
          <a:p>
            <a:pPr fontAlgn="auto">
              <a:spcBef>
                <a:spcPts val="0"/>
              </a:spcBef>
              <a:spcAft>
                <a:spcPts val="0"/>
              </a:spcAft>
              <a:defRPr/>
            </a:pPr>
            <a:r>
              <a:rPr lang="hu-HU" dirty="0" smtClean="0"/>
              <a:t>azzal, akinek az építési tevékenységgel érintett telekre, építményre vonatkozó jogát az ingatlan-nyilvántartásba bejegyezték és ügyféli jogállással nem rendelkezik,</a:t>
            </a:r>
          </a:p>
          <a:p>
            <a:pPr fontAlgn="auto">
              <a:spcBef>
                <a:spcPts val="0"/>
              </a:spcBef>
              <a:spcAft>
                <a:spcPts val="0"/>
              </a:spcAft>
              <a:defRPr/>
            </a:pPr>
            <a:r>
              <a:rPr lang="hu-HU" dirty="0" smtClean="0"/>
              <a:t>az építési tevékenység helye szerinti települési önkormányzat polgármesterével,</a:t>
            </a:r>
          </a:p>
          <a:p>
            <a:pPr lvl="1" fontAlgn="auto">
              <a:spcBef>
                <a:spcPts val="0"/>
              </a:spcBef>
              <a:spcAft>
                <a:spcPts val="0"/>
              </a:spcAft>
              <a:defRPr/>
            </a:pPr>
            <a:r>
              <a:rPr lang="hu-HU" b="1" dirty="0" smtClean="0"/>
              <a:t>szakhatóságként: </a:t>
            </a:r>
            <a:r>
              <a:rPr lang="hu-HU" dirty="0" smtClean="0"/>
              <a:t>azzal a hatósággal, amelyik az ügyben szakhatósági állásfoglalást adott.</a:t>
            </a:r>
          </a:p>
          <a:p>
            <a:pPr fontAlgn="auto">
              <a:spcBef>
                <a:spcPts val="0"/>
              </a:spcBef>
              <a:spcAft>
                <a:spcPts val="0"/>
              </a:spcAft>
              <a:defRPr/>
            </a:pPr>
            <a:endParaRPr lang="hu-HU" sz="800" b="1" dirty="0" smtClean="0"/>
          </a:p>
          <a:p>
            <a:pPr fontAlgn="auto">
              <a:spcBef>
                <a:spcPts val="0"/>
              </a:spcBef>
              <a:spcAft>
                <a:spcPts val="0"/>
              </a:spcAft>
              <a:defRPr/>
            </a:pPr>
            <a:r>
              <a:rPr lang="hu-HU" sz="800" b="1" dirty="0" smtClean="0"/>
              <a:t>Különbséget kell tenni </a:t>
            </a:r>
            <a:r>
              <a:rPr lang="hu-HU" sz="800" b="1" dirty="0" err="1" smtClean="0"/>
              <a:t>atekintetben</a:t>
            </a:r>
            <a:r>
              <a:rPr lang="hu-HU" sz="800" b="1" dirty="0" smtClean="0"/>
              <a:t> is, hogy a döntést, a jogerős döntést vagy a jogerős és végrehajtható döntést kell-e közölni az értesítendőkkel!</a:t>
            </a:r>
          </a:p>
          <a:p>
            <a:pPr fontAlgn="auto">
              <a:spcBef>
                <a:spcPts val="0"/>
              </a:spcBef>
              <a:spcAft>
                <a:spcPts val="0"/>
              </a:spcAft>
              <a:defRPr/>
            </a:pPr>
            <a:r>
              <a:rPr lang="hu-HU" sz="800" b="1" dirty="0" smtClean="0"/>
              <a:t> </a:t>
            </a:r>
            <a:endParaRPr lang="hu-HU" sz="2000" dirty="0" smtClean="0"/>
          </a:p>
          <a:p>
            <a:pPr fontAlgn="auto">
              <a:spcBef>
                <a:spcPts val="0"/>
              </a:spcBef>
              <a:spcAft>
                <a:spcPts val="0"/>
              </a:spcAft>
              <a:defRPr/>
            </a:pPr>
            <a:r>
              <a:rPr lang="hu-HU" b="1" dirty="0" smtClean="0"/>
              <a:t>A jogerős döntést közli:</a:t>
            </a:r>
            <a:endParaRPr lang="hu-HU" dirty="0" smtClean="0"/>
          </a:p>
          <a:p>
            <a:pPr fontAlgn="auto">
              <a:spcBef>
                <a:spcPts val="0"/>
              </a:spcBef>
              <a:spcAft>
                <a:spcPts val="0"/>
              </a:spcAft>
              <a:defRPr/>
            </a:pPr>
            <a:r>
              <a:rPr lang="hu-HU" dirty="0" smtClean="0"/>
              <a:t>az építtetővel vagy meghatalmazottjával,</a:t>
            </a:r>
          </a:p>
          <a:p>
            <a:pPr fontAlgn="auto">
              <a:spcBef>
                <a:spcPts val="0"/>
              </a:spcBef>
              <a:spcAft>
                <a:spcPts val="0"/>
              </a:spcAft>
              <a:defRPr/>
            </a:pPr>
            <a:r>
              <a:rPr lang="hu-HU" dirty="0" smtClean="0"/>
              <a:t>(az engedélyezési záradékkal ellátott építészeti-műszaki dokumentációt – az erre irányuló külön kérelem esetén – a jogerőre emelkedés időpontjának tudomásra jutásától számított 3 napon belül megküldi az építtetőnek vagy meghatalmazottjának a kapcsolattartás módjára megjelölt rendelkezése szerint),</a:t>
            </a:r>
          </a:p>
          <a:p>
            <a:pPr fontAlgn="auto">
              <a:spcBef>
                <a:spcPts val="0"/>
              </a:spcBef>
              <a:spcAft>
                <a:spcPts val="0"/>
              </a:spcAft>
              <a:defRPr/>
            </a:pPr>
            <a:r>
              <a:rPr lang="hu-HU" dirty="0" smtClean="0"/>
              <a:t>az építésfelügyeleti hatósággal az </a:t>
            </a:r>
            <a:r>
              <a:rPr lang="hu-HU" dirty="0" err="1" smtClean="0"/>
              <a:t>ÉTDR-en</a:t>
            </a:r>
            <a:r>
              <a:rPr lang="hu-HU" dirty="0" smtClean="0"/>
              <a:t> keresztül,</a:t>
            </a:r>
          </a:p>
          <a:p>
            <a:pPr fontAlgn="auto">
              <a:spcBef>
                <a:spcPts val="0"/>
              </a:spcBef>
              <a:spcAft>
                <a:spcPts val="0"/>
              </a:spcAft>
              <a:defRPr/>
            </a:pPr>
            <a:r>
              <a:rPr lang="hu-HU" dirty="0" smtClean="0"/>
              <a:t>az illetékes környezetvédelmi, természetvédelmi és vízügyi felügyelőséggel, ha az építési engedélyezési eljárás környezetvédelmi vagy egységes környezethasználati engedély köteles építményre vonatkozott,</a:t>
            </a:r>
          </a:p>
          <a:p>
            <a:pPr fontAlgn="auto">
              <a:spcBef>
                <a:spcPts val="0"/>
              </a:spcBef>
              <a:spcAft>
                <a:spcPts val="0"/>
              </a:spcAft>
              <a:defRPr/>
            </a:pPr>
            <a:r>
              <a:rPr lang="hu-HU" dirty="0" smtClean="0"/>
              <a:t>a fővárosi és megyei kormányhivatal munkavédelmi felügyelőségével, ha az építési tevékenységgel érintett építmény azbesztet tartalmaz,</a:t>
            </a:r>
          </a:p>
          <a:p>
            <a:pPr fontAlgn="auto">
              <a:spcBef>
                <a:spcPts val="0"/>
              </a:spcBef>
              <a:spcAft>
                <a:spcPts val="0"/>
              </a:spcAft>
              <a:defRPr/>
            </a:pPr>
            <a:r>
              <a:rPr lang="hu-HU" dirty="0" smtClean="0"/>
              <a:t>mindazokkal, akiknek értesítését jogszabály előírja,</a:t>
            </a:r>
          </a:p>
          <a:p>
            <a:pPr fontAlgn="auto">
              <a:spcBef>
                <a:spcPts val="0"/>
              </a:spcBef>
              <a:spcAft>
                <a:spcPts val="0"/>
              </a:spcAft>
              <a:defRPr/>
            </a:pPr>
            <a:r>
              <a:rPr lang="hu-HU" sz="800" b="1" dirty="0" smtClean="0"/>
              <a:t> </a:t>
            </a:r>
            <a:endParaRPr lang="hu-HU" sz="2000" dirty="0" smtClean="0"/>
          </a:p>
          <a:p>
            <a:pPr fontAlgn="auto">
              <a:spcBef>
                <a:spcPts val="0"/>
              </a:spcBef>
              <a:spcAft>
                <a:spcPts val="0"/>
              </a:spcAft>
              <a:defRPr/>
            </a:pPr>
            <a:r>
              <a:rPr lang="hu-HU" b="1" dirty="0" smtClean="0"/>
              <a:t>Építésügyi hatóság az ÉTDR mindenki által látható felületén</a:t>
            </a:r>
            <a:r>
              <a:rPr lang="hu-HU" dirty="0" smtClean="0"/>
              <a:t> a kérelemnek helyt adó jogerős döntés tárgyáról, típusáról haladéktalanul tájékoztatást ad.</a:t>
            </a:r>
          </a:p>
          <a:p>
            <a:pPr fontAlgn="auto">
              <a:spcBef>
                <a:spcPts val="0"/>
              </a:spcBef>
              <a:spcAft>
                <a:spcPts val="0"/>
              </a:spcAft>
              <a:defRPr/>
            </a:pPr>
            <a:endParaRPr lang="hu-HU" dirty="0"/>
          </a:p>
        </p:txBody>
      </p:sp>
      <p:sp>
        <p:nvSpPr>
          <p:cNvPr id="2048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BBC9F-BA45-44ED-90DA-C4EBFDE90BC8}" type="slidenum">
              <a:rPr lang="hu-HU"/>
              <a:pPr fontAlgn="base">
                <a:spcBef>
                  <a:spcPct val="0"/>
                </a:spcBef>
                <a:spcAft>
                  <a:spcPct val="0"/>
                </a:spcAft>
              </a:pPr>
              <a:t>67</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10000"/>
          </a:bodyPr>
          <a:lstStyle/>
          <a:p>
            <a:pPr fontAlgn="auto">
              <a:spcBef>
                <a:spcPts val="0"/>
              </a:spcBef>
              <a:spcAft>
                <a:spcPts val="0"/>
              </a:spcAft>
              <a:defRPr/>
            </a:pPr>
            <a:r>
              <a:rPr lang="hu-HU" b="1" dirty="0" smtClean="0"/>
              <a:t>Jelentős változás</a:t>
            </a:r>
            <a:r>
              <a:rPr lang="hu-HU" dirty="0" smtClean="0"/>
              <a:t>: sok feladatot átvett az építésügyi hatóságtól.</a:t>
            </a:r>
          </a:p>
          <a:p>
            <a:pPr fontAlgn="auto">
              <a:spcBef>
                <a:spcPts val="0"/>
              </a:spcBef>
              <a:spcAft>
                <a:spcPts val="0"/>
              </a:spcAft>
              <a:defRPr/>
            </a:pPr>
            <a:r>
              <a:rPr lang="hu-HU" dirty="0" smtClean="0"/>
              <a:t>Ennek keretében</a:t>
            </a:r>
          </a:p>
          <a:p>
            <a:pPr marL="228600" indent="-228600" fontAlgn="auto">
              <a:spcBef>
                <a:spcPts val="0"/>
              </a:spcBef>
              <a:spcAft>
                <a:spcPts val="0"/>
              </a:spcAft>
              <a:buFontTx/>
              <a:buAutoNum type="alphaLcParenR"/>
              <a:defRPr/>
            </a:pPr>
            <a:r>
              <a:rPr lang="hu-HU" dirty="0" smtClean="0"/>
              <a:t>az építőipari kivitelezési tevékenység megkezdésével összefüggő építésfelügyeleti hatósági eljárásokat folytat le:</a:t>
            </a:r>
          </a:p>
          <a:p>
            <a:pPr marL="530225" indent="-354013" fontAlgn="auto">
              <a:spcBef>
                <a:spcPts val="0"/>
              </a:spcBef>
              <a:spcAft>
                <a:spcPts val="0"/>
              </a:spcAft>
              <a:buClr>
                <a:srgbClr val="FF0000"/>
              </a:buClr>
              <a:buFont typeface="Arial" pitchFamily="34" charset="0"/>
              <a:buChar char="•"/>
              <a:defRPr/>
            </a:pPr>
            <a:r>
              <a:rPr lang="hu-HU" dirty="0" smtClean="0">
                <a:latin typeface="Trebuchet MS" pitchFamily="34" charset="0"/>
              </a:rPr>
              <a:t>kivitelezés kezdésének tudomásulvétele</a:t>
            </a:r>
          </a:p>
          <a:p>
            <a:pPr marL="530225" indent="-354013" fontAlgn="auto">
              <a:spcBef>
                <a:spcPts val="0"/>
              </a:spcBef>
              <a:spcAft>
                <a:spcPts val="0"/>
              </a:spcAft>
              <a:buClr>
                <a:srgbClr val="FF0000"/>
              </a:buClr>
              <a:buFont typeface="Arial" pitchFamily="34" charset="0"/>
              <a:buChar char="•"/>
              <a:defRPr/>
            </a:pPr>
            <a:r>
              <a:rPr lang="hu-HU" dirty="0" smtClean="0">
                <a:latin typeface="Trebuchet MS" pitchFamily="34" charset="0"/>
              </a:rPr>
              <a:t>bontás tudomásulvétele</a:t>
            </a:r>
          </a:p>
          <a:p>
            <a:pPr fontAlgn="auto">
              <a:spcBef>
                <a:spcPts val="0"/>
              </a:spcBef>
              <a:spcAft>
                <a:spcPts val="0"/>
              </a:spcAft>
              <a:defRPr/>
            </a:pPr>
            <a:r>
              <a:rPr lang="hu-HU" i="1" dirty="0" smtClean="0"/>
              <a:t>b) </a:t>
            </a:r>
            <a:r>
              <a:rPr lang="hu-HU" dirty="0" smtClean="0"/>
              <a:t>a helyszínen ellenőrzi az építőipari kivitelezési tevékenység</a:t>
            </a:r>
          </a:p>
          <a:p>
            <a:pPr lvl="1" fontAlgn="auto">
              <a:spcBef>
                <a:spcPts val="0"/>
              </a:spcBef>
              <a:spcAft>
                <a:spcPts val="0"/>
              </a:spcAft>
              <a:buFont typeface="Arial" pitchFamily="34" charset="0"/>
              <a:buChar char="•"/>
              <a:defRPr/>
            </a:pPr>
            <a:r>
              <a:rPr lang="hu-HU" dirty="0" smtClean="0"/>
              <a:t>végzésének szakszerűségét, jogszerűségét,</a:t>
            </a:r>
          </a:p>
          <a:p>
            <a:pPr lvl="1" fontAlgn="auto">
              <a:spcBef>
                <a:spcPts val="0"/>
              </a:spcBef>
              <a:spcAft>
                <a:spcPts val="0"/>
              </a:spcAft>
              <a:buFont typeface="Arial" pitchFamily="34" charset="0"/>
              <a:buChar char="•"/>
              <a:defRPr/>
            </a:pPr>
            <a:r>
              <a:rPr lang="hu-HU" dirty="0" smtClean="0"/>
              <a:t>résztvevőinek jogosultságát,</a:t>
            </a:r>
          </a:p>
          <a:p>
            <a:pPr lvl="1" fontAlgn="auto">
              <a:spcBef>
                <a:spcPts val="0"/>
              </a:spcBef>
              <a:spcAft>
                <a:spcPts val="0"/>
              </a:spcAft>
              <a:buFont typeface="Arial" pitchFamily="34" charset="0"/>
              <a:buChar char="•"/>
              <a:defRPr/>
            </a:pPr>
            <a:r>
              <a:rPr lang="hu-HU" dirty="0" smtClean="0"/>
              <a:t>végzéséhez előírt építési napló vezetésének módját és tartalmát,</a:t>
            </a:r>
          </a:p>
          <a:p>
            <a:pPr lvl="1" fontAlgn="auto">
              <a:spcBef>
                <a:spcPts val="0"/>
              </a:spcBef>
              <a:spcAft>
                <a:spcPts val="0"/>
              </a:spcAft>
              <a:buFont typeface="Arial" pitchFamily="34" charset="0"/>
              <a:buChar char="•"/>
              <a:defRPr/>
            </a:pPr>
            <a:r>
              <a:rPr lang="hu-HU" dirty="0" smtClean="0"/>
              <a:t>folytatásához előírt kivitelezési dokumentáció(rész) meglétét,</a:t>
            </a:r>
          </a:p>
          <a:p>
            <a:pPr fontAlgn="auto">
              <a:spcBef>
                <a:spcPts val="0"/>
              </a:spcBef>
              <a:spcAft>
                <a:spcPts val="0"/>
              </a:spcAft>
              <a:defRPr/>
            </a:pPr>
            <a:r>
              <a:rPr lang="hu-HU" i="1" dirty="0" smtClean="0"/>
              <a:t>c) </a:t>
            </a:r>
            <a:r>
              <a:rPr lang="hu-HU" dirty="0" smtClean="0"/>
              <a:t>a </a:t>
            </a:r>
            <a:r>
              <a:rPr lang="hu-HU" dirty="0" err="1" smtClean="0"/>
              <a:t>jókarbantartási</a:t>
            </a:r>
            <a:r>
              <a:rPr lang="hu-HU" dirty="0" smtClean="0"/>
              <a:t> kötelezettség teljesítése körében ellenőrzést és eljárást folytat le,</a:t>
            </a:r>
          </a:p>
          <a:p>
            <a:pPr fontAlgn="auto">
              <a:spcBef>
                <a:spcPts val="0"/>
              </a:spcBef>
              <a:spcAft>
                <a:spcPts val="0"/>
              </a:spcAft>
              <a:defRPr/>
            </a:pPr>
            <a:r>
              <a:rPr lang="hu-HU" i="1" dirty="0" smtClean="0"/>
              <a:t>d) </a:t>
            </a:r>
            <a:r>
              <a:rPr lang="hu-HU" dirty="0" smtClean="0"/>
              <a:t>a szabálytalan építési tevékenység feltárása érdekében az építésügyi monitoring igénybevételével építésrendészeti ellenőrzést és eljárást folytat le,</a:t>
            </a:r>
          </a:p>
          <a:p>
            <a:pPr fontAlgn="auto">
              <a:spcBef>
                <a:spcPts val="0"/>
              </a:spcBef>
              <a:spcAft>
                <a:spcPts val="0"/>
              </a:spcAft>
              <a:defRPr/>
            </a:pPr>
            <a:r>
              <a:rPr lang="hu-HU" i="1" dirty="0" smtClean="0"/>
              <a:t>e) </a:t>
            </a:r>
            <a:r>
              <a:rPr lang="hu-HU" dirty="0" smtClean="0"/>
              <a:t>az ellenőrzései alapján szankciót állapít meg, ennek keretében</a:t>
            </a:r>
          </a:p>
          <a:p>
            <a:pPr lvl="1" fontAlgn="auto">
              <a:spcBef>
                <a:spcPts val="0"/>
              </a:spcBef>
              <a:spcAft>
                <a:spcPts val="0"/>
              </a:spcAft>
              <a:buFont typeface="Arial" pitchFamily="34" charset="0"/>
              <a:buChar char="•"/>
              <a:defRPr/>
            </a:pPr>
            <a:r>
              <a:rPr lang="hu-HU" dirty="0" smtClean="0"/>
              <a:t>építésfelügyeleti intézkedést tesz,</a:t>
            </a:r>
          </a:p>
          <a:p>
            <a:pPr lvl="1" fontAlgn="auto">
              <a:spcBef>
                <a:spcPts val="0"/>
              </a:spcBef>
              <a:spcAft>
                <a:spcPts val="0"/>
              </a:spcAft>
              <a:buFont typeface="Arial" pitchFamily="34" charset="0"/>
              <a:buChar char="•"/>
              <a:defRPr/>
            </a:pPr>
            <a:r>
              <a:rPr lang="hu-HU" dirty="0" smtClean="0"/>
              <a:t>építésfelügyeleti bírságot szab ki,</a:t>
            </a:r>
          </a:p>
          <a:p>
            <a:pPr lvl="1" fontAlgn="auto">
              <a:spcBef>
                <a:spcPts val="0"/>
              </a:spcBef>
              <a:spcAft>
                <a:spcPts val="0"/>
              </a:spcAft>
              <a:buFont typeface="Arial" pitchFamily="34" charset="0"/>
              <a:buChar char="•"/>
              <a:defRPr/>
            </a:pPr>
            <a:r>
              <a:rPr lang="hu-HU" dirty="0" smtClean="0"/>
              <a:t>megkeresi az intézkedésre hatáskörrel rendelkező hatóságot,</a:t>
            </a:r>
          </a:p>
          <a:p>
            <a:pPr fontAlgn="auto">
              <a:spcBef>
                <a:spcPts val="0"/>
              </a:spcBef>
              <a:spcAft>
                <a:spcPts val="0"/>
              </a:spcAft>
              <a:defRPr/>
            </a:pPr>
            <a:r>
              <a:rPr lang="hu-HU" i="1" dirty="0" smtClean="0"/>
              <a:t>f) </a:t>
            </a:r>
            <a:r>
              <a:rPr lang="hu-HU" dirty="0" smtClean="0"/>
              <a:t>szükség szerint szakhatósági eljárást folytat le.</a:t>
            </a:r>
          </a:p>
          <a:p>
            <a:pPr fontAlgn="auto">
              <a:spcBef>
                <a:spcPts val="0"/>
              </a:spcBef>
              <a:spcAft>
                <a:spcPts val="0"/>
              </a:spcAft>
              <a:defRPr/>
            </a:pPr>
            <a:r>
              <a:rPr lang="hu-HU" b="1" dirty="0" smtClean="0"/>
              <a:t> </a:t>
            </a:r>
            <a:endParaRPr lang="hu-HU" dirty="0" smtClean="0"/>
          </a:p>
          <a:p>
            <a:pPr fontAlgn="auto">
              <a:spcBef>
                <a:spcPts val="0"/>
              </a:spcBef>
              <a:spcAft>
                <a:spcPts val="0"/>
              </a:spcAft>
              <a:defRPr/>
            </a:pPr>
            <a:endParaRPr lang="hu-HU" dirty="0"/>
          </a:p>
        </p:txBody>
      </p:sp>
      <p:sp>
        <p:nvSpPr>
          <p:cNvPr id="1505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B2C702-4E43-493A-BF3B-65E50FD804EE}" type="slidenum">
              <a:rPr lang="hu-HU"/>
              <a:pPr fontAlgn="base">
                <a:spcBef>
                  <a:spcPct val="0"/>
                </a:spcBef>
                <a:spcAft>
                  <a:spcPct val="0"/>
                </a:spcAft>
              </a:pPr>
              <a:t>8</a:t>
            </a:fld>
            <a:endParaRPr lang="hu-H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iakép helye 1"/>
          <p:cNvSpPr>
            <a:spLocks noGrp="1" noRot="1" noChangeAspect="1" noTextEdit="1"/>
          </p:cNvSpPr>
          <p:nvPr>
            <p:ph type="sldImg"/>
          </p:nvPr>
        </p:nvSpPr>
        <p:spPr bwMode="auto">
          <a:noFill/>
          <a:ln>
            <a:solidFill>
              <a:srgbClr val="000000"/>
            </a:solidFill>
            <a:miter lim="800000"/>
            <a:headEnd/>
            <a:tailEnd/>
          </a:ln>
        </p:spPr>
      </p:sp>
      <p:sp>
        <p:nvSpPr>
          <p:cNvPr id="20582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szó a másik oldalon.</a:t>
            </a:r>
          </a:p>
          <a:p>
            <a:pPr>
              <a:spcBef>
                <a:spcPct val="0"/>
              </a:spcBef>
            </a:pPr>
            <a:endParaRPr lang="hu-HU" smtClean="0"/>
          </a:p>
        </p:txBody>
      </p:sp>
      <p:sp>
        <p:nvSpPr>
          <p:cNvPr id="2058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7297C-92F3-4D41-8E68-9B5280D17CFF}" type="slidenum">
              <a:rPr lang="hu-HU"/>
              <a:pPr fontAlgn="base">
                <a:spcBef>
                  <a:spcPct val="0"/>
                </a:spcBef>
                <a:spcAft>
                  <a:spcPct val="0"/>
                </a:spcAft>
              </a:pPr>
              <a:t>68</a:t>
            </a:fld>
            <a:endParaRPr lang="hu-H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iakép helye 1"/>
          <p:cNvSpPr>
            <a:spLocks noGrp="1" noRot="1" noChangeAspect="1" noTextEdit="1"/>
          </p:cNvSpPr>
          <p:nvPr>
            <p:ph type="sldImg"/>
          </p:nvPr>
        </p:nvSpPr>
        <p:spPr bwMode="auto">
          <a:noFill/>
          <a:ln>
            <a:solidFill>
              <a:srgbClr val="000000"/>
            </a:solidFill>
            <a:miter lim="800000"/>
            <a:headEnd/>
            <a:tailEnd/>
          </a:ln>
        </p:spPr>
      </p:sp>
      <p:sp>
        <p:nvSpPr>
          <p:cNvPr id="20685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Változás, hogy az engedély hatályát csak a hatályossága alatt lehet meghosszabbítani, ellenben a hatályos szabályozással, ahol elegendő volt az engedély hatályossága alatt a kérelmet előterjeszteni.</a:t>
            </a:r>
          </a:p>
          <a:p>
            <a:pPr>
              <a:spcBef>
                <a:spcPct val="0"/>
              </a:spcBef>
            </a:pPr>
            <a:r>
              <a:rPr lang="hu-HU" smtClean="0"/>
              <a:t>Sok problémát okozott, az engedély hatályának megállapításánál, amikor a hatóság módosított építési engedélyt adott. Az eljárási kódex egyértelműen kimondja, hogy a módosított építési engedély az építési engedély hatályát nem hosszabbítja meg, kivéve,</a:t>
            </a:r>
          </a:p>
          <a:p>
            <a:pPr>
              <a:spcBef>
                <a:spcPct val="0"/>
              </a:spcBef>
            </a:pPr>
            <a:r>
              <a:rPr lang="hu-HU" smtClean="0"/>
              <a:t>ha azt a módosított építési engedély iránti kérelemben kérték, </a:t>
            </a:r>
          </a:p>
          <a:p>
            <a:pPr>
              <a:spcBef>
                <a:spcPct val="0"/>
              </a:spcBef>
            </a:pPr>
            <a:r>
              <a:rPr lang="hu-HU" smtClean="0"/>
              <a:t>és arról a hatóság a döntésében rendelkezett.</a:t>
            </a:r>
          </a:p>
          <a:p>
            <a:pPr>
              <a:spcBef>
                <a:spcPct val="0"/>
              </a:spcBef>
            </a:pPr>
            <a:endParaRPr lang="hu-HU" smtClean="0"/>
          </a:p>
        </p:txBody>
      </p:sp>
      <p:sp>
        <p:nvSpPr>
          <p:cNvPr id="2068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F2F03D-32E2-45B2-8356-9FB758C4A30F}" type="slidenum">
              <a:rPr lang="hu-HU"/>
              <a:pPr fontAlgn="base">
                <a:spcBef>
                  <a:spcPct val="0"/>
                </a:spcBef>
                <a:spcAft>
                  <a:spcPct val="0"/>
                </a:spcAft>
              </a:pPr>
              <a:t>69</a:t>
            </a:fld>
            <a:endParaRPr lang="hu-H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iakép helye 1"/>
          <p:cNvSpPr>
            <a:spLocks noGrp="1" noRot="1" noChangeAspect="1" noTextEdit="1"/>
          </p:cNvSpPr>
          <p:nvPr>
            <p:ph type="sldImg"/>
          </p:nvPr>
        </p:nvSpPr>
        <p:spPr bwMode="auto">
          <a:noFill/>
          <a:ln>
            <a:solidFill>
              <a:srgbClr val="000000"/>
            </a:solidFill>
            <a:miter lim="800000"/>
            <a:headEnd/>
            <a:tailEnd/>
          </a:ln>
        </p:spPr>
      </p:sp>
      <p:sp>
        <p:nvSpPr>
          <p:cNvPr id="20787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Kibővült </a:t>
            </a:r>
            <a:r>
              <a:rPr lang="hu-HU" smtClean="0"/>
              <a:t>a hatályos szabályozáshoz képest</a:t>
            </a:r>
            <a:r>
              <a:rPr lang="hu-HU" b="1" smtClean="0"/>
              <a:t> az engedélytől való eltérés köre</a:t>
            </a:r>
            <a:r>
              <a:rPr lang="hu-HU" smtClean="0"/>
              <a:t>. Lehetőség lesz egyes építési engedélyhez kötött építési tevékenységek esetén az engedély nélküli eltérésre.</a:t>
            </a:r>
          </a:p>
          <a:p>
            <a:pPr>
              <a:spcBef>
                <a:spcPct val="0"/>
              </a:spcBef>
            </a:pPr>
            <a:r>
              <a:rPr lang="hu-HU" smtClean="0"/>
              <a:t>Rugalmasan kezeli a szabályozás az olyan aránylag „gyors” beavatkozásokat, amelyek „benaplózása” kötelező, és ezzel azonnal ellenőrizhetővé válik, viszont utólagos dokumentálása egyszerűbb, mint az előzetes engedélyezéssel.</a:t>
            </a:r>
          </a:p>
          <a:p>
            <a:pPr>
              <a:spcBef>
                <a:spcPct val="0"/>
              </a:spcBef>
            </a:pPr>
            <a:endParaRPr lang="hu-HU" smtClean="0"/>
          </a:p>
          <a:p>
            <a:pPr>
              <a:spcBef>
                <a:spcPct val="0"/>
              </a:spcBef>
            </a:pPr>
            <a:r>
              <a:rPr lang="hu-HU" smtClean="0"/>
              <a:t>Az eltérés dokumentálni kell, így a </a:t>
            </a:r>
            <a:r>
              <a:rPr lang="hu-HU" b="1" smtClean="0"/>
              <a:t>megvalósulási dokumentációt </a:t>
            </a:r>
            <a:r>
              <a:rPr lang="hu-HU" smtClean="0"/>
              <a:t>legkésőbb a használatbavételi engedély megkéréséig </a:t>
            </a:r>
            <a:r>
              <a:rPr lang="hu-HU" b="1" smtClean="0"/>
              <a:t>az építési naplóhoz kell csatolni.</a:t>
            </a:r>
            <a:endParaRPr lang="hu-HU" smtClean="0"/>
          </a:p>
          <a:p>
            <a:pPr>
              <a:spcBef>
                <a:spcPct val="0"/>
              </a:spcBef>
            </a:pPr>
            <a:endParaRPr lang="hu-HU" b="1" u="sng" smtClean="0"/>
          </a:p>
          <a:p>
            <a:pPr>
              <a:spcBef>
                <a:spcPct val="0"/>
              </a:spcBef>
            </a:pPr>
            <a:r>
              <a:rPr lang="hu-HU" b="1" u="sng" smtClean="0"/>
              <a:t>Műemlék</a:t>
            </a:r>
            <a:r>
              <a:rPr lang="hu-HU" b="1" smtClean="0"/>
              <a:t> esetén</a:t>
            </a:r>
            <a:r>
              <a:rPr lang="hu-HU" smtClean="0"/>
              <a:t> a jogerős és végrehajtható építési engedélytől, a hozzá tartozó jóváhagyott, engedélyezési záradékkal ellátott építészeti-műszaki dokumentációban foglaltaktól a kivitelezés során</a:t>
            </a:r>
          </a:p>
          <a:p>
            <a:pPr>
              <a:spcBef>
                <a:spcPct val="0"/>
              </a:spcBef>
            </a:pPr>
            <a:r>
              <a:rPr lang="hu-HU" b="1" smtClean="0"/>
              <a:t>építési engedélyhez, vagy</a:t>
            </a:r>
            <a:endParaRPr lang="hu-HU" smtClean="0"/>
          </a:p>
          <a:p>
            <a:pPr>
              <a:spcBef>
                <a:spcPct val="0"/>
              </a:spcBef>
            </a:pPr>
            <a:r>
              <a:rPr lang="hu-HU" b="1" smtClean="0"/>
              <a:t>örökségvédelmi hatósági engedélyhez</a:t>
            </a:r>
            <a:endParaRPr lang="hu-HU" smtClean="0"/>
          </a:p>
          <a:p>
            <a:pPr>
              <a:spcBef>
                <a:spcPct val="0"/>
              </a:spcBef>
            </a:pPr>
            <a:r>
              <a:rPr lang="hu-HU" smtClean="0"/>
              <a:t>kötött építési tevékenységgel eltérni csak az építésügyi hatóság újabb előzetes engedélyével </a:t>
            </a:r>
            <a:r>
              <a:rPr lang="hu-HU" b="1" smtClean="0"/>
              <a:t>(módosított építési engedélyével) lehet.</a:t>
            </a:r>
            <a:endParaRPr lang="hu-HU" smtClean="0"/>
          </a:p>
          <a:p>
            <a:pPr>
              <a:spcBef>
                <a:spcPct val="0"/>
              </a:spcBef>
            </a:pPr>
            <a:endParaRPr lang="hu-HU" smtClean="0"/>
          </a:p>
        </p:txBody>
      </p:sp>
      <p:sp>
        <p:nvSpPr>
          <p:cNvPr id="2078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1EABE7-EF75-4DEB-8886-EA24AA79533D}" type="slidenum">
              <a:rPr lang="hu-HU"/>
              <a:pPr fontAlgn="base">
                <a:spcBef>
                  <a:spcPct val="0"/>
                </a:spcBef>
                <a:spcAft>
                  <a:spcPct val="0"/>
                </a:spcAft>
              </a:pPr>
              <a:t>70</a:t>
            </a:fld>
            <a:endParaRPr lang="hu-H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Diakép helye 1"/>
          <p:cNvSpPr>
            <a:spLocks noGrp="1" noRot="1" noChangeAspect="1" noTextEdit="1"/>
          </p:cNvSpPr>
          <p:nvPr>
            <p:ph type="sldImg"/>
          </p:nvPr>
        </p:nvSpPr>
        <p:spPr bwMode="auto">
          <a:noFill/>
          <a:ln>
            <a:solidFill>
              <a:srgbClr val="000000"/>
            </a:solidFill>
            <a:miter lim="800000"/>
            <a:headEnd/>
            <a:tailEnd/>
          </a:ln>
        </p:spPr>
      </p:sp>
      <p:sp>
        <p:nvSpPr>
          <p:cNvPr id="20889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elvi építési és az építési engedélyezési szakasz „összetolása” a közbülső jogorvoslati szakasz kiiktatásával.</a:t>
            </a:r>
          </a:p>
        </p:txBody>
      </p:sp>
      <p:sp>
        <p:nvSpPr>
          <p:cNvPr id="2089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29751B-37CC-41D7-9CB7-9BA73135DED7}" type="slidenum">
              <a:rPr lang="hu-HU"/>
              <a:pPr fontAlgn="base">
                <a:spcBef>
                  <a:spcPct val="0"/>
                </a:spcBef>
                <a:spcAft>
                  <a:spcPct val="0"/>
                </a:spcAft>
              </a:pPr>
              <a:t>72</a:t>
            </a:fld>
            <a:endParaRPr lang="hu-H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10000"/>
          </a:bodyPr>
          <a:lstStyle/>
          <a:p>
            <a:pPr fontAlgn="auto">
              <a:spcBef>
                <a:spcPts val="0"/>
              </a:spcBef>
              <a:spcAft>
                <a:spcPts val="0"/>
              </a:spcAft>
              <a:defRPr/>
            </a:pPr>
            <a:r>
              <a:rPr lang="hu-HU" dirty="0" smtClean="0"/>
              <a:t>Az összevont engedélyezési eljárás modelljén alapul az összevont telepítési eljárás, mely az </a:t>
            </a:r>
            <a:r>
              <a:rPr lang="hu-HU" dirty="0" err="1" smtClean="0"/>
              <a:t>Étv</a:t>
            </a:r>
            <a:r>
              <a:rPr lang="hu-HU" dirty="0" smtClean="0"/>
              <a:t>. 17. § k) pontja szerinti, a településrendezési feladatok megvalósulását biztosító sajátos jogintézmény.</a:t>
            </a:r>
          </a:p>
          <a:p>
            <a:pPr fontAlgn="auto">
              <a:spcBef>
                <a:spcPts val="0"/>
              </a:spcBef>
              <a:spcAft>
                <a:spcPts val="0"/>
              </a:spcAft>
              <a:defRPr/>
            </a:pPr>
            <a:r>
              <a:rPr lang="hu-HU" dirty="0" smtClean="0"/>
              <a:t> </a:t>
            </a:r>
          </a:p>
          <a:p>
            <a:pPr fontAlgn="auto">
              <a:spcBef>
                <a:spcPts val="0"/>
              </a:spcBef>
              <a:spcAft>
                <a:spcPts val="0"/>
              </a:spcAft>
              <a:defRPr/>
            </a:pPr>
            <a:r>
              <a:rPr lang="hu-HU" dirty="0" smtClean="0"/>
              <a:t>Célja: </a:t>
            </a:r>
          </a:p>
          <a:p>
            <a:pPr fontAlgn="auto">
              <a:spcBef>
                <a:spcPts val="0"/>
              </a:spcBef>
              <a:spcAft>
                <a:spcPts val="0"/>
              </a:spcAft>
              <a:buFont typeface="Arial" pitchFamily="34" charset="0"/>
              <a:buChar char="•"/>
              <a:defRPr/>
            </a:pPr>
            <a:r>
              <a:rPr lang="hu-HU" dirty="0" smtClean="0"/>
              <a:t>gazdasági válság, építőipari termelés visszaesése miatt a vállalkozók adminisztratív és pénzügyi terheinek csökkentésével, az eljárások gyorsításával a beruházások támogatása.</a:t>
            </a:r>
          </a:p>
          <a:p>
            <a:pPr fontAlgn="auto">
              <a:spcBef>
                <a:spcPts val="0"/>
              </a:spcBef>
              <a:spcAft>
                <a:spcPts val="0"/>
              </a:spcAft>
              <a:buFont typeface="Arial" pitchFamily="34" charset="0"/>
              <a:buChar char="•"/>
              <a:defRPr/>
            </a:pPr>
            <a:r>
              <a:rPr lang="hu-HU" dirty="0" smtClean="0"/>
              <a:t>egy adott ingatlanra egy bizonyos beruházás feltételeinek egy eljárásban való tisztázása.</a:t>
            </a:r>
          </a:p>
          <a:p>
            <a:pPr fontAlgn="auto">
              <a:spcBef>
                <a:spcPts val="0"/>
              </a:spcBef>
              <a:spcAft>
                <a:spcPts val="0"/>
              </a:spcAft>
              <a:defRPr/>
            </a:pPr>
            <a:r>
              <a:rPr lang="hu-HU" dirty="0" smtClean="0"/>
              <a:t>Létrehozásának indokai:</a:t>
            </a:r>
          </a:p>
          <a:p>
            <a:pPr fontAlgn="auto">
              <a:spcBef>
                <a:spcPts val="0"/>
              </a:spcBef>
              <a:spcAft>
                <a:spcPts val="0"/>
              </a:spcAft>
              <a:buFont typeface="Arial" pitchFamily="34" charset="0"/>
              <a:buChar char="•"/>
              <a:defRPr/>
            </a:pPr>
            <a:r>
              <a:rPr lang="hu-HU" dirty="0" smtClean="0"/>
              <a:t>a beruházások engedélyezése nehézkes, lassú, sok hatóságtól kell sokféle engedélyt kérni.</a:t>
            </a:r>
          </a:p>
          <a:p>
            <a:pPr fontAlgn="auto">
              <a:spcBef>
                <a:spcPts val="0"/>
              </a:spcBef>
              <a:spcAft>
                <a:spcPts val="0"/>
              </a:spcAft>
              <a:buFont typeface="Arial" pitchFamily="34" charset="0"/>
              <a:buChar char="•"/>
              <a:defRPr/>
            </a:pPr>
            <a:r>
              <a:rPr lang="hu-HU" dirty="0" smtClean="0"/>
              <a:t>csak nagy költségek beleinvesztálása után derül ki esetenként, hogy az adott területen a kívánt beruházás nem valósítható meg</a:t>
            </a:r>
          </a:p>
          <a:p>
            <a:pPr fontAlgn="auto">
              <a:spcBef>
                <a:spcPts val="0"/>
              </a:spcBef>
              <a:spcAft>
                <a:spcPts val="0"/>
              </a:spcAft>
              <a:defRPr/>
            </a:pPr>
            <a:r>
              <a:rPr lang="hu-HU" dirty="0" smtClean="0"/>
              <a:t> </a:t>
            </a:r>
          </a:p>
          <a:p>
            <a:pPr fontAlgn="auto">
              <a:spcBef>
                <a:spcPts val="0"/>
              </a:spcBef>
              <a:spcAft>
                <a:spcPts val="0"/>
              </a:spcAft>
              <a:defRPr/>
            </a:pPr>
            <a:r>
              <a:rPr lang="hu-HU" dirty="0" smtClean="0"/>
              <a:t>Ez az eljárásfajta alkalmas több önálló – építési engedélyezést megelőző – hatósági engedélyezés kiváltására és</a:t>
            </a:r>
            <a:r>
              <a:rPr lang="hu-HU" b="1" dirty="0" smtClean="0"/>
              <a:t> a településrendezési eszköz elfogadásának, módosításának egyszerűsítésére, joghatásának megerősítésére is. </a:t>
            </a:r>
            <a:r>
              <a:rPr lang="hu-HU" dirty="0" smtClean="0"/>
              <a:t>Az eljárás ugyanis magába foglalhatja a településrendezési eszköz véleményezési, egyeztetési eljárását is, ahol a véleményező szakhatóságokat az adott szakmai véleményükben foglaltak kötik az építési engedély megadása során.</a:t>
            </a:r>
          </a:p>
          <a:p>
            <a:pPr fontAlgn="auto">
              <a:spcBef>
                <a:spcPts val="0"/>
              </a:spcBef>
              <a:spcAft>
                <a:spcPts val="0"/>
              </a:spcAft>
              <a:defRPr/>
            </a:pPr>
            <a:r>
              <a:rPr lang="hu-HU" dirty="0" smtClean="0"/>
              <a:t>Jelenleg a szakhatóságok sok esetben nem határozzák meg a szakterületüket érintő szempontokat, illetve adnak minden őket érintő szakkérdésre kiterjedő véleményt a helyi építési szabályzatok (HÉSZ) egyeztetési eljárása során, mondván, hogy úgysem veszi figyelembe az önkormányzat a rendeletalkotás során, majd az építési engedélyezés során tagadják meg szakhatósági hozzájárulásukat, a HÉSZ egyeztetési eljárásban ki nem fejtett szakmai szempontokra hivatkozva.</a:t>
            </a:r>
          </a:p>
          <a:p>
            <a:pPr fontAlgn="auto">
              <a:spcBef>
                <a:spcPts val="0"/>
              </a:spcBef>
              <a:spcAft>
                <a:spcPts val="0"/>
              </a:spcAft>
              <a:defRPr/>
            </a:pPr>
            <a:endParaRPr lang="hu-HU" dirty="0"/>
          </a:p>
        </p:txBody>
      </p:sp>
      <p:sp>
        <p:nvSpPr>
          <p:cNvPr id="2099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C1884B-695C-459F-9D03-1C00A4C0CBB8}" type="slidenum">
              <a:rPr lang="hu-HU"/>
              <a:pPr fontAlgn="base">
                <a:spcBef>
                  <a:spcPct val="0"/>
                </a:spcBef>
                <a:spcAft>
                  <a:spcPct val="0"/>
                </a:spcAft>
              </a:pPr>
              <a:t>73</a:t>
            </a:fld>
            <a:endParaRPr lang="hu-H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iakép helye 1"/>
          <p:cNvSpPr>
            <a:spLocks noGrp="1" noRot="1" noChangeAspect="1" noTextEdit="1"/>
          </p:cNvSpPr>
          <p:nvPr>
            <p:ph type="sldImg"/>
          </p:nvPr>
        </p:nvSpPr>
        <p:spPr bwMode="auto">
          <a:noFill/>
          <a:ln>
            <a:solidFill>
              <a:srgbClr val="000000"/>
            </a:solidFill>
            <a:miter lim="800000"/>
            <a:headEnd/>
            <a:tailEnd/>
          </a:ln>
        </p:spPr>
      </p:sp>
      <p:sp>
        <p:nvSpPr>
          <p:cNvPr id="21094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Nézzük meg, hogyan zajlik ma egy beruházás feltételeinek tisztázása, engedélyezése.</a:t>
            </a:r>
          </a:p>
          <a:p>
            <a:pPr>
              <a:spcBef>
                <a:spcPct val="0"/>
              </a:spcBef>
            </a:pPr>
            <a:r>
              <a:rPr lang="hu-HU" smtClean="0"/>
              <a:t>Egy beruházáshoz sok hatóság számos eljárásának lefolytatására van szükség ahhoz, hogy a beruházó megtudja, meg lehet-e valósítani egy adott területre az általa kívánt beruházást, túl hosszú utat kell megtenni a településrendezési eszköz megalkotásától (módosításától) az építési engedély kiadásáig.</a:t>
            </a:r>
          </a:p>
          <a:p>
            <a:pPr>
              <a:spcBef>
                <a:spcPct val="0"/>
              </a:spcBef>
            </a:pPr>
            <a:r>
              <a:rPr lang="hu-HU" smtClean="0"/>
              <a:t>Az eljárások egymásra épülnek, a földvédelmi, telekalakítási eljárás előfeltétele a hatályos településrendezési eszköz megléte, a területfelhasználási egység, az övezet ismerete, építési engedélyt pedig csak már kialakított telekre lehet adni. Az egymásra épülő eljárásokban a hatóságok egymás szakhatóságai, pl. a környezetvédelmi eljárásokban szakhatóság a földvédelmi, az erdővédelmi, a talajvédelmi, a régészeti örökségvédelmi hatóság, a földvédelmi eljárásban pedig a környezetvédelmi hatóság, és a földvédelmi eljáráshoz is szükség van az örökségvédelmi és a talajvédelmi hatóság szakhatósági közreműködésére.</a:t>
            </a:r>
            <a:endParaRPr lang="hu-HU" smtClean="0">
              <a:latin typeface="Arial" charset="0"/>
            </a:endParaRPr>
          </a:p>
          <a:p>
            <a:pPr>
              <a:spcBef>
                <a:spcPct val="0"/>
              </a:spcBef>
            </a:pPr>
            <a:r>
              <a:rPr lang="hu-HU" smtClean="0"/>
              <a:t>Minden egyes engedély esetén külön jogorvoslatnak van helye!</a:t>
            </a:r>
            <a:endParaRPr lang="hu-HU" smtClean="0">
              <a:latin typeface="Arial" charset="0"/>
            </a:endParaRPr>
          </a:p>
          <a:p>
            <a:pPr>
              <a:spcBef>
                <a:spcPct val="0"/>
              </a:spcBef>
            </a:pPr>
            <a:r>
              <a:rPr lang="hu-HU" smtClean="0"/>
              <a:t>Így előfordulhat, hogy a telekalakítás, a termőföld máscélú hasznosításának engedélyezése, a régészeti feltárás megkezdése után derül csak ki, hogy a tervezett beruházás környezeti hatásai miatt, ahhoz a környezetvédelmi hatóság nem járul hozzá. Addigra eltelik két év, és belekerül sok-sok pénzbe. </a:t>
            </a:r>
          </a:p>
          <a:p>
            <a:pPr>
              <a:spcBef>
                <a:spcPct val="0"/>
              </a:spcBef>
            </a:pPr>
            <a:endParaRPr lang="hu-HU" smtClean="0"/>
          </a:p>
        </p:txBody>
      </p:sp>
      <p:sp>
        <p:nvSpPr>
          <p:cNvPr id="2109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668D2-8711-4945-9C3B-4D5CCFA4D372}" type="slidenum">
              <a:rPr lang="hu-HU"/>
              <a:pPr fontAlgn="base">
                <a:spcBef>
                  <a:spcPct val="0"/>
                </a:spcBef>
                <a:spcAft>
                  <a:spcPct val="0"/>
                </a:spcAft>
              </a:pPr>
              <a:t>74</a:t>
            </a:fld>
            <a:endParaRPr lang="hu-H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iakép helye 1"/>
          <p:cNvSpPr>
            <a:spLocks noGrp="1" noRot="1" noChangeAspect="1" noTextEdit="1"/>
          </p:cNvSpPr>
          <p:nvPr>
            <p:ph type="sldImg"/>
          </p:nvPr>
        </p:nvSpPr>
        <p:spPr bwMode="auto">
          <a:noFill/>
          <a:ln>
            <a:solidFill>
              <a:srgbClr val="000000"/>
            </a:solidFill>
            <a:miter lim="800000"/>
            <a:headEnd/>
            <a:tailEnd/>
          </a:ln>
        </p:spPr>
      </p:sp>
      <p:sp>
        <p:nvSpPr>
          <p:cNvPr id="21197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Erre a problémára nyújt megoldást az </a:t>
            </a:r>
            <a:r>
              <a:rPr lang="hu-HU" b="1" smtClean="0"/>
              <a:t>összevont telepítési eljárás, mely lehetőséget nyújt egy adott ingatlanra egy bizonyos beruházás feltételeinek egy eljárásban való tisztázására</a:t>
            </a:r>
            <a:r>
              <a:rPr lang="hu-HU" smtClean="0"/>
              <a:t>.</a:t>
            </a:r>
          </a:p>
          <a:p>
            <a:pPr>
              <a:spcBef>
                <a:spcPct val="0"/>
              </a:spcBef>
            </a:pPr>
            <a:r>
              <a:rPr lang="hu-HU" smtClean="0"/>
              <a:t>Új, választható, összevont, integrált típusú eljárás: </a:t>
            </a:r>
          </a:p>
          <a:p>
            <a:pPr>
              <a:spcBef>
                <a:spcPct val="0"/>
              </a:spcBef>
              <a:buFontTx/>
              <a:buChar char="•"/>
            </a:pPr>
            <a:r>
              <a:rPr lang="hu-HU" smtClean="0"/>
              <a:t>összevont, mert két egymást követő eljárás összevonásával,</a:t>
            </a:r>
          </a:p>
          <a:p>
            <a:pPr>
              <a:spcBef>
                <a:spcPct val="0"/>
              </a:spcBef>
              <a:buFontTx/>
              <a:buChar char="•"/>
            </a:pPr>
            <a:r>
              <a:rPr lang="hu-HU" smtClean="0"/>
              <a:t>integrált, mert egy-egy eljárási szakaszba több, egyébként önálló eljárás integrálásával jön létre.</a:t>
            </a:r>
          </a:p>
          <a:p>
            <a:pPr>
              <a:spcBef>
                <a:spcPct val="0"/>
              </a:spcBef>
            </a:pPr>
            <a:r>
              <a:rPr lang="hu-HU" b="1" smtClean="0"/>
              <a:t>Szakaszai:</a:t>
            </a:r>
            <a:endParaRPr lang="hu-HU" smtClean="0"/>
          </a:p>
          <a:p>
            <a:pPr>
              <a:spcBef>
                <a:spcPct val="0"/>
              </a:spcBef>
              <a:buFontTx/>
              <a:buChar char="•"/>
            </a:pPr>
            <a:r>
              <a:rPr lang="hu-HU" smtClean="0"/>
              <a:t>telepítési hatásvizsgálati szakasz</a:t>
            </a:r>
          </a:p>
          <a:p>
            <a:pPr>
              <a:spcBef>
                <a:spcPct val="0"/>
              </a:spcBef>
              <a:buFontTx/>
              <a:buChar char="•"/>
            </a:pPr>
            <a:r>
              <a:rPr lang="hu-HU" smtClean="0"/>
              <a:t>integrált építési engedélyezési szakasz</a:t>
            </a:r>
          </a:p>
          <a:p>
            <a:pPr>
              <a:spcBef>
                <a:spcPct val="0"/>
              </a:spcBef>
            </a:pPr>
            <a:endParaRPr lang="hu-HU" smtClean="0"/>
          </a:p>
        </p:txBody>
      </p:sp>
      <p:sp>
        <p:nvSpPr>
          <p:cNvPr id="2119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E00E4-240D-4034-B7CA-B2CE8C5E72BB}" type="slidenum">
              <a:rPr lang="hu-HU"/>
              <a:pPr fontAlgn="base">
                <a:spcBef>
                  <a:spcPct val="0"/>
                </a:spcBef>
                <a:spcAft>
                  <a:spcPct val="0"/>
                </a:spcAft>
              </a:pPr>
              <a:t>75</a:t>
            </a:fld>
            <a:endParaRPr lang="hu-H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iakép helye 1"/>
          <p:cNvSpPr>
            <a:spLocks noGrp="1" noRot="1" noChangeAspect="1" noTextEdit="1"/>
          </p:cNvSpPr>
          <p:nvPr>
            <p:ph type="sldImg"/>
          </p:nvPr>
        </p:nvSpPr>
        <p:spPr bwMode="auto">
          <a:noFill/>
          <a:ln>
            <a:solidFill>
              <a:srgbClr val="000000"/>
            </a:solidFill>
            <a:miter lim="800000"/>
            <a:headEnd/>
            <a:tailEnd/>
          </a:ln>
        </p:spPr>
      </p:sp>
      <p:sp>
        <p:nvSpPr>
          <p:cNvPr id="21299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Mint látjuk az ábrán, az összevont telepítési eljárás alkalmazásával, a településrendezési eszköz véleményezési eljárásának integrálásával csak egy engedélyezési eljárást kell lefolytatni. Az eljárás első szakaszában megkapja a beruházó a telekalakítási, földvédelmi, régészeti feltárási és környezetvédelmi engedélyt, a második szakaszban az építési engedélyt, </a:t>
            </a:r>
            <a:r>
              <a:rPr lang="hu-HU" b="1" smtClean="0"/>
              <a:t>és csak az építési engedély ellen van egyetlen jogorvoslat!</a:t>
            </a:r>
            <a:endParaRPr lang="hu-HU" smtClean="0"/>
          </a:p>
          <a:p>
            <a:pPr>
              <a:spcBef>
                <a:spcPct val="0"/>
              </a:spcBef>
            </a:pPr>
            <a:endParaRPr lang="hu-HU" smtClean="0"/>
          </a:p>
        </p:txBody>
      </p:sp>
      <p:sp>
        <p:nvSpPr>
          <p:cNvPr id="2129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F5FC0-F9C6-400C-B990-06647003793C}" type="slidenum">
              <a:rPr lang="hu-HU"/>
              <a:pPr fontAlgn="base">
                <a:spcBef>
                  <a:spcPct val="0"/>
                </a:spcBef>
                <a:spcAft>
                  <a:spcPct val="0"/>
                </a:spcAft>
              </a:pPr>
              <a:t>76</a:t>
            </a:fld>
            <a:endParaRPr lang="hu-H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iakép helye 1"/>
          <p:cNvSpPr>
            <a:spLocks noGrp="1" noRot="1" noChangeAspect="1" noTextEdit="1"/>
          </p:cNvSpPr>
          <p:nvPr>
            <p:ph type="sldImg"/>
          </p:nvPr>
        </p:nvSpPr>
        <p:spPr bwMode="auto">
          <a:noFill/>
          <a:ln>
            <a:solidFill>
              <a:srgbClr val="000000"/>
            </a:solidFill>
            <a:miter lim="800000"/>
            <a:headEnd/>
            <a:tailEnd/>
          </a:ln>
        </p:spPr>
      </p:sp>
      <p:sp>
        <p:nvSpPr>
          <p:cNvPr id="21401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beruházás típusától, a beruházás megvalósításához szükséges követelmények vizsgálatától, és az építtető döntésétől függően az eljárás</a:t>
            </a:r>
          </a:p>
          <a:p>
            <a:pPr>
              <a:spcBef>
                <a:spcPct val="0"/>
              </a:spcBef>
            </a:pPr>
            <a:r>
              <a:rPr lang="hu-HU" b="1" smtClean="0"/>
              <a:t>1. szakaszával kiváltható: </a:t>
            </a:r>
            <a:endParaRPr lang="hu-HU" smtClean="0"/>
          </a:p>
          <a:p>
            <a:pPr>
              <a:spcBef>
                <a:spcPct val="0"/>
              </a:spcBef>
              <a:buFontTx/>
              <a:buChar char="•"/>
            </a:pPr>
            <a:r>
              <a:rPr lang="hu-HU" smtClean="0"/>
              <a:t>a településrendezési eszköz módosításának, elfogadásának egyeztető szakasza,</a:t>
            </a:r>
          </a:p>
          <a:p>
            <a:pPr>
              <a:spcBef>
                <a:spcPct val="0"/>
              </a:spcBef>
              <a:buFontTx/>
              <a:buChar char="•"/>
            </a:pPr>
            <a:r>
              <a:rPr lang="hu-HU" smtClean="0"/>
              <a:t>a telek beépítésével kapcsolatos követelmények tisztázására szolgáló elvi építési keretengedélyezési eljárás, </a:t>
            </a:r>
          </a:p>
          <a:p>
            <a:pPr>
              <a:spcBef>
                <a:spcPct val="0"/>
              </a:spcBef>
              <a:buFontTx/>
              <a:buChar char="•"/>
            </a:pPr>
            <a:r>
              <a:rPr lang="hu-HU" smtClean="0"/>
              <a:t>a környezeti hatásvizsgálati eljárás vagy egységes környezethasználati engedélyezési eljárás</a:t>
            </a:r>
          </a:p>
          <a:p>
            <a:pPr>
              <a:spcBef>
                <a:spcPct val="0"/>
              </a:spcBef>
              <a:buFontTx/>
              <a:buChar char="•"/>
            </a:pPr>
            <a:r>
              <a:rPr lang="hu-HU" smtClean="0"/>
              <a:t>a termőföld végleges más célú hasznosításának engedélyezési eljárása</a:t>
            </a:r>
          </a:p>
          <a:p>
            <a:pPr>
              <a:spcBef>
                <a:spcPct val="0"/>
              </a:spcBef>
              <a:buFontTx/>
              <a:buChar char="•"/>
            </a:pPr>
            <a:r>
              <a:rPr lang="hu-HU" smtClean="0"/>
              <a:t>az erdőterület igénybevételének engedélyezési eljárása,</a:t>
            </a:r>
          </a:p>
          <a:p>
            <a:pPr>
              <a:spcBef>
                <a:spcPct val="0"/>
              </a:spcBef>
              <a:buFontTx/>
              <a:buChar char="•"/>
            </a:pPr>
            <a:r>
              <a:rPr lang="hu-HU" smtClean="0"/>
              <a:t>telekalakítási engedélyezési eljárás, ha az építési beruházáshoz a településrendezési eszköz módosítása nem szükséges, (mivel telket alakítani csak a helyi építési szabályzat, szabályozási terv alapján lehet)</a:t>
            </a:r>
          </a:p>
          <a:p>
            <a:pPr>
              <a:spcBef>
                <a:spcPct val="0"/>
              </a:spcBef>
              <a:buFontTx/>
              <a:buChar char="•"/>
            </a:pPr>
            <a:r>
              <a:rPr lang="hu-HU" smtClean="0"/>
              <a:t>a régészet területén a próbafeltárás, vagy a megelőző régészeti feltárás engedélyezési eljárása, nagyberuházás esetén a próbafeltárás bejelentési és a további régészeti feladatok meghatározására szolgáló eljárás,</a:t>
            </a:r>
          </a:p>
          <a:p>
            <a:pPr>
              <a:spcBef>
                <a:spcPct val="0"/>
              </a:spcBef>
            </a:pPr>
            <a:r>
              <a:rPr lang="hu-HU" b="1" smtClean="0"/>
              <a:t>a 2. szakaszával kiváltható:</a:t>
            </a:r>
            <a:endParaRPr lang="hu-HU" smtClean="0"/>
          </a:p>
          <a:p>
            <a:pPr>
              <a:spcBef>
                <a:spcPct val="0"/>
              </a:spcBef>
              <a:buFontTx/>
              <a:buChar char="•"/>
            </a:pPr>
            <a:r>
              <a:rPr lang="hu-HU" smtClean="0"/>
              <a:t>az építési engedélyezési eljárás,</a:t>
            </a:r>
          </a:p>
          <a:p>
            <a:pPr>
              <a:spcBef>
                <a:spcPct val="0"/>
              </a:spcBef>
              <a:buFontTx/>
              <a:buChar char="•"/>
            </a:pPr>
            <a:r>
              <a:rPr lang="hu-HU" smtClean="0"/>
              <a:t> az egységes környezethasználati engedélyezési eljárás,</a:t>
            </a:r>
          </a:p>
          <a:p>
            <a:pPr>
              <a:spcBef>
                <a:spcPct val="0"/>
              </a:spcBef>
              <a:buFontTx/>
              <a:buChar char="•"/>
            </a:pPr>
            <a:r>
              <a:rPr lang="hu-HU" smtClean="0"/>
              <a:t>az országos építési követelményektől való eltérés engedélyezése iránti eljárás.</a:t>
            </a:r>
          </a:p>
          <a:p>
            <a:pPr>
              <a:spcBef>
                <a:spcPct val="0"/>
              </a:spcBef>
            </a:pPr>
            <a:endParaRPr lang="hu-HU" smtClean="0"/>
          </a:p>
        </p:txBody>
      </p:sp>
      <p:sp>
        <p:nvSpPr>
          <p:cNvPr id="2140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7D19A-1D45-4617-A154-65D832CD5C7D}" type="slidenum">
              <a:rPr lang="hu-HU"/>
              <a:pPr fontAlgn="base">
                <a:spcBef>
                  <a:spcPct val="0"/>
                </a:spcBef>
                <a:spcAft>
                  <a:spcPct val="0"/>
                </a:spcAft>
              </a:pPr>
              <a:t>77</a:t>
            </a:fld>
            <a:endParaRPr lang="hu-H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iakép helye 1"/>
          <p:cNvSpPr>
            <a:spLocks noGrp="1" noRot="1" noChangeAspect="1" noTextEdit="1"/>
          </p:cNvSpPr>
          <p:nvPr>
            <p:ph type="sldImg"/>
          </p:nvPr>
        </p:nvSpPr>
        <p:spPr bwMode="auto">
          <a:noFill/>
          <a:ln>
            <a:solidFill>
              <a:srgbClr val="000000"/>
            </a:solidFill>
            <a:miter lim="800000"/>
            <a:headEnd/>
            <a:tailEnd/>
          </a:ln>
        </p:spPr>
      </p:sp>
      <p:sp>
        <p:nvSpPr>
          <p:cNvPr id="21504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eljárási kódex a jogszabály egyértelmű megszövegezése érdekében, hogy egyértelműen megállapítható legyen, mely rendelkezése melyik hatóságra, szakhatóságra vonatkozik, eredeti szerepköre szerint különbözteti meg az eljárásban közreműködő hatóságokat. </a:t>
            </a:r>
          </a:p>
          <a:p>
            <a:pPr>
              <a:spcBef>
                <a:spcPct val="0"/>
              </a:spcBef>
            </a:pPr>
            <a:r>
              <a:rPr lang="hu-HU" b="1" smtClean="0"/>
              <a:t> </a:t>
            </a:r>
            <a:endParaRPr lang="hu-HU" smtClean="0"/>
          </a:p>
          <a:p>
            <a:pPr>
              <a:spcBef>
                <a:spcPct val="0"/>
              </a:spcBef>
            </a:pPr>
            <a:r>
              <a:rPr lang="hu-HU" b="1" smtClean="0"/>
              <a:t>Az eljárás szereplői:</a:t>
            </a:r>
            <a:endParaRPr lang="hu-HU" smtClean="0"/>
          </a:p>
          <a:p>
            <a:pPr>
              <a:spcBef>
                <a:spcPct val="0"/>
              </a:spcBef>
              <a:buFontTx/>
              <a:buChar char="•"/>
            </a:pPr>
            <a:r>
              <a:rPr lang="hu-HU" b="1" smtClean="0"/>
              <a:t>Ügydöntő építésügyi hatóság:</a:t>
            </a:r>
            <a:endParaRPr lang="hu-HU" smtClean="0"/>
          </a:p>
          <a:p>
            <a:pPr>
              <a:spcBef>
                <a:spcPct val="0"/>
              </a:spcBef>
            </a:pPr>
            <a:r>
              <a:rPr lang="hu-HU" smtClean="0"/>
              <a:t>az összevont telepítési eljárást lefolytató, arra kormányrendeletben kijelölt építésügyi hatóság, azaz a 343/2006. (XII.23.) Korm. rendelettel kijelölt járási (fővárosi kerületi) hivatalok építésügyi, illetve építésügyi és örökségvédelmi hivatala,</a:t>
            </a:r>
          </a:p>
          <a:p>
            <a:pPr>
              <a:spcBef>
                <a:spcPct val="0"/>
              </a:spcBef>
              <a:buFontTx/>
              <a:buChar char="•"/>
            </a:pPr>
            <a:r>
              <a:rPr lang="hu-HU" b="1" smtClean="0"/>
              <a:t>Ügydöntő szakhatóság:</a:t>
            </a:r>
            <a:endParaRPr lang="hu-HU" smtClean="0"/>
          </a:p>
          <a:p>
            <a:pPr>
              <a:spcBef>
                <a:spcPct val="0"/>
              </a:spcBef>
            </a:pPr>
            <a:r>
              <a:rPr lang="hu-HU" smtClean="0"/>
              <a:t>a kiváltott - egyébként önálló engedélyezési - eljárásokat lefolytató hatóság,</a:t>
            </a:r>
          </a:p>
          <a:p>
            <a:pPr>
              <a:spcBef>
                <a:spcPct val="0"/>
              </a:spcBef>
            </a:pPr>
            <a:endParaRPr lang="hu-HU" smtClean="0"/>
          </a:p>
        </p:txBody>
      </p:sp>
      <p:sp>
        <p:nvSpPr>
          <p:cNvPr id="21504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93DD73-6D64-4C6E-B40A-0143BE689171}" type="slidenum">
              <a:rPr lang="hu-HU"/>
              <a:pPr fontAlgn="base">
                <a:spcBef>
                  <a:spcPct val="0"/>
                </a:spcBef>
                <a:spcAft>
                  <a:spcPct val="0"/>
                </a:spcAft>
              </a:pPr>
              <a:t>78</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iakép helye 1"/>
          <p:cNvSpPr>
            <a:spLocks noGrp="1" noRot="1" noChangeAspect="1" noTextEdit="1"/>
          </p:cNvSpPr>
          <p:nvPr>
            <p:ph type="sldImg"/>
          </p:nvPr>
        </p:nvSpPr>
        <p:spPr bwMode="auto">
          <a:noFill/>
          <a:ln>
            <a:solidFill>
              <a:srgbClr val="000000"/>
            </a:solidFill>
            <a:miter lim="800000"/>
            <a:headEnd/>
            <a:tailEnd/>
          </a:ln>
        </p:spPr>
      </p:sp>
      <p:sp>
        <p:nvSpPr>
          <p:cNvPr id="15155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építésügyi hatósági eljárás megindítására irányuló kérelem benyújtása előtt több eljárási (hatósági és nem hatósági, de egyiksem Ket. alapú) cselekmény folytatható le.</a:t>
            </a:r>
          </a:p>
          <a:p>
            <a:pPr>
              <a:spcBef>
                <a:spcPct val="0"/>
              </a:spcBef>
            </a:pPr>
            <a:r>
              <a:rPr lang="hu-HU" smtClean="0"/>
              <a:t>Cél: az engedély megkérésének minél magasabb szintű előkészítettsége, a tényállás tisztázásának elősegítése, az ügyféli kör jobb kitisztázása.</a:t>
            </a:r>
          </a:p>
        </p:txBody>
      </p:sp>
      <p:sp>
        <p:nvSpPr>
          <p:cNvPr id="1515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21BFC5-6C3D-48A5-8AE0-95C5ECCF16B0}" type="slidenum">
              <a:rPr lang="hu-HU"/>
              <a:pPr fontAlgn="base">
                <a:spcBef>
                  <a:spcPct val="0"/>
                </a:spcBef>
                <a:spcAft>
                  <a:spcPct val="0"/>
                </a:spcAft>
              </a:pPr>
              <a:t>10</a:t>
            </a:fld>
            <a:endParaRPr lang="hu-H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iakép helye 1"/>
          <p:cNvSpPr>
            <a:spLocks noGrp="1" noRot="1" noChangeAspect="1" noTextEdit="1"/>
          </p:cNvSpPr>
          <p:nvPr>
            <p:ph type="sldImg"/>
          </p:nvPr>
        </p:nvSpPr>
        <p:spPr bwMode="auto">
          <a:noFill/>
          <a:ln>
            <a:solidFill>
              <a:srgbClr val="000000"/>
            </a:solidFill>
            <a:miter lim="800000"/>
            <a:headEnd/>
            <a:tailEnd/>
          </a:ln>
        </p:spPr>
      </p:sp>
      <p:sp>
        <p:nvSpPr>
          <p:cNvPr id="21606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hu-HU" b="1" smtClean="0"/>
              <a:t>Megalapozó szakhatóság:</a:t>
            </a:r>
            <a:endParaRPr lang="hu-HU" smtClean="0"/>
          </a:p>
          <a:p>
            <a:pPr>
              <a:spcBef>
                <a:spcPct val="0"/>
              </a:spcBef>
            </a:pPr>
            <a:r>
              <a:rPr lang="hu-HU" smtClean="0"/>
              <a:t>a kiváltott önálló engedélyezési eljárásokban – külön jogszabályok szerint – egyébként érintettség esetén részt vevő szakhatóságok és a településrendezési eszköz egyeztetési eljárásában vélemény-nyilvánításra jogosult államigazgatási szervek - ha nem ügydöntő hatóság, vagy szakhatóság az eljárásban.</a:t>
            </a:r>
          </a:p>
          <a:p>
            <a:pPr>
              <a:spcBef>
                <a:spcPct val="0"/>
              </a:spcBef>
            </a:pPr>
            <a:r>
              <a:rPr lang="hu-HU" smtClean="0"/>
              <a:t> </a:t>
            </a:r>
          </a:p>
          <a:p>
            <a:pPr>
              <a:spcBef>
                <a:spcPct val="0"/>
              </a:spcBef>
            </a:pPr>
            <a:r>
              <a:rPr lang="hu-HU" smtClean="0"/>
              <a:t>A rendelet 7. sz. melléklete sorolja fel az ügydöntő szakhatóságokat, illetve jelöli meg azt az ágazati jogszabályhelyet, amely szerinti szakhatóságok megalapozó szakhatóságok az összevont telepítési eljárásban az eljárásban egyébként ügydöntő szakhatóságként, hatóságként részt vevő hatóságok kivételével.</a:t>
            </a:r>
          </a:p>
          <a:p>
            <a:pPr>
              <a:spcBef>
                <a:spcPct val="0"/>
              </a:spcBef>
            </a:pPr>
            <a:r>
              <a:rPr lang="hu-HU" smtClean="0"/>
              <a:t> </a:t>
            </a:r>
          </a:p>
          <a:p>
            <a:pPr>
              <a:spcBef>
                <a:spcPct val="0"/>
              </a:spcBef>
            </a:pPr>
            <a:r>
              <a:rPr lang="hu-HU" b="1" smtClean="0"/>
              <a:t>Mind az ügydöntő, mind a megalapozó szakhatóságokat az ügydöntő építésügyi hatóság keresi meg</a:t>
            </a:r>
            <a:r>
              <a:rPr lang="hu-HU" smtClean="0"/>
              <a:t> és szerzi be állásfoglalásukat.</a:t>
            </a:r>
          </a:p>
          <a:p>
            <a:pPr>
              <a:spcBef>
                <a:spcPct val="0"/>
              </a:spcBef>
            </a:pPr>
            <a:r>
              <a:rPr lang="hu-HU" smtClean="0"/>
              <a:t>A szakterületek jogszabályban előírt szakkérdéseinek vizsgálata, a követelmények érvényre juttatása nem marad el, minden szakhatóság részt vesz, de </a:t>
            </a:r>
            <a:r>
              <a:rPr lang="hu-HU" b="1" smtClean="0"/>
              <a:t>mindegyik szakhatóság csak egyszer vesz részt az eljárásban</a:t>
            </a:r>
            <a:r>
              <a:rPr lang="hu-HU" smtClean="0"/>
              <a:t> akkor is, ha több kiváltott eljárásban venne részt hatóságként vagy szakhatóságként, és több szakkérdést kell elbírálnia.</a:t>
            </a:r>
          </a:p>
          <a:p>
            <a:pPr>
              <a:spcBef>
                <a:spcPct val="0"/>
              </a:spcBef>
            </a:pPr>
            <a:endParaRPr lang="hu-HU" smtClean="0"/>
          </a:p>
        </p:txBody>
      </p:sp>
      <p:sp>
        <p:nvSpPr>
          <p:cNvPr id="21606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BC8FD-F3DC-4900-B65F-B111EAD1B84E}" type="slidenum">
              <a:rPr lang="hu-HU"/>
              <a:pPr fontAlgn="base">
                <a:spcBef>
                  <a:spcPct val="0"/>
                </a:spcBef>
                <a:spcAft>
                  <a:spcPct val="0"/>
                </a:spcAft>
              </a:pPr>
              <a:t>79</a:t>
            </a:fld>
            <a:endParaRPr lang="hu-H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70000" lnSpcReduction="20000"/>
          </a:bodyPr>
          <a:lstStyle/>
          <a:p>
            <a:pPr fontAlgn="auto">
              <a:spcBef>
                <a:spcPts val="0"/>
              </a:spcBef>
              <a:spcAft>
                <a:spcPts val="0"/>
              </a:spcAft>
              <a:defRPr/>
            </a:pPr>
            <a:r>
              <a:rPr lang="hu-HU" b="1" dirty="0" smtClean="0"/>
              <a:t>Ismerkedjünk meg az összevont telepítési eljárás modelljével!</a:t>
            </a:r>
            <a:endParaRPr lang="hu-HU" dirty="0" smtClean="0"/>
          </a:p>
          <a:p>
            <a:pPr fontAlgn="auto">
              <a:spcBef>
                <a:spcPts val="0"/>
              </a:spcBef>
              <a:spcAft>
                <a:spcPts val="0"/>
              </a:spcAft>
              <a:defRPr/>
            </a:pPr>
            <a:r>
              <a:rPr lang="hu-HU" dirty="0" smtClean="0"/>
              <a:t>Mi történik, ha egy befektető vállalkozó konkrét elhatározással jelentkezik az önkormányzat képviselő testületénél: pl. termelő üzemet szeretne megvalósítani egy adott, konkrét területen.</a:t>
            </a:r>
          </a:p>
          <a:p>
            <a:pPr fontAlgn="auto">
              <a:spcBef>
                <a:spcPts val="0"/>
              </a:spcBef>
              <a:spcAft>
                <a:spcPts val="0"/>
              </a:spcAft>
              <a:buFont typeface="Arial" pitchFamily="34" charset="0"/>
              <a:buChar char="•"/>
              <a:defRPr/>
            </a:pPr>
            <a:r>
              <a:rPr lang="hu-HU" dirty="0" smtClean="0"/>
              <a:t>A beruházó vállalkozó egyeztet az önkormányzattal a beruházás befogadási szándékáról, körvonalazódnak a felek igényei.</a:t>
            </a:r>
          </a:p>
          <a:p>
            <a:pPr fontAlgn="auto">
              <a:spcBef>
                <a:spcPts val="0"/>
              </a:spcBef>
              <a:spcAft>
                <a:spcPts val="0"/>
              </a:spcAft>
              <a:buFont typeface="Arial" pitchFamily="34" charset="0"/>
              <a:buChar char="•"/>
              <a:defRPr/>
            </a:pPr>
            <a:r>
              <a:rPr lang="hu-HU" dirty="0" smtClean="0"/>
              <a:t>Az egyeztetés során kiderül, hogy a településrendezési tervet/helyi építési szabályzatot módosítani szükséges, mert pl. azon a </a:t>
            </a:r>
            <a:r>
              <a:rPr lang="hu-HU" dirty="0" err="1" smtClean="0"/>
              <a:t>területfelhasználási</a:t>
            </a:r>
            <a:r>
              <a:rPr lang="hu-HU" dirty="0" smtClean="0"/>
              <a:t> egységen nem lehet ipari beruházást létesíteni.</a:t>
            </a:r>
          </a:p>
          <a:p>
            <a:pPr fontAlgn="auto">
              <a:spcBef>
                <a:spcPts val="0"/>
              </a:spcBef>
              <a:spcAft>
                <a:spcPts val="0"/>
              </a:spcAft>
              <a:buFont typeface="Arial" pitchFamily="34" charset="0"/>
              <a:buChar char="•"/>
              <a:defRPr/>
            </a:pPr>
            <a:r>
              <a:rPr lang="hu-HU" dirty="0" smtClean="0"/>
              <a:t>A befektető vállalkozó pozitív fogadtatás esetén kidolgoztatja a beruházás terveit a szükséges mélységben (településrendezéshez, összevont eljárás 1. üteméhez), és</a:t>
            </a:r>
          </a:p>
          <a:p>
            <a:pPr fontAlgn="auto">
              <a:spcBef>
                <a:spcPts val="0"/>
              </a:spcBef>
              <a:spcAft>
                <a:spcPts val="0"/>
              </a:spcAft>
              <a:buFont typeface="Arial" pitchFamily="34" charset="0"/>
              <a:buChar char="•"/>
              <a:defRPr/>
            </a:pPr>
            <a:r>
              <a:rPr lang="hu-HU" dirty="0" smtClean="0"/>
              <a:t>kezdeményezi a településrendezési szerződés megkötését.</a:t>
            </a:r>
          </a:p>
          <a:p>
            <a:pPr fontAlgn="auto">
              <a:spcBef>
                <a:spcPts val="0"/>
              </a:spcBef>
              <a:spcAft>
                <a:spcPts val="0"/>
              </a:spcAft>
              <a:buFont typeface="Arial" pitchFamily="34" charset="0"/>
              <a:buChar char="•"/>
              <a:defRPr/>
            </a:pPr>
            <a:r>
              <a:rPr lang="hu-HU" dirty="0" smtClean="0"/>
              <a:t>A képviselőtestület dönt a szándék befogadásáról és felhatalmazza a polgármestert a településrendezési szerződés megkötésére.</a:t>
            </a:r>
          </a:p>
          <a:p>
            <a:pPr fontAlgn="auto">
              <a:spcBef>
                <a:spcPts val="0"/>
              </a:spcBef>
              <a:spcAft>
                <a:spcPts val="0"/>
              </a:spcAft>
              <a:buFont typeface="Arial" pitchFamily="34" charset="0"/>
              <a:buChar char="•"/>
              <a:defRPr/>
            </a:pPr>
            <a:r>
              <a:rPr lang="hu-HU" dirty="0" smtClean="0"/>
              <a:t>Megkötik a településrendezési szerződést, melyben mindkét fél részletesen rögzíti igényeit és a megvalósítás feltételeit, kikötéseit, a településrendezésre és az összevont engedélyezésre kiható fontos körülményeket.</a:t>
            </a:r>
          </a:p>
          <a:p>
            <a:pPr fontAlgn="auto">
              <a:spcBef>
                <a:spcPts val="0"/>
              </a:spcBef>
              <a:spcAft>
                <a:spcPts val="0"/>
              </a:spcAft>
              <a:buFont typeface="Arial" pitchFamily="34" charset="0"/>
              <a:buChar char="•"/>
              <a:defRPr/>
            </a:pPr>
            <a:r>
              <a:rPr lang="hu-HU" dirty="0" smtClean="0"/>
              <a:t>A településrendezési szerződés megkötését követően az önkormányzat elindítja a településrendezési terv módosítása előkészítését, ill. egyeztetése és elfogadása eljárását.</a:t>
            </a:r>
          </a:p>
          <a:p>
            <a:pPr fontAlgn="auto">
              <a:spcBef>
                <a:spcPts val="0"/>
              </a:spcBef>
              <a:spcAft>
                <a:spcPts val="0"/>
              </a:spcAft>
              <a:buFont typeface="Arial" pitchFamily="34" charset="0"/>
              <a:buChar char="•"/>
              <a:defRPr/>
            </a:pPr>
            <a:r>
              <a:rPr lang="hu-HU" dirty="0" smtClean="0"/>
              <a:t>A befektető közben gyűjtögeti az eljárás lefolytatásához szükséges mellékleteket és</a:t>
            </a:r>
          </a:p>
          <a:p>
            <a:pPr fontAlgn="auto">
              <a:spcBef>
                <a:spcPts val="0"/>
              </a:spcBef>
              <a:spcAft>
                <a:spcPts val="0"/>
              </a:spcAft>
              <a:buFont typeface="Arial" pitchFamily="34" charset="0"/>
              <a:buChar char="•"/>
              <a:defRPr/>
            </a:pPr>
            <a:r>
              <a:rPr lang="hu-HU" b="1" dirty="0" smtClean="0"/>
              <a:t>hatósági szolgáltatás keretében tisztázza a hatóságnál az előzetes szakkérdéseket</a:t>
            </a:r>
            <a:r>
              <a:rPr lang="hu-HU" dirty="0" smtClean="0"/>
              <a:t>, különösen a terület régészeti érintettségére vonatkozóan, hogy a feltárás időben megtörténjen.</a:t>
            </a:r>
          </a:p>
          <a:p>
            <a:pPr fontAlgn="auto">
              <a:spcBef>
                <a:spcPts val="0"/>
              </a:spcBef>
              <a:spcAft>
                <a:spcPts val="0"/>
              </a:spcAft>
              <a:buFont typeface="Arial" pitchFamily="34" charset="0"/>
              <a:buChar char="•"/>
              <a:defRPr/>
            </a:pPr>
            <a:r>
              <a:rPr lang="hu-HU" b="1" dirty="0" smtClean="0"/>
              <a:t>Kérelmet nyújt be az új típusú összevont eljárásra</a:t>
            </a:r>
            <a:r>
              <a:rPr lang="hu-HU" dirty="0" smtClean="0"/>
              <a:t> a településrendezési szerződés és a telepítési tanulmányterv csatolásával, hiszen a településrendezési szerződés szolgál alapul - többek között - a szakhatóságok állásfoglalásának, a településrendezési terv véleményezésének.</a:t>
            </a:r>
          </a:p>
          <a:p>
            <a:pPr fontAlgn="auto">
              <a:spcBef>
                <a:spcPts val="0"/>
              </a:spcBef>
              <a:spcAft>
                <a:spcPts val="0"/>
              </a:spcAft>
              <a:buFont typeface="Arial" pitchFamily="34" charset="0"/>
              <a:buChar char="•"/>
              <a:defRPr/>
            </a:pPr>
            <a:r>
              <a:rPr lang="hu-HU" dirty="0" smtClean="0"/>
              <a:t>Az összevont telepítési eljárás két szakaszból áll: 1. telepítési hatásvizsgálati eljárás, 2. integrált építési engedélyezési eljárás. A kérelemhez az összevont eljárás első szakaszához szükséges mellékleteket becsatolva a beruházó megindítja az összevont eljárás első szakaszát, a telepítési hatásvizsgálati szakaszt (THSZ).</a:t>
            </a:r>
          </a:p>
          <a:p>
            <a:pPr fontAlgn="auto">
              <a:spcBef>
                <a:spcPts val="0"/>
              </a:spcBef>
              <a:spcAft>
                <a:spcPts val="0"/>
              </a:spcAft>
              <a:buFont typeface="Arial" pitchFamily="34" charset="0"/>
              <a:buChar char="•"/>
              <a:defRPr/>
            </a:pPr>
            <a:r>
              <a:rPr lang="hu-HU" dirty="0" smtClean="0"/>
              <a:t>Az ügy gazdája az építésügyi hatóság, aki valamennyi szakhatóság bevonásával lefolytatja az eljárást, az első szakasz végén, jogszabályokon alapuló, önállóan nem megtámadható végzést hoz, </a:t>
            </a:r>
            <a:r>
              <a:rPr lang="hu-HU" b="1" dirty="0" smtClean="0"/>
              <a:t>telepítési engedélyt ad</a:t>
            </a:r>
            <a:r>
              <a:rPr lang="hu-HU" dirty="0" smtClean="0"/>
              <a:t>, abban rögzíti a szakhatóságok településrendezési eszközzel kapcsolatos véleményét, mely köti az eljárásban résztvevő szak/hatóságokat a továbbiak folyamán.</a:t>
            </a:r>
          </a:p>
          <a:p>
            <a:pPr fontAlgn="auto">
              <a:spcBef>
                <a:spcPts val="0"/>
              </a:spcBef>
              <a:spcAft>
                <a:spcPts val="0"/>
              </a:spcAft>
              <a:buFont typeface="Arial" pitchFamily="34" charset="0"/>
              <a:buChar char="•"/>
              <a:defRPr/>
            </a:pPr>
            <a:r>
              <a:rPr lang="hu-HU" dirty="0" smtClean="0"/>
              <a:t>A hatóság megküldi a telepítési engedélyt a képviselőtestületnek.</a:t>
            </a:r>
          </a:p>
          <a:p>
            <a:pPr fontAlgn="auto">
              <a:spcBef>
                <a:spcPts val="0"/>
              </a:spcBef>
              <a:spcAft>
                <a:spcPts val="0"/>
              </a:spcAft>
              <a:buFont typeface="Arial" pitchFamily="34" charset="0"/>
              <a:buChar char="•"/>
              <a:defRPr/>
            </a:pPr>
            <a:r>
              <a:rPr lang="hu-HU" dirty="0" smtClean="0"/>
              <a:t>Ha a </a:t>
            </a:r>
            <a:r>
              <a:rPr lang="hu-HU" dirty="0" err="1" smtClean="0"/>
              <a:t>THSZ-ben</a:t>
            </a:r>
            <a:r>
              <a:rPr lang="hu-HU" dirty="0" smtClean="0"/>
              <a:t> tartottak közmeghallgatást, az kiválthatja a településrendezés jóváhagyása során tartandó lakossági fórumot,</a:t>
            </a:r>
          </a:p>
          <a:p>
            <a:pPr fontAlgn="auto">
              <a:spcBef>
                <a:spcPts val="0"/>
              </a:spcBef>
              <a:spcAft>
                <a:spcPts val="0"/>
              </a:spcAft>
              <a:buFont typeface="Arial" pitchFamily="34" charset="0"/>
              <a:buChar char="•"/>
              <a:defRPr/>
            </a:pPr>
            <a:r>
              <a:rPr lang="hu-HU" dirty="0" smtClean="0"/>
              <a:t>a telepítési engedély pedig kiváltja a településrendezési eljárás véleményező szakaszát (és ezek további egyeztető tárgyalásait is).</a:t>
            </a:r>
          </a:p>
          <a:p>
            <a:pPr fontAlgn="auto">
              <a:spcBef>
                <a:spcPts val="0"/>
              </a:spcBef>
              <a:spcAft>
                <a:spcPts val="0"/>
              </a:spcAft>
              <a:buFont typeface="Arial" pitchFamily="34" charset="0"/>
              <a:buChar char="•"/>
              <a:defRPr/>
            </a:pPr>
            <a:r>
              <a:rPr lang="hu-HU" dirty="0" smtClean="0"/>
              <a:t>Az </a:t>
            </a:r>
            <a:r>
              <a:rPr lang="hu-HU" b="1" dirty="0" smtClean="0"/>
              <a:t>önkormányzat</a:t>
            </a:r>
            <a:r>
              <a:rPr lang="hu-HU" dirty="0" smtClean="0"/>
              <a:t> </a:t>
            </a:r>
            <a:r>
              <a:rPr lang="hu-HU" b="1" dirty="0" smtClean="0"/>
              <a:t>képviselőtestülete</a:t>
            </a:r>
            <a:r>
              <a:rPr lang="hu-HU" dirty="0" smtClean="0"/>
              <a:t> a véleményező szervek véleménye helyett döntését a telepítési engedélyben foglaltakra alapozza, azt veszi figyelembe és </a:t>
            </a:r>
            <a:r>
              <a:rPr lang="hu-HU" b="1" dirty="0" smtClean="0"/>
              <a:t>szabadon dönt, megalkotja rendeletét</a:t>
            </a:r>
            <a:r>
              <a:rPr lang="hu-HU" dirty="0" smtClean="0"/>
              <a:t>.</a:t>
            </a:r>
          </a:p>
          <a:p>
            <a:pPr fontAlgn="auto">
              <a:spcBef>
                <a:spcPts val="0"/>
              </a:spcBef>
              <a:spcAft>
                <a:spcPts val="0"/>
              </a:spcAft>
              <a:buFont typeface="Arial" pitchFamily="34" charset="0"/>
              <a:buChar char="•"/>
              <a:defRPr/>
            </a:pPr>
            <a:r>
              <a:rPr lang="hu-HU" dirty="0" smtClean="0"/>
              <a:t>A rendelet hatálybalépéséig tartó mintegy 30-60 napban az építtető előkészíti az építési engedélyezéshez szükséges dokumentációt, majd</a:t>
            </a:r>
          </a:p>
          <a:p>
            <a:pPr fontAlgn="auto">
              <a:spcBef>
                <a:spcPts val="0"/>
              </a:spcBef>
              <a:spcAft>
                <a:spcPts val="0"/>
              </a:spcAft>
              <a:buFont typeface="Arial" pitchFamily="34" charset="0"/>
              <a:buChar char="•"/>
              <a:defRPr/>
            </a:pPr>
            <a:r>
              <a:rPr lang="hu-HU" b="1" dirty="0" smtClean="0"/>
              <a:t>a rendelet hatálybalépését követően, ennek benyújtásával megindítja az integrált építési engedélyezési szakaszt.</a:t>
            </a:r>
            <a:endParaRPr lang="hu-HU" dirty="0" smtClean="0"/>
          </a:p>
          <a:p>
            <a:pPr fontAlgn="auto">
              <a:spcBef>
                <a:spcPts val="0"/>
              </a:spcBef>
              <a:spcAft>
                <a:spcPts val="0"/>
              </a:spcAft>
              <a:buFont typeface="Arial" pitchFamily="34" charset="0"/>
              <a:buChar char="•"/>
              <a:defRPr/>
            </a:pPr>
            <a:r>
              <a:rPr lang="hu-HU" dirty="0" smtClean="0"/>
              <a:t>Az integrált építési engedélyezési szakasszal lezárul az összevont eljárás, az itt hozott döntés/határozat ellen lehet csak jogorvoslattal élni.</a:t>
            </a:r>
          </a:p>
          <a:p>
            <a:pPr fontAlgn="auto">
              <a:spcBef>
                <a:spcPts val="0"/>
              </a:spcBef>
              <a:spcAft>
                <a:spcPts val="0"/>
              </a:spcAft>
              <a:buFont typeface="Arial" pitchFamily="34" charset="0"/>
              <a:buChar char="•"/>
              <a:defRPr/>
            </a:pPr>
            <a:endParaRPr lang="hu-HU" dirty="0"/>
          </a:p>
        </p:txBody>
      </p:sp>
      <p:sp>
        <p:nvSpPr>
          <p:cNvPr id="21709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A5FE8-08CA-4A9B-8BF3-752456566EBC}" type="slidenum">
              <a:rPr lang="hu-HU"/>
              <a:pPr fontAlgn="base">
                <a:spcBef>
                  <a:spcPct val="0"/>
                </a:spcBef>
                <a:spcAft>
                  <a:spcPct val="0"/>
                </a:spcAft>
              </a:pPr>
              <a:t>80</a:t>
            </a:fld>
            <a:endParaRPr lang="hu-H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lnSpcReduction="10000"/>
          </a:bodyPr>
          <a:lstStyle/>
          <a:p>
            <a:pPr fontAlgn="auto">
              <a:spcBef>
                <a:spcPts val="0"/>
              </a:spcBef>
              <a:spcAft>
                <a:spcPts val="0"/>
              </a:spcAft>
              <a:defRPr/>
            </a:pPr>
            <a:r>
              <a:rPr lang="hu-HU" dirty="0" smtClean="0"/>
              <a:t>Természetesen lehetőség van a beruházás megvalósítási feltételeinek összevont telepítési eljárás keretében való tisztázására akkor is, ha annak megvalósításához nincs szükség a településrendezési eszköz módosítására vagy megalkotására.</a:t>
            </a:r>
          </a:p>
          <a:p>
            <a:pPr fontAlgn="auto">
              <a:spcBef>
                <a:spcPts val="0"/>
              </a:spcBef>
              <a:spcAft>
                <a:spcPts val="0"/>
              </a:spcAft>
              <a:defRPr/>
            </a:pPr>
            <a:r>
              <a:rPr lang="hu-HU" dirty="0" smtClean="0"/>
              <a:t>Ebben az esetben a folyamat egyszerűsödik.</a:t>
            </a:r>
          </a:p>
          <a:p>
            <a:pPr fontAlgn="auto">
              <a:spcBef>
                <a:spcPts val="0"/>
              </a:spcBef>
              <a:spcAft>
                <a:spcPts val="0"/>
              </a:spcAft>
              <a:buFont typeface="Arial" pitchFamily="34" charset="0"/>
              <a:buChar char="•"/>
              <a:defRPr/>
            </a:pPr>
            <a:r>
              <a:rPr lang="hu-HU" dirty="0" smtClean="0"/>
              <a:t>A befektető tájékozódik a hatályos településrendezési eszköz előírásairól, megrendeli e terveket, összegyűjti az eljárás lefolytatásához szükséges mellékleteket az ÉTDR által biztosított elektronikus </a:t>
            </a:r>
            <a:r>
              <a:rPr lang="hu-HU" dirty="0" err="1" smtClean="0"/>
              <a:t>gyűjtőtárhelyen</a:t>
            </a:r>
            <a:r>
              <a:rPr lang="hu-HU" dirty="0" smtClean="0"/>
              <a:t> és</a:t>
            </a:r>
          </a:p>
          <a:p>
            <a:pPr fontAlgn="auto">
              <a:spcBef>
                <a:spcPts val="0"/>
              </a:spcBef>
              <a:spcAft>
                <a:spcPts val="0"/>
              </a:spcAft>
              <a:buFont typeface="Arial" pitchFamily="34" charset="0"/>
              <a:buChar char="•"/>
              <a:defRPr/>
            </a:pPr>
            <a:r>
              <a:rPr lang="hu-HU" b="1" dirty="0" smtClean="0"/>
              <a:t>hatósági szolgáltatás keretében tisztázza a hatóságnál az előzetes szakkérdéseket</a:t>
            </a:r>
            <a:r>
              <a:rPr lang="hu-HU" dirty="0" smtClean="0"/>
              <a:t>, különösen a terület régészeti érintettségére vonatkozóan, hogy a feltárás időben megtörténjen.</a:t>
            </a:r>
          </a:p>
          <a:p>
            <a:pPr fontAlgn="auto">
              <a:spcBef>
                <a:spcPts val="0"/>
              </a:spcBef>
              <a:spcAft>
                <a:spcPts val="0"/>
              </a:spcAft>
              <a:buFont typeface="Arial" pitchFamily="34" charset="0"/>
              <a:buChar char="•"/>
              <a:defRPr/>
            </a:pPr>
            <a:r>
              <a:rPr lang="hu-HU" b="1" dirty="0" smtClean="0"/>
              <a:t>Kérelmet nyújt be az új típusú összevont eljárásra</a:t>
            </a:r>
            <a:r>
              <a:rPr lang="hu-HU" dirty="0" smtClean="0"/>
              <a:t> </a:t>
            </a:r>
          </a:p>
          <a:p>
            <a:pPr fontAlgn="auto">
              <a:spcBef>
                <a:spcPts val="0"/>
              </a:spcBef>
              <a:spcAft>
                <a:spcPts val="0"/>
              </a:spcAft>
              <a:buFont typeface="Arial" pitchFamily="34" charset="0"/>
              <a:buChar char="•"/>
              <a:defRPr/>
            </a:pPr>
            <a:r>
              <a:rPr lang="hu-HU" dirty="0" smtClean="0"/>
              <a:t>Az összevont telepítési eljárás ebben az esetben is két szakaszból áll: 1. telepítési hatásvizsgálati eljárás, 2. integrált építési engedélyezési eljárás. A kérelemhez az összevont eljárás első szakaszához szükséges mellékleteket becsatolva a beruházó megindítja az összevont eljárás első szakaszát, a telepítési hatásvizsgálati szakaszt (THSZ).</a:t>
            </a:r>
          </a:p>
          <a:p>
            <a:pPr fontAlgn="auto">
              <a:spcBef>
                <a:spcPts val="0"/>
              </a:spcBef>
              <a:spcAft>
                <a:spcPts val="0"/>
              </a:spcAft>
              <a:buFont typeface="Arial" pitchFamily="34" charset="0"/>
              <a:buChar char="•"/>
              <a:defRPr/>
            </a:pPr>
            <a:r>
              <a:rPr lang="hu-HU" dirty="0" smtClean="0"/>
              <a:t>Az ügygazda építésügyi hatóság az ügydöntő és megalapozó szakhatóságok bevonásával lefolytatja az eljárást, az első szakasz végén, jogszabályokon alapuló, önállóan nem megtámadható végzést hoz, </a:t>
            </a:r>
            <a:r>
              <a:rPr lang="hu-HU" b="1" dirty="0" smtClean="0"/>
              <a:t>telepítési engedélyt ad</a:t>
            </a:r>
            <a:r>
              <a:rPr lang="hu-HU" dirty="0" smtClean="0"/>
              <a:t>, mely köti az eljárásban résztvevő szak/hatóságokat az integrált építési engedélyezési eljárás folyamán.</a:t>
            </a:r>
          </a:p>
          <a:p>
            <a:pPr fontAlgn="auto">
              <a:spcBef>
                <a:spcPts val="0"/>
              </a:spcBef>
              <a:spcAft>
                <a:spcPts val="0"/>
              </a:spcAft>
              <a:buFont typeface="Arial" pitchFamily="34" charset="0"/>
              <a:buChar char="•"/>
              <a:defRPr/>
            </a:pPr>
            <a:r>
              <a:rPr lang="hu-HU" dirty="0" smtClean="0"/>
              <a:t>Építtető egy éven belül kérheti az integrált építési engedélyt az építési engedélyezéshez szükséges dokumentáció beküldésével</a:t>
            </a:r>
          </a:p>
          <a:p>
            <a:pPr fontAlgn="auto">
              <a:spcBef>
                <a:spcPts val="0"/>
              </a:spcBef>
              <a:spcAft>
                <a:spcPts val="0"/>
              </a:spcAft>
              <a:buFont typeface="Arial" pitchFamily="34" charset="0"/>
              <a:buChar char="•"/>
              <a:defRPr/>
            </a:pPr>
            <a:r>
              <a:rPr lang="hu-HU" dirty="0" smtClean="0"/>
              <a:t>Az integrált építési engedélyezési szakasszal lezárul az összevont eljárás, az itt hozott döntés/határozat ellen jogorvoslattal lehet élni.</a:t>
            </a:r>
          </a:p>
        </p:txBody>
      </p:sp>
      <p:sp>
        <p:nvSpPr>
          <p:cNvPr id="21811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88380B-20FB-4155-8C67-0A9F08C94C0B}" type="slidenum">
              <a:rPr lang="hu-HU"/>
              <a:pPr fontAlgn="base">
                <a:spcBef>
                  <a:spcPct val="0"/>
                </a:spcBef>
                <a:spcAft>
                  <a:spcPct val="0"/>
                </a:spcAft>
              </a:pPr>
              <a:t>81</a:t>
            </a:fld>
            <a:endParaRPr lang="hu-H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b="1" dirty="0" smtClean="0"/>
              <a:t>Az összevont telepítési eljárást minden esetben építésügyi hatósági szolgáltatási szakasz előzi meg, </a:t>
            </a:r>
            <a:r>
              <a:rPr lang="hu-HU" dirty="0" smtClean="0"/>
              <a:t>mert a szakkérdések előzetes vizsgálatára is szükség van ahhoz, hogy a telepítési hatásvizsgálati szakasz végén a telepítési engedély kiadható legyen, illetve a régészeti feltárás engedélyezése és a feltárás maga is befejeződhessen az integrált építési engedély jogerőre emelkedéséig, és építtető élhessen jogával.</a:t>
            </a:r>
          </a:p>
          <a:p>
            <a:pPr fontAlgn="auto">
              <a:spcBef>
                <a:spcPts val="0"/>
              </a:spcBef>
              <a:spcAft>
                <a:spcPts val="0"/>
              </a:spcAft>
              <a:defRPr/>
            </a:pPr>
            <a:r>
              <a:rPr lang="hu-HU" b="1" dirty="0" smtClean="0"/>
              <a:t> </a:t>
            </a:r>
            <a:endParaRPr lang="hu-HU" dirty="0" smtClean="0"/>
          </a:p>
          <a:p>
            <a:pPr fontAlgn="auto">
              <a:spcBef>
                <a:spcPts val="0"/>
              </a:spcBef>
              <a:spcAft>
                <a:spcPts val="0"/>
              </a:spcAft>
              <a:defRPr/>
            </a:pPr>
            <a:r>
              <a:rPr lang="hu-HU" b="1" dirty="0" smtClean="0"/>
              <a:t>Minek a vizsgálatát kérheti az építtető a szolgáltatási szakaszban?</a:t>
            </a:r>
            <a:endParaRPr lang="hu-HU" dirty="0" smtClean="0"/>
          </a:p>
          <a:p>
            <a:pPr fontAlgn="auto">
              <a:spcBef>
                <a:spcPts val="0"/>
              </a:spcBef>
              <a:spcAft>
                <a:spcPts val="0"/>
              </a:spcAft>
              <a:buFont typeface="Arial" pitchFamily="34" charset="0"/>
              <a:buChar char="•"/>
              <a:defRPr/>
            </a:pPr>
            <a:r>
              <a:rPr lang="hu-HU" dirty="0" smtClean="0"/>
              <a:t>az erdő igénybevételének feltételei, a benyújtandó mellékletek, azok tartalma</a:t>
            </a:r>
          </a:p>
          <a:p>
            <a:pPr fontAlgn="auto">
              <a:spcBef>
                <a:spcPts val="0"/>
              </a:spcBef>
              <a:spcAft>
                <a:spcPts val="0"/>
              </a:spcAft>
              <a:buFont typeface="Arial" pitchFamily="34" charset="0"/>
              <a:buChar char="•"/>
              <a:defRPr/>
            </a:pPr>
            <a:r>
              <a:rPr lang="hu-HU" dirty="0" smtClean="0"/>
              <a:t>a beruházással érintett telekre vonatkozóan a termőföld minősége, a más célú hasznosítás engedélyezéséhez benyújtandó mellékletek, azok tartalma,</a:t>
            </a:r>
          </a:p>
          <a:p>
            <a:pPr fontAlgn="auto">
              <a:spcBef>
                <a:spcPts val="0"/>
              </a:spcBef>
              <a:spcAft>
                <a:spcPts val="0"/>
              </a:spcAft>
              <a:buFont typeface="Arial" pitchFamily="34" charset="0"/>
              <a:buChar char="•"/>
              <a:defRPr/>
            </a:pPr>
            <a:r>
              <a:rPr lang="hu-HU" dirty="0" smtClean="0"/>
              <a:t>az előzetes régészeti dokumentáció és a földmunkákat bemutató tervek benyújtásával a beruházással érintett telek régészeti érintettsége és a régészeti örökség védelme érdekében elvégzendő régészeti feladatok,</a:t>
            </a:r>
          </a:p>
          <a:p>
            <a:pPr fontAlgn="auto">
              <a:spcBef>
                <a:spcPts val="0"/>
              </a:spcBef>
              <a:spcAft>
                <a:spcPts val="0"/>
              </a:spcAft>
              <a:buFont typeface="Arial" pitchFamily="34" charset="0"/>
              <a:buChar char="•"/>
              <a:defRPr/>
            </a:pPr>
            <a:r>
              <a:rPr lang="hu-HU" dirty="0" smtClean="0"/>
              <a:t>van-e a tevékenységnek jelentős hatása a környezetre, </a:t>
            </a:r>
            <a:r>
              <a:rPr lang="hu-HU" dirty="0" err="1" smtClean="0"/>
              <a:t>ettõl</a:t>
            </a:r>
            <a:r>
              <a:rPr lang="hu-HU" dirty="0" smtClean="0"/>
              <a:t> függően milyen további környezetvédelmi engedélyek lefolytatásra kerüljön sor és annak mi a tartalma,</a:t>
            </a:r>
          </a:p>
          <a:p>
            <a:pPr fontAlgn="auto">
              <a:spcBef>
                <a:spcPts val="0"/>
              </a:spcBef>
              <a:spcAft>
                <a:spcPts val="0"/>
              </a:spcAft>
              <a:buFont typeface="Arial" pitchFamily="34" charset="0"/>
              <a:buChar char="•"/>
              <a:defRPr/>
            </a:pPr>
            <a:r>
              <a:rPr lang="hu-HU" dirty="0" smtClean="0"/>
              <a:t>az elektronikus </a:t>
            </a:r>
            <a:r>
              <a:rPr lang="hu-HU" dirty="0" err="1" smtClean="0"/>
              <a:t>gyűjtőtárhelyen</a:t>
            </a:r>
            <a:r>
              <a:rPr lang="hu-HU" dirty="0" smtClean="0"/>
              <a:t> gyűjtött kérelmének, dokumentumainak tartalma, mellékletei és a rendelkezésre álló előzetes szakhatósági állásfoglalások megfelelnek-e a THSZ lefolytatásához,</a:t>
            </a:r>
          </a:p>
          <a:p>
            <a:pPr fontAlgn="auto">
              <a:spcBef>
                <a:spcPts val="0"/>
              </a:spcBef>
              <a:spcAft>
                <a:spcPts val="0"/>
              </a:spcAft>
              <a:buFont typeface="Arial" pitchFamily="34" charset="0"/>
              <a:buChar char="•"/>
              <a:defRPr/>
            </a:pPr>
            <a:r>
              <a:rPr lang="hu-HU" dirty="0" smtClean="0"/>
              <a:t>további melléklet becsatolása vagy szakhatósági közreműködés szükséges-e a THSZ lefolytatásához,</a:t>
            </a:r>
          </a:p>
          <a:p>
            <a:pPr fontAlgn="auto">
              <a:spcBef>
                <a:spcPts val="0"/>
              </a:spcBef>
              <a:spcAft>
                <a:spcPts val="0"/>
              </a:spcAft>
              <a:buFont typeface="Arial" pitchFamily="34" charset="0"/>
              <a:buChar char="•"/>
              <a:defRPr/>
            </a:pPr>
            <a:r>
              <a:rPr lang="hu-HU" dirty="0" smtClean="0"/>
              <a:t>tájékoztatás az összevont telepítési eljárás és a szakhatósági közreműködés illetékének, illetve igazgatási szolgáltatási díjának mértékéről,</a:t>
            </a:r>
          </a:p>
          <a:p>
            <a:pPr fontAlgn="auto">
              <a:spcBef>
                <a:spcPts val="0"/>
              </a:spcBef>
              <a:spcAft>
                <a:spcPts val="0"/>
              </a:spcAft>
              <a:buFont typeface="Arial" pitchFamily="34" charset="0"/>
              <a:buChar char="•"/>
              <a:defRPr/>
            </a:pPr>
            <a:r>
              <a:rPr lang="hu-HU" dirty="0" smtClean="0"/>
              <a:t>a leendő ügyféli körről és a várható hatásterületről.</a:t>
            </a:r>
          </a:p>
          <a:p>
            <a:pPr fontAlgn="auto">
              <a:spcBef>
                <a:spcPts val="0"/>
              </a:spcBef>
              <a:spcAft>
                <a:spcPts val="0"/>
              </a:spcAft>
              <a:defRPr/>
            </a:pPr>
            <a:r>
              <a:rPr lang="hu-HU" dirty="0" smtClean="0"/>
              <a:t> </a:t>
            </a:r>
          </a:p>
          <a:p>
            <a:pPr fontAlgn="auto">
              <a:spcBef>
                <a:spcPts val="0"/>
              </a:spcBef>
              <a:spcAft>
                <a:spcPts val="0"/>
              </a:spcAft>
              <a:defRPr/>
            </a:pPr>
            <a:r>
              <a:rPr lang="hu-HU" b="1" dirty="0" smtClean="0"/>
              <a:t>A hatóság szakmai nyilatkozatát az ügydöntő szakhatóságok bevonásával alakítja ki:</a:t>
            </a:r>
            <a:endParaRPr lang="hu-HU" dirty="0" smtClean="0"/>
          </a:p>
          <a:p>
            <a:pPr fontAlgn="auto">
              <a:spcBef>
                <a:spcPts val="0"/>
              </a:spcBef>
              <a:spcAft>
                <a:spcPts val="0"/>
              </a:spcAft>
              <a:buFont typeface="Arial" pitchFamily="34" charset="0"/>
              <a:buChar char="•"/>
              <a:defRPr/>
            </a:pPr>
            <a:r>
              <a:rPr lang="hu-HU" dirty="0" smtClean="0"/>
              <a:t>5 napon belül megkeresi őket,</a:t>
            </a:r>
          </a:p>
          <a:p>
            <a:pPr fontAlgn="auto">
              <a:spcBef>
                <a:spcPts val="0"/>
              </a:spcBef>
              <a:spcAft>
                <a:spcPts val="0"/>
              </a:spcAft>
              <a:buFont typeface="Arial" pitchFamily="34" charset="0"/>
              <a:buChar char="•"/>
              <a:defRPr/>
            </a:pPr>
            <a:r>
              <a:rPr lang="hu-HU" dirty="0" smtClean="0"/>
              <a:t>az ügydöntő szakhatóság ügyintézési határideje 15 nap,</a:t>
            </a:r>
          </a:p>
          <a:p>
            <a:pPr fontAlgn="auto">
              <a:spcBef>
                <a:spcPts val="0"/>
              </a:spcBef>
              <a:spcAft>
                <a:spcPts val="0"/>
              </a:spcAft>
              <a:buFont typeface="Arial" pitchFamily="34" charset="0"/>
              <a:buChar char="•"/>
              <a:defRPr/>
            </a:pPr>
            <a:r>
              <a:rPr lang="hu-HU" dirty="0" smtClean="0"/>
              <a:t>a hatóság a megérkezést követő munkanaptól számított 10 napon belül ad szakmai nyilatkozatot.</a:t>
            </a:r>
            <a:endParaRPr lang="hu-HU" dirty="0"/>
          </a:p>
        </p:txBody>
      </p:sp>
      <p:sp>
        <p:nvSpPr>
          <p:cNvPr id="21914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31B56-381A-4603-ADAD-7EB1CE365882}" type="slidenum">
              <a:rPr lang="hu-HU"/>
              <a:pPr fontAlgn="base">
                <a:spcBef>
                  <a:spcPct val="0"/>
                </a:spcBef>
                <a:spcAft>
                  <a:spcPct val="0"/>
                </a:spcAft>
              </a:pPr>
              <a:t>82</a:t>
            </a:fld>
            <a:endParaRPr lang="hu-H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iakép helye 1"/>
          <p:cNvSpPr>
            <a:spLocks noGrp="1" noRot="1" noChangeAspect="1" noTextEdit="1"/>
          </p:cNvSpPr>
          <p:nvPr>
            <p:ph type="sldImg"/>
          </p:nvPr>
        </p:nvSpPr>
        <p:spPr bwMode="auto">
          <a:noFill/>
          <a:ln>
            <a:solidFill>
              <a:srgbClr val="000000"/>
            </a:solidFill>
            <a:miter lim="800000"/>
            <a:headEnd/>
            <a:tailEnd/>
          </a:ln>
        </p:spPr>
      </p:sp>
      <p:sp>
        <p:nvSpPr>
          <p:cNvPr id="22016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hu-HU" smtClean="0"/>
              <a:t>Az összevont telepítési eljárás iránti kérelem az eljárás mindkét szakaszára vonatkozik, azonban a kérelem benyújtásakor csak az első szakasz megindításához előírt mellékleteket kell benyújtani.</a:t>
            </a:r>
          </a:p>
          <a:p>
            <a:pPr>
              <a:spcBef>
                <a:spcPct val="0"/>
              </a:spcBef>
              <a:buFontTx/>
              <a:buChar char="•"/>
            </a:pPr>
            <a:r>
              <a:rPr lang="hu-HU" smtClean="0"/>
              <a:t>Az építtető határozza meg, hogy a THSZ-ben mely eljárások lefolytatását kéri, de ahhoz, hogy az eljárással elérje célját, az eredményesség érdekében figyelembe kell vennie, hogy az eljárás tárgyát képező építési beruházás megvalósításához milyen kérdés előzetes tisztázására, milyen engedélyek megszerzésére van szükség azzal együtt, ami már rendelkezésére áll.</a:t>
            </a:r>
          </a:p>
          <a:p>
            <a:pPr>
              <a:spcBef>
                <a:spcPct val="0"/>
              </a:spcBef>
              <a:buFontTx/>
              <a:buChar char="•"/>
            </a:pPr>
            <a:r>
              <a:rPr lang="hu-HU" smtClean="0"/>
              <a:t>A korábban már megszerzett jogerős hatósági engedélyek az összevont telepítési eljárásban – az engedély hatálya alatt – felhasználhatók.</a:t>
            </a:r>
          </a:p>
          <a:p>
            <a:pPr>
              <a:spcBef>
                <a:spcPct val="0"/>
              </a:spcBef>
              <a:buFontTx/>
              <a:buChar char="•"/>
            </a:pPr>
            <a:r>
              <a:rPr lang="hu-HU" smtClean="0"/>
              <a:t>Ha az építési beruházás megvalósításához a helyi építési szabályzat vagy szabályozási terv módosítása is szükséges, az erről szóló </a:t>
            </a:r>
            <a:r>
              <a:rPr lang="hu-HU" b="1" smtClean="0"/>
              <a:t>településrendezési szerződés megkötését követően indítható az összevont telepítési eljárás</a:t>
            </a:r>
            <a:r>
              <a:rPr lang="hu-HU" smtClean="0"/>
              <a:t>. </a:t>
            </a:r>
          </a:p>
          <a:p>
            <a:pPr>
              <a:spcBef>
                <a:spcPct val="0"/>
              </a:spcBef>
              <a:buFontTx/>
              <a:buChar char="•"/>
            </a:pPr>
            <a:endParaRPr lang="hu-HU" smtClean="0"/>
          </a:p>
        </p:txBody>
      </p:sp>
      <p:sp>
        <p:nvSpPr>
          <p:cNvPr id="22016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FCE971-990A-4EC5-8926-8BCA8467EECA}" type="slidenum">
              <a:rPr lang="hu-HU"/>
              <a:pPr fontAlgn="base">
                <a:spcBef>
                  <a:spcPct val="0"/>
                </a:spcBef>
                <a:spcAft>
                  <a:spcPct val="0"/>
                </a:spcAft>
              </a:pPr>
              <a:t>83</a:t>
            </a:fld>
            <a:endParaRPr lang="hu-H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iakép helye 1"/>
          <p:cNvSpPr>
            <a:spLocks noGrp="1" noRot="1" noChangeAspect="1" noTextEdit="1"/>
          </p:cNvSpPr>
          <p:nvPr>
            <p:ph type="sldImg"/>
          </p:nvPr>
        </p:nvSpPr>
        <p:spPr bwMode="auto">
          <a:noFill/>
          <a:ln>
            <a:solidFill>
              <a:srgbClr val="000000"/>
            </a:solidFill>
            <a:miter lim="800000"/>
            <a:headEnd/>
            <a:tailEnd/>
          </a:ln>
        </p:spPr>
      </p:sp>
      <p:sp>
        <p:nvSpPr>
          <p:cNvPr id="22118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Az összevont telepítési eljárás iránti kérelemnek a kiváltott eljárásoktól függően tartalmaznia kell:</a:t>
            </a:r>
            <a:endParaRPr lang="hu-HU" smtClean="0"/>
          </a:p>
          <a:p>
            <a:pPr>
              <a:spcBef>
                <a:spcPct val="0"/>
              </a:spcBef>
              <a:buFontTx/>
              <a:buChar char="•"/>
            </a:pPr>
            <a:r>
              <a:rPr lang="hu-HU" smtClean="0"/>
              <a:t>mely hatóságok milyen eljárásainak integrálását kérik az összevont telepítési eljárásban,</a:t>
            </a:r>
          </a:p>
          <a:p>
            <a:pPr>
              <a:spcBef>
                <a:spcPct val="0"/>
              </a:spcBef>
              <a:buFontTx/>
              <a:buChar char="•"/>
            </a:pPr>
            <a:r>
              <a:rPr lang="hu-HU" smtClean="0"/>
              <a:t>a beruházással érintett telek címét, helyrajzi számát,</a:t>
            </a:r>
          </a:p>
          <a:p>
            <a:pPr>
              <a:spcBef>
                <a:spcPct val="0"/>
              </a:spcBef>
              <a:buFontTx/>
              <a:buChar char="•"/>
            </a:pPr>
            <a:r>
              <a:rPr lang="hu-HU" smtClean="0"/>
              <a:t>a termőföld végleges más célú hasznosításának, erdő esetén annak termelésből történő kivonásának pontos célját, a szükséges teljes területigényt,</a:t>
            </a:r>
          </a:p>
          <a:p>
            <a:pPr>
              <a:spcBef>
                <a:spcPct val="0"/>
              </a:spcBef>
              <a:buFontTx/>
              <a:buChar char="•"/>
            </a:pPr>
            <a:r>
              <a:rPr lang="hu-HU" smtClean="0"/>
              <a:t>a kérelmezett telekalakítás célját,</a:t>
            </a:r>
          </a:p>
          <a:p>
            <a:pPr>
              <a:spcBef>
                <a:spcPct val="0"/>
              </a:spcBef>
              <a:buFontTx/>
              <a:buChar char="•"/>
            </a:pPr>
            <a:r>
              <a:rPr lang="hu-HU" smtClean="0"/>
              <a:t>az építési beruházás jellegét és rövid ismertetését,</a:t>
            </a:r>
          </a:p>
          <a:p>
            <a:pPr>
              <a:spcBef>
                <a:spcPct val="0"/>
              </a:spcBef>
              <a:buFontTx/>
              <a:buChar char="•"/>
            </a:pPr>
            <a:r>
              <a:rPr lang="hu-HU" smtClean="0"/>
              <a:t>a kérelem tárgyával összefüggésben korábban keletkezett hatósági döntések megnevezését, iktatószámát és keltét, vagy az ÉTDR ügy- és iratazonosítóját,</a:t>
            </a:r>
          </a:p>
          <a:p>
            <a:pPr>
              <a:spcBef>
                <a:spcPct val="0"/>
              </a:spcBef>
              <a:buFontTx/>
              <a:buChar char="•"/>
            </a:pPr>
            <a:r>
              <a:rPr lang="hu-HU" smtClean="0"/>
              <a:t>annak felsorolását, hogy a THSZ egyes szakhatósági eljárásaihoz milyen mellékletek kerülnek benyújtásra,</a:t>
            </a:r>
          </a:p>
          <a:p>
            <a:pPr>
              <a:spcBef>
                <a:spcPct val="0"/>
              </a:spcBef>
              <a:buFontTx/>
              <a:buChar char="•"/>
            </a:pPr>
            <a:r>
              <a:rPr lang="hu-HU" smtClean="0"/>
              <a:t>a kérelmező aláírását.</a:t>
            </a:r>
          </a:p>
          <a:p>
            <a:pPr>
              <a:spcBef>
                <a:spcPct val="0"/>
              </a:spcBef>
              <a:buFontTx/>
              <a:buChar char="•"/>
            </a:pPr>
            <a:endParaRPr lang="hu-HU" smtClean="0"/>
          </a:p>
        </p:txBody>
      </p:sp>
      <p:sp>
        <p:nvSpPr>
          <p:cNvPr id="22118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0F336-F429-4934-90AA-2158ED3B2B79}" type="slidenum">
              <a:rPr lang="hu-HU"/>
              <a:pPr fontAlgn="base">
                <a:spcBef>
                  <a:spcPct val="0"/>
                </a:spcBef>
                <a:spcAft>
                  <a:spcPct val="0"/>
                </a:spcAft>
              </a:pPr>
              <a:t>84</a:t>
            </a:fld>
            <a:endParaRPr lang="hu-HU"/>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Diakép helye 1"/>
          <p:cNvSpPr>
            <a:spLocks noGrp="1" noRot="1" noChangeAspect="1" noTextEdit="1"/>
          </p:cNvSpPr>
          <p:nvPr>
            <p:ph type="sldImg"/>
          </p:nvPr>
        </p:nvSpPr>
        <p:spPr bwMode="auto">
          <a:noFill/>
          <a:ln>
            <a:solidFill>
              <a:srgbClr val="000000"/>
            </a:solidFill>
            <a:miter lim="800000"/>
            <a:headEnd/>
            <a:tailEnd/>
          </a:ln>
        </p:spPr>
      </p:sp>
      <p:sp>
        <p:nvSpPr>
          <p:cNvPr id="22221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Az összevont telepítési eljárás iránti kérelemhez - a kiváltott eljárásoktól függően - mellékelni kell:</a:t>
            </a:r>
            <a:endParaRPr lang="hu-HU" smtClean="0"/>
          </a:p>
          <a:p>
            <a:pPr>
              <a:spcBef>
                <a:spcPct val="0"/>
              </a:spcBef>
              <a:buFontTx/>
              <a:buChar char="•"/>
            </a:pPr>
            <a:r>
              <a:rPr lang="hu-HU" smtClean="0"/>
              <a:t>az Eljr. 8. sz. mellékletben meghatározott építészeti-műszaki és egyéb dokumentációt,</a:t>
            </a:r>
          </a:p>
          <a:p>
            <a:pPr>
              <a:spcBef>
                <a:spcPct val="0"/>
              </a:spcBef>
              <a:buFontTx/>
              <a:buChar char="•"/>
            </a:pPr>
            <a:r>
              <a:rPr lang="hu-HU" smtClean="0"/>
              <a:t>a szakhatóság megkereséséhez szükséges 5. mellékletben és 7. melléklet I. táblázatában meghatározott ágazati jogszabályokban felsorolt dokumentációt,</a:t>
            </a:r>
          </a:p>
          <a:p>
            <a:pPr>
              <a:spcBef>
                <a:spcPct val="0"/>
              </a:spcBef>
              <a:buFontTx/>
              <a:buChar char="•"/>
            </a:pPr>
            <a:r>
              <a:rPr lang="hu-HU" smtClean="0"/>
              <a:t>a telekalakítás engedélyezéséhez szükséges hatályos záradékkal ellátott változási vázrajzot,</a:t>
            </a:r>
          </a:p>
          <a:p>
            <a:pPr>
              <a:spcBef>
                <a:spcPct val="0"/>
              </a:spcBef>
              <a:buFontTx/>
              <a:buChar char="•"/>
            </a:pPr>
            <a:r>
              <a:rPr lang="hu-HU" smtClean="0"/>
              <a:t>az előzetes régészeti dokumentációt és a földmunkákat bemutató terveket, vagy az örökségvédelemi hatóság nyilatkozatát a terület régészeti érintettségéről, valamint a régészeti örökség védelme érdekében elvégzendő régészeti feladatokról,</a:t>
            </a:r>
          </a:p>
          <a:p>
            <a:pPr>
              <a:spcBef>
                <a:spcPct val="0"/>
              </a:spcBef>
              <a:buFontTx/>
              <a:buChar char="•"/>
            </a:pPr>
            <a:r>
              <a:rPr lang="hu-HU" smtClean="0"/>
              <a:t>a kiváltható eljárásokban az eljáró hatóság korábban hozott döntését, megnevezését, iktatószámát és keltét, vagy az ÉTDR ügy- és iratazonosítóját,</a:t>
            </a:r>
          </a:p>
          <a:p>
            <a:pPr>
              <a:spcBef>
                <a:spcPct val="0"/>
              </a:spcBef>
              <a:buFontTx/>
              <a:buChar char="•"/>
            </a:pPr>
            <a:r>
              <a:rPr lang="hu-HU" smtClean="0"/>
              <a:t>kereskedelmi építmény létesítése esetén az Étv. 53/F. § (2) bekezdése szerinti felmentést,</a:t>
            </a:r>
          </a:p>
          <a:p>
            <a:pPr>
              <a:spcBef>
                <a:spcPct val="0"/>
              </a:spcBef>
              <a:buFontTx/>
              <a:buChar char="•"/>
            </a:pPr>
            <a:r>
              <a:rPr lang="hu-HU" smtClean="0"/>
              <a:t>az eljárási illeték, igazgatási szolgáltatási díj megfizetésének igazolását.</a:t>
            </a:r>
          </a:p>
          <a:p>
            <a:pPr>
              <a:spcBef>
                <a:spcPct val="0"/>
              </a:spcBef>
            </a:pPr>
            <a:endParaRPr lang="hu-HU" smtClean="0"/>
          </a:p>
        </p:txBody>
      </p:sp>
      <p:sp>
        <p:nvSpPr>
          <p:cNvPr id="22221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024DF-49A3-4C11-835B-2DF0EACE1688}" type="slidenum">
              <a:rPr lang="hu-HU"/>
              <a:pPr fontAlgn="base">
                <a:spcBef>
                  <a:spcPct val="0"/>
                </a:spcBef>
                <a:spcAft>
                  <a:spcPct val="0"/>
                </a:spcAft>
              </a:pPr>
              <a:t>85</a:t>
            </a:fld>
            <a:endParaRPr lang="hu-HU"/>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iakép helye 1"/>
          <p:cNvSpPr>
            <a:spLocks noGrp="1" noRot="1" noChangeAspect="1" noTextEdit="1"/>
          </p:cNvSpPr>
          <p:nvPr>
            <p:ph type="sldImg"/>
          </p:nvPr>
        </p:nvSpPr>
        <p:spPr bwMode="auto">
          <a:noFill/>
          <a:ln>
            <a:solidFill>
              <a:srgbClr val="000000"/>
            </a:solidFill>
            <a:miter lim="800000"/>
            <a:headEnd/>
            <a:tailEnd/>
          </a:ln>
        </p:spPr>
      </p:sp>
      <p:sp>
        <p:nvSpPr>
          <p:cNvPr id="22323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 </a:t>
            </a:r>
            <a:endParaRPr lang="hu-HU" sz="1100" smtClean="0"/>
          </a:p>
          <a:p>
            <a:pPr>
              <a:spcBef>
                <a:spcPct val="0"/>
              </a:spcBef>
            </a:pPr>
            <a:r>
              <a:rPr lang="hu-HU" b="1" smtClean="0"/>
              <a:t>Az összevont telepítési eljárás iránti kérelemhez - a kiváltott eljárásoktól függően - mellékelni kell továbbá:</a:t>
            </a:r>
            <a:endParaRPr lang="hu-HU" smtClean="0"/>
          </a:p>
          <a:p>
            <a:pPr>
              <a:spcBef>
                <a:spcPct val="0"/>
              </a:spcBef>
              <a:buFontTx/>
              <a:buChar char="•"/>
            </a:pPr>
            <a:r>
              <a:rPr lang="hu-HU" smtClean="0"/>
              <a:t>a településrendezési szerződés másolatát és a településrendezési eszköz egyeztetéséhez a 314/2012. (XI. 8.) Korm. rendeletben előírt telepítési tanulmánytervet - ha az építési beruházás megvalósítása érdekében településrendezési eszköz készítése vagy módosítása szükséges -, mely tartalmazza </a:t>
            </a:r>
          </a:p>
          <a:p>
            <a:pPr lvl="1">
              <a:spcBef>
                <a:spcPct val="0"/>
              </a:spcBef>
              <a:buFontTx/>
              <a:buChar char="•"/>
            </a:pPr>
            <a:r>
              <a:rPr lang="hu-HU" smtClean="0"/>
              <a:t>a teljesítmény és kibocsátási adatokat, </a:t>
            </a:r>
          </a:p>
          <a:p>
            <a:pPr lvl="1">
              <a:spcBef>
                <a:spcPct val="0"/>
              </a:spcBef>
              <a:buFontTx/>
              <a:buChar char="•"/>
            </a:pPr>
            <a:r>
              <a:rPr lang="hu-HU" smtClean="0"/>
              <a:t>hatásvizsgálatokat, valamint részletes technológiai leírást,</a:t>
            </a:r>
          </a:p>
          <a:p>
            <a:pPr lvl="1">
              <a:spcBef>
                <a:spcPct val="0"/>
              </a:spcBef>
              <a:buFontTx/>
              <a:buChar char="•"/>
            </a:pPr>
            <a:r>
              <a:rPr lang="hu-HU" smtClean="0"/>
              <a:t>előzetes régészeti, a földmunkákat is bemutató dokumentációt, </a:t>
            </a:r>
          </a:p>
        </p:txBody>
      </p:sp>
      <p:sp>
        <p:nvSpPr>
          <p:cNvPr id="22323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37443D-AE1D-457C-ADF9-ADEA2A01E574}" type="slidenum">
              <a:rPr lang="hu-HU"/>
              <a:pPr fontAlgn="base">
                <a:spcBef>
                  <a:spcPct val="0"/>
                </a:spcBef>
                <a:spcAft>
                  <a:spcPct val="0"/>
                </a:spcAft>
              </a:pPr>
              <a:t>86</a:t>
            </a:fld>
            <a:endParaRPr lang="hu-HU"/>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iakép helye 1"/>
          <p:cNvSpPr>
            <a:spLocks noGrp="1" noRot="1" noChangeAspect="1" noTextEdit="1"/>
          </p:cNvSpPr>
          <p:nvPr>
            <p:ph type="sldImg"/>
          </p:nvPr>
        </p:nvSpPr>
        <p:spPr bwMode="auto">
          <a:noFill/>
          <a:ln>
            <a:solidFill>
              <a:srgbClr val="000000"/>
            </a:solidFill>
            <a:miter lim="800000"/>
            <a:headEnd/>
            <a:tailEnd/>
          </a:ln>
        </p:spPr>
      </p:sp>
      <p:sp>
        <p:nvSpPr>
          <p:cNvPr id="22425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THSZ megindításáról értesíteni kell</a:t>
            </a:r>
          </a:p>
          <a:p>
            <a:pPr>
              <a:spcBef>
                <a:spcPct val="0"/>
              </a:spcBef>
              <a:buFontTx/>
              <a:buChar char="•"/>
            </a:pPr>
            <a:r>
              <a:rPr lang="hu-HU" smtClean="0"/>
              <a:t>elektronikusan </a:t>
            </a:r>
          </a:p>
          <a:p>
            <a:pPr lvl="1">
              <a:spcBef>
                <a:spcPct val="0"/>
              </a:spcBef>
              <a:buFontTx/>
              <a:buChar char="•"/>
            </a:pPr>
            <a:r>
              <a:rPr lang="hu-HU" smtClean="0"/>
              <a:t>az építéssel vagy településrendezéssel érintett illetékes önkormányzatot,</a:t>
            </a:r>
          </a:p>
          <a:p>
            <a:pPr lvl="1">
              <a:spcBef>
                <a:spcPct val="0"/>
              </a:spcBef>
              <a:buFontTx/>
              <a:buChar char="•"/>
            </a:pPr>
            <a:r>
              <a:rPr lang="hu-HU" smtClean="0"/>
              <a:t>az eljárásban részt vevő szakhatóságokat,</a:t>
            </a:r>
          </a:p>
          <a:p>
            <a:pPr lvl="1">
              <a:spcBef>
                <a:spcPct val="0"/>
              </a:spcBef>
              <a:buFontTx/>
              <a:buChar char="•"/>
            </a:pPr>
            <a:r>
              <a:rPr lang="hu-HU" smtClean="0"/>
              <a:t>nemzetközi eljárás esetén – a környezetvédelemért felelős miniszter útján – a hatásviselő felet,</a:t>
            </a:r>
          </a:p>
          <a:p>
            <a:pPr>
              <a:spcBef>
                <a:spcPct val="0"/>
              </a:spcBef>
              <a:buFontTx/>
              <a:buChar char="•"/>
            </a:pPr>
            <a:r>
              <a:rPr lang="hu-HU" smtClean="0"/>
              <a:t>a megjelölt kapcsolattartás módján, ennek hiányában papír alapon </a:t>
            </a:r>
          </a:p>
          <a:p>
            <a:pPr lvl="1">
              <a:spcBef>
                <a:spcPct val="0"/>
              </a:spcBef>
              <a:buFontTx/>
              <a:buChar char="•"/>
            </a:pPr>
            <a:r>
              <a:rPr lang="hu-HU" smtClean="0"/>
              <a:t>az építtetőt és</a:t>
            </a:r>
          </a:p>
          <a:p>
            <a:pPr lvl="1">
              <a:spcBef>
                <a:spcPct val="0"/>
              </a:spcBef>
              <a:buFontTx/>
              <a:buChar char="•"/>
            </a:pPr>
            <a:r>
              <a:rPr lang="hu-HU" smtClean="0"/>
              <a:t>az ismert ügyfelet.</a:t>
            </a:r>
          </a:p>
        </p:txBody>
      </p:sp>
      <p:sp>
        <p:nvSpPr>
          <p:cNvPr id="22426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446201-FE58-4AE0-89D0-2E1AD6B3D39D}" type="slidenum">
              <a:rPr lang="hu-HU"/>
              <a:pPr fontAlgn="base">
                <a:spcBef>
                  <a:spcPct val="0"/>
                </a:spcBef>
                <a:spcAft>
                  <a:spcPct val="0"/>
                </a:spcAft>
              </a:pPr>
              <a:t>87</a:t>
            </a:fld>
            <a:endParaRPr lang="hu-HU"/>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dirty="0" smtClean="0"/>
              <a:t>Az ügydöntő szakhatóságokat az </a:t>
            </a:r>
            <a:r>
              <a:rPr lang="hu-HU" dirty="0" err="1" smtClean="0"/>
              <a:t>Elj</a:t>
            </a:r>
            <a:r>
              <a:rPr lang="hu-HU" dirty="0" smtClean="0"/>
              <a:t>. 7. sz. melléklet II/1. és II/2. táblázata határozza meg az eljárás két szakaszára vonatkozóan külön-külön táblázatban.</a:t>
            </a:r>
          </a:p>
          <a:p>
            <a:pPr fontAlgn="auto">
              <a:spcBef>
                <a:spcPts val="0"/>
              </a:spcBef>
              <a:spcAft>
                <a:spcPts val="0"/>
              </a:spcAft>
              <a:defRPr/>
            </a:pPr>
            <a:r>
              <a:rPr lang="hu-HU" b="1" dirty="0" smtClean="0"/>
              <a:t>A megalapozó szakhatóságokat</a:t>
            </a:r>
            <a:r>
              <a:rPr lang="hu-HU" dirty="0" smtClean="0"/>
              <a:t> az </a:t>
            </a:r>
            <a:r>
              <a:rPr lang="hu-HU" dirty="0" err="1" smtClean="0"/>
              <a:t>Elj</a:t>
            </a:r>
            <a:r>
              <a:rPr lang="hu-HU" dirty="0" smtClean="0"/>
              <a:t>. 7. sz. melléklet II/1. és II/2. táblázata szerinti </a:t>
            </a:r>
            <a:r>
              <a:rPr lang="hu-HU" b="1" dirty="0" smtClean="0"/>
              <a:t>ágazati jogszabályi rendelkezések alapján kell egyedileg meghatározni</a:t>
            </a:r>
            <a:r>
              <a:rPr lang="hu-HU" dirty="0" smtClean="0"/>
              <a:t> úgy, hogy a megalapozó szakhatóságok az ágazati jogszabályokban felsorolt szakhatóságok közül azok, amelyek az eljárásban egyébként ügydöntő szakhatóságként, hatóságként nem vesznek részt.</a:t>
            </a:r>
          </a:p>
          <a:p>
            <a:pPr fontAlgn="auto">
              <a:spcBef>
                <a:spcPts val="0"/>
              </a:spcBef>
              <a:spcAft>
                <a:spcPts val="0"/>
              </a:spcAft>
              <a:defRPr/>
            </a:pPr>
            <a:r>
              <a:rPr lang="hu-HU" dirty="0" smtClean="0"/>
              <a:t> </a:t>
            </a:r>
          </a:p>
          <a:p>
            <a:pPr fontAlgn="auto">
              <a:spcBef>
                <a:spcPts val="0"/>
              </a:spcBef>
              <a:spcAft>
                <a:spcPts val="0"/>
              </a:spcAft>
              <a:defRPr/>
            </a:pPr>
            <a:r>
              <a:rPr lang="hu-HU" b="1" dirty="0" smtClean="0"/>
              <a:t>A vonatkozó, kijelölő ágazati jogszabályhelyek:</a:t>
            </a:r>
            <a:endParaRPr lang="hu-HU" dirty="0" smtClean="0"/>
          </a:p>
          <a:p>
            <a:pPr fontAlgn="auto">
              <a:spcBef>
                <a:spcPts val="0"/>
              </a:spcBef>
              <a:spcAft>
                <a:spcPts val="0"/>
              </a:spcAft>
              <a:buFont typeface="Arial" pitchFamily="34" charset="0"/>
              <a:buChar char="•"/>
              <a:defRPr/>
            </a:pPr>
            <a:r>
              <a:rPr lang="hu-HU" dirty="0" smtClean="0"/>
              <a:t>az elvi keretengedélyezési, építési engedélyezési, az országos építési követelményektől való eltérés engedélyezése iránti eljárásban az </a:t>
            </a:r>
            <a:r>
              <a:rPr lang="hu-HU" dirty="0" err="1" smtClean="0"/>
              <a:t>Eljr</a:t>
            </a:r>
            <a:r>
              <a:rPr lang="hu-HU" dirty="0" smtClean="0"/>
              <a:t>. 6. sz. melléklete,</a:t>
            </a:r>
          </a:p>
          <a:p>
            <a:pPr fontAlgn="auto">
              <a:spcBef>
                <a:spcPts val="0"/>
              </a:spcBef>
              <a:spcAft>
                <a:spcPts val="0"/>
              </a:spcAft>
              <a:buFont typeface="Arial" pitchFamily="34" charset="0"/>
              <a:buChar char="•"/>
              <a:defRPr/>
            </a:pPr>
            <a:r>
              <a:rPr lang="hu-HU" dirty="0" smtClean="0"/>
              <a:t>a telekalakítási eljárásban a földhivatalokról, a Földmérési és Távérzékelési Intézetről, a </a:t>
            </a:r>
            <a:r>
              <a:rPr lang="hu-HU" dirty="0" err="1" smtClean="0"/>
              <a:t>Földrajzinév</a:t>
            </a:r>
            <a:r>
              <a:rPr lang="hu-HU" dirty="0" smtClean="0"/>
              <a:t> Bizottságról és az ingatlan-nyilvántartási eljárás részletes szabályairól szóló 338/2006. (XII. 23.) Korm. rendelet 4. melléklete,</a:t>
            </a:r>
          </a:p>
          <a:p>
            <a:pPr fontAlgn="auto">
              <a:spcBef>
                <a:spcPts val="0"/>
              </a:spcBef>
              <a:spcAft>
                <a:spcPts val="0"/>
              </a:spcAft>
              <a:buFont typeface="Arial" pitchFamily="34" charset="0"/>
              <a:buChar char="•"/>
              <a:defRPr/>
            </a:pPr>
            <a:r>
              <a:rPr lang="hu-HU" dirty="0" smtClean="0"/>
              <a:t>Termőföld végleges más célú hasznosításának engedélyezése esetén ugyanaz,</a:t>
            </a:r>
          </a:p>
          <a:p>
            <a:pPr fontAlgn="auto">
              <a:spcBef>
                <a:spcPts val="0"/>
              </a:spcBef>
              <a:spcAft>
                <a:spcPts val="0"/>
              </a:spcAft>
              <a:buFont typeface="Arial" pitchFamily="34" charset="0"/>
              <a:buChar char="•"/>
              <a:defRPr/>
            </a:pPr>
            <a:r>
              <a:rPr lang="hu-HU" dirty="0" smtClean="0"/>
              <a:t>erdő igénybevétele esetén a Nemzeti Élelmiszerlánc-biztonsági Hivatalról szóló 22/2012. (II. 29.) Korm. rendelet 30-31. §</a:t>
            </a:r>
            <a:r>
              <a:rPr lang="hu-HU" dirty="0" err="1" smtClean="0"/>
              <a:t>-a</a:t>
            </a:r>
            <a:r>
              <a:rPr lang="hu-HU" dirty="0" smtClean="0"/>
              <a:t>,</a:t>
            </a:r>
          </a:p>
          <a:p>
            <a:pPr fontAlgn="auto">
              <a:spcBef>
                <a:spcPts val="0"/>
              </a:spcBef>
              <a:spcAft>
                <a:spcPts val="0"/>
              </a:spcAft>
              <a:buFont typeface="Arial" pitchFamily="34" charset="0"/>
              <a:buChar char="•"/>
              <a:defRPr/>
            </a:pPr>
            <a:r>
              <a:rPr lang="hu-HU" dirty="0" smtClean="0"/>
              <a:t>környezeti hatásvizsgálati és az egységes környezethasználati engedélyezési eljárásban a környezetvédelmi, természetvédelmi, vízügyi hatósági és igazgatási feladatokat ellátó szervek kijelöléséről szóló 347/2006. (XII. 23.) Korm. rendelet 4. számú melléklete,</a:t>
            </a:r>
          </a:p>
          <a:p>
            <a:pPr fontAlgn="auto">
              <a:spcBef>
                <a:spcPts val="0"/>
              </a:spcBef>
              <a:spcAft>
                <a:spcPts val="0"/>
              </a:spcAft>
              <a:buFont typeface="Arial" pitchFamily="34" charset="0"/>
              <a:buChar char="•"/>
              <a:defRPr/>
            </a:pPr>
            <a:r>
              <a:rPr lang="hu-HU" dirty="0" smtClean="0"/>
              <a:t>régészeti feltárási engedélyezési eljárásban a kulturális örökségvédelmi hatóságok kijelöléséről és eljárásaikra vonatkozó általános szabályokról szóló 266/2012. (IX. 18.) Korm. rendelet 11. §</a:t>
            </a:r>
            <a:r>
              <a:rPr lang="hu-HU" dirty="0" err="1" smtClean="0"/>
              <a:t>-a</a:t>
            </a:r>
            <a:r>
              <a:rPr lang="hu-HU" dirty="0" smtClean="0"/>
              <a:t>,</a:t>
            </a:r>
          </a:p>
          <a:p>
            <a:pPr fontAlgn="auto">
              <a:spcBef>
                <a:spcPts val="0"/>
              </a:spcBef>
              <a:spcAft>
                <a:spcPts val="0"/>
              </a:spcAft>
              <a:buFont typeface="Arial" pitchFamily="34" charset="0"/>
              <a:buChar char="•"/>
              <a:defRPr/>
            </a:pPr>
            <a:r>
              <a:rPr lang="hu-HU" dirty="0" smtClean="0"/>
              <a:t>településrendezési eszköz módosításának, elfogadásának egyeztetési eljárásában a településfejlesztési koncepcióról, az integrált településfejlesztési stratégiáról és a településrendezési eszközökről, valamint egyes településrendezési sajátos jogintézményekről szóló 314/2012. (XI. 8.) Korm. rendelet 9. sz. melléklete határozza meg a közreműködő szakhatóságokat.</a:t>
            </a:r>
          </a:p>
          <a:p>
            <a:pPr fontAlgn="auto">
              <a:spcBef>
                <a:spcPts val="0"/>
              </a:spcBef>
              <a:spcAft>
                <a:spcPts val="0"/>
              </a:spcAft>
              <a:defRPr/>
            </a:pPr>
            <a:endParaRPr lang="hu-HU" dirty="0"/>
          </a:p>
        </p:txBody>
      </p:sp>
      <p:sp>
        <p:nvSpPr>
          <p:cNvPr id="22528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9D200D-A3C4-48CB-AB82-2DAE6BF6E860}" type="slidenum">
              <a:rPr lang="hu-HU"/>
              <a:pPr fontAlgn="base">
                <a:spcBef>
                  <a:spcPct val="0"/>
                </a:spcBef>
                <a:spcAft>
                  <a:spcPct val="0"/>
                </a:spcAft>
              </a:pPr>
              <a:t>88</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lstStyle/>
          <a:p>
            <a:pPr fontAlgn="auto">
              <a:spcBef>
                <a:spcPts val="0"/>
              </a:spcBef>
              <a:spcAft>
                <a:spcPts val="0"/>
              </a:spcAft>
              <a:defRPr/>
            </a:pPr>
            <a:r>
              <a:rPr lang="hu-HU" dirty="0" smtClean="0"/>
              <a:t> A településrendezési tervtanács opcionális, a tervező, az önkormányzat, a beruházó maga dönti el, hogy tervtanács elé viszi-e a terveket.</a:t>
            </a:r>
          </a:p>
          <a:p>
            <a:pPr fontAlgn="auto">
              <a:spcBef>
                <a:spcPts val="0"/>
              </a:spcBef>
              <a:spcAft>
                <a:spcPts val="0"/>
              </a:spcAft>
              <a:defRPr/>
            </a:pPr>
            <a:r>
              <a:rPr lang="hu-HU" dirty="0" smtClean="0"/>
              <a:t>Az építészeti-műszaki tervtanács két szintű: </a:t>
            </a:r>
          </a:p>
          <a:p>
            <a:pPr lvl="1" fontAlgn="auto">
              <a:spcBef>
                <a:spcPts val="0"/>
              </a:spcBef>
              <a:spcAft>
                <a:spcPts val="0"/>
              </a:spcAft>
              <a:buFont typeface="Arial" pitchFamily="34" charset="0"/>
              <a:buChar char="•"/>
              <a:defRPr/>
            </a:pPr>
            <a:r>
              <a:rPr lang="hu-HU" dirty="0" smtClean="0"/>
              <a:t>területi, állami főépítészi</a:t>
            </a:r>
          </a:p>
          <a:p>
            <a:pPr lvl="1" fontAlgn="auto">
              <a:spcBef>
                <a:spcPts val="0"/>
              </a:spcBef>
              <a:spcAft>
                <a:spcPts val="0"/>
              </a:spcAft>
              <a:buFont typeface="Arial" pitchFamily="34" charset="0"/>
              <a:buChar char="•"/>
              <a:defRPr/>
            </a:pPr>
            <a:r>
              <a:rPr lang="hu-HU" dirty="0" smtClean="0"/>
              <a:t>központi</a:t>
            </a:r>
          </a:p>
          <a:p>
            <a:pPr fontAlgn="auto">
              <a:spcBef>
                <a:spcPts val="0"/>
              </a:spcBef>
              <a:spcAft>
                <a:spcPts val="0"/>
              </a:spcAft>
              <a:defRPr/>
            </a:pPr>
            <a:r>
              <a:rPr lang="hu-HU" dirty="0" smtClean="0"/>
              <a:t>A legalsó szint (önkormányzati tervtanács) korábbi formájában megszűnt, helyette polgármesteri véleményezés lehet.</a:t>
            </a:r>
          </a:p>
          <a:p>
            <a:pPr fontAlgn="auto">
              <a:spcBef>
                <a:spcPts val="0"/>
              </a:spcBef>
              <a:spcAft>
                <a:spcPts val="0"/>
              </a:spcAft>
              <a:defRPr/>
            </a:pPr>
            <a:endParaRPr lang="hu-HU" dirty="0" smtClean="0"/>
          </a:p>
          <a:p>
            <a:pPr fontAlgn="auto">
              <a:spcBef>
                <a:spcPts val="0"/>
              </a:spcBef>
              <a:spcAft>
                <a:spcPts val="0"/>
              </a:spcAft>
              <a:defRPr/>
            </a:pPr>
            <a:r>
              <a:rPr lang="hu-HU" dirty="0" smtClean="0"/>
              <a:t>A területi tárgyalja:</a:t>
            </a:r>
          </a:p>
          <a:p>
            <a:pPr marL="457200" lvl="2" fontAlgn="auto">
              <a:spcBef>
                <a:spcPts val="0"/>
              </a:spcBef>
              <a:spcAft>
                <a:spcPts val="0"/>
              </a:spcAft>
              <a:buFont typeface="Arial" pitchFamily="34" charset="0"/>
              <a:buChar char="•"/>
              <a:defRPr/>
            </a:pPr>
            <a:r>
              <a:rPr lang="hu-HU" dirty="0" smtClean="0"/>
              <a:t>III. kategóriás műemlék</a:t>
            </a:r>
          </a:p>
          <a:p>
            <a:pPr marL="457200" lvl="2" fontAlgn="auto">
              <a:spcBef>
                <a:spcPts val="0"/>
              </a:spcBef>
              <a:spcAft>
                <a:spcPts val="0"/>
              </a:spcAft>
              <a:buFont typeface="Arial" pitchFamily="34" charset="0"/>
              <a:buChar char="•"/>
              <a:defRPr/>
            </a:pPr>
            <a:r>
              <a:rPr lang="hu-HU" dirty="0" smtClean="0"/>
              <a:t>Műemléki jelentőségű területen egyes új épület, ha polgármesteri véleményezés nincs </a:t>
            </a:r>
          </a:p>
          <a:p>
            <a:pPr marL="457200" lvl="2" fontAlgn="auto">
              <a:spcBef>
                <a:spcPts val="0"/>
              </a:spcBef>
              <a:spcAft>
                <a:spcPts val="0"/>
              </a:spcAft>
              <a:buFont typeface="Arial" pitchFamily="34" charset="0"/>
              <a:buChar char="•"/>
              <a:defRPr/>
            </a:pPr>
            <a:r>
              <a:rPr lang="hu-HU" dirty="0" smtClean="0"/>
              <a:t>világörökségi terület épületei</a:t>
            </a:r>
          </a:p>
          <a:p>
            <a:pPr marL="457200" lvl="2" fontAlgn="auto">
              <a:spcBef>
                <a:spcPts val="0"/>
              </a:spcBef>
              <a:spcAft>
                <a:spcPts val="0"/>
              </a:spcAft>
              <a:buFont typeface="Arial" pitchFamily="34" charset="0"/>
              <a:buChar char="•"/>
              <a:defRPr/>
            </a:pPr>
            <a:r>
              <a:rPr lang="hu-HU" dirty="0" smtClean="0"/>
              <a:t>Építésügyi hatóság megkeresése alapján</a:t>
            </a:r>
          </a:p>
          <a:p>
            <a:pPr fontAlgn="auto">
              <a:spcBef>
                <a:spcPts val="0"/>
              </a:spcBef>
              <a:spcAft>
                <a:spcPts val="0"/>
              </a:spcAft>
              <a:defRPr/>
            </a:pPr>
            <a:endParaRPr lang="hu-HU" dirty="0" smtClean="0"/>
          </a:p>
          <a:p>
            <a:pPr fontAlgn="auto">
              <a:spcBef>
                <a:spcPts val="0"/>
              </a:spcBef>
              <a:spcAft>
                <a:spcPts val="0"/>
              </a:spcAft>
              <a:defRPr/>
            </a:pPr>
            <a:r>
              <a:rPr lang="hu-HU" dirty="0" smtClean="0"/>
              <a:t>A központi tárgyalja (tagok, elnök különböző!):</a:t>
            </a:r>
          </a:p>
          <a:p>
            <a:pPr lvl="1" fontAlgn="auto">
              <a:spcBef>
                <a:spcPts val="0"/>
              </a:spcBef>
              <a:spcAft>
                <a:spcPts val="0"/>
              </a:spcAft>
              <a:buFont typeface="Arial" pitchFamily="34" charset="0"/>
              <a:buChar char="•"/>
              <a:defRPr/>
            </a:pPr>
            <a:r>
              <a:rPr lang="hu-HU" dirty="0" smtClean="0"/>
              <a:t>I. – II. kategóriás Műemlékek</a:t>
            </a:r>
          </a:p>
          <a:p>
            <a:pPr lvl="1" fontAlgn="auto">
              <a:spcBef>
                <a:spcPts val="0"/>
              </a:spcBef>
              <a:spcAft>
                <a:spcPts val="0"/>
              </a:spcAft>
              <a:buFont typeface="Arial" pitchFamily="34" charset="0"/>
              <a:buChar char="•"/>
              <a:defRPr/>
            </a:pPr>
            <a:r>
              <a:rPr lang="hu-HU" dirty="0" smtClean="0"/>
              <a:t>Nemzetgazdasági szempontból kiemelt beruházás épületei</a:t>
            </a:r>
          </a:p>
          <a:p>
            <a:pPr lvl="1" fontAlgn="auto">
              <a:spcBef>
                <a:spcPts val="0"/>
              </a:spcBef>
              <a:spcAft>
                <a:spcPts val="0"/>
              </a:spcAft>
              <a:buFont typeface="Arial" pitchFamily="34" charset="0"/>
              <a:buChar char="•"/>
              <a:defRPr/>
            </a:pPr>
            <a:r>
              <a:rPr lang="hu-HU" dirty="0" smtClean="0"/>
              <a:t>Építésügyi hatóság megkeresése alapján</a:t>
            </a:r>
          </a:p>
          <a:p>
            <a:pPr marL="0" lvl="1" fontAlgn="auto">
              <a:spcBef>
                <a:spcPts val="0"/>
              </a:spcBef>
              <a:spcAft>
                <a:spcPts val="0"/>
              </a:spcAft>
              <a:buFont typeface="Arial" pitchFamily="34" charset="0"/>
              <a:buNone/>
              <a:defRPr/>
            </a:pPr>
            <a:endParaRPr lang="hu-HU" dirty="0" smtClean="0"/>
          </a:p>
          <a:p>
            <a:pPr marL="0" lvl="1" fontAlgn="auto">
              <a:spcBef>
                <a:spcPts val="0"/>
              </a:spcBef>
              <a:spcAft>
                <a:spcPts val="0"/>
              </a:spcAft>
              <a:buFont typeface="Arial" pitchFamily="34" charset="0"/>
              <a:buNone/>
              <a:defRPr/>
            </a:pPr>
            <a:r>
              <a:rPr lang="hu-HU" dirty="0" smtClean="0"/>
              <a:t>A terveket az </a:t>
            </a:r>
            <a:r>
              <a:rPr lang="hu-HU" dirty="0" err="1" smtClean="0"/>
              <a:t>ÉTDR-be</a:t>
            </a:r>
            <a:r>
              <a:rPr lang="hu-HU" dirty="0" smtClean="0"/>
              <a:t> kell feltölteni és csak 1 pl.-t papír alapon benyújtani.</a:t>
            </a:r>
          </a:p>
          <a:p>
            <a:pPr marL="0" lvl="1" fontAlgn="auto">
              <a:spcBef>
                <a:spcPts val="0"/>
              </a:spcBef>
              <a:spcAft>
                <a:spcPts val="0"/>
              </a:spcAft>
              <a:buFont typeface="Arial" pitchFamily="34" charset="0"/>
              <a:buNone/>
              <a:defRPr/>
            </a:pPr>
            <a:endParaRPr lang="hu-HU" dirty="0" smtClean="0"/>
          </a:p>
          <a:p>
            <a:pPr marL="0" lvl="1" fontAlgn="auto">
              <a:spcBef>
                <a:spcPts val="0"/>
              </a:spcBef>
              <a:spcAft>
                <a:spcPts val="0"/>
              </a:spcAft>
              <a:buFont typeface="Arial" pitchFamily="34" charset="0"/>
              <a:buNone/>
              <a:defRPr/>
            </a:pPr>
            <a:r>
              <a:rPr lang="hu-HU" b="1" dirty="0" smtClean="0"/>
              <a:t>Ajánlás:</a:t>
            </a:r>
          </a:p>
          <a:p>
            <a:pPr marL="457200" lvl="2" fontAlgn="auto">
              <a:spcBef>
                <a:spcPts val="0"/>
              </a:spcBef>
              <a:spcAft>
                <a:spcPts val="0"/>
              </a:spcAft>
              <a:buFont typeface="Arial" pitchFamily="34" charset="0"/>
              <a:buChar char="•"/>
              <a:defRPr/>
            </a:pPr>
            <a:r>
              <a:rPr lang="hu-HU" dirty="0" smtClean="0"/>
              <a:t>Ajánlja</a:t>
            </a:r>
          </a:p>
          <a:p>
            <a:pPr marL="457200" lvl="2" fontAlgn="auto">
              <a:spcBef>
                <a:spcPts val="0"/>
              </a:spcBef>
              <a:spcAft>
                <a:spcPts val="0"/>
              </a:spcAft>
              <a:buFont typeface="Arial" pitchFamily="34" charset="0"/>
              <a:buChar char="•"/>
              <a:defRPr/>
            </a:pPr>
            <a:r>
              <a:rPr lang="hu-HU" dirty="0" smtClean="0"/>
              <a:t>Nem ajánlja</a:t>
            </a:r>
          </a:p>
          <a:p>
            <a:pPr fontAlgn="auto">
              <a:spcBef>
                <a:spcPts val="0"/>
              </a:spcBef>
              <a:spcAft>
                <a:spcPts val="0"/>
              </a:spcAft>
              <a:buFont typeface="Arial" pitchFamily="34" charset="0"/>
              <a:buNone/>
              <a:defRPr/>
            </a:pPr>
            <a:endParaRPr lang="hu-HU" dirty="0" smtClean="0"/>
          </a:p>
          <a:p>
            <a:pPr fontAlgn="auto">
              <a:spcBef>
                <a:spcPts val="0"/>
              </a:spcBef>
              <a:spcAft>
                <a:spcPts val="0"/>
              </a:spcAft>
              <a:buFont typeface="Arial" pitchFamily="34" charset="0"/>
              <a:buNone/>
              <a:defRPr/>
            </a:pPr>
            <a:endParaRPr lang="hu-HU" dirty="0" smtClean="0"/>
          </a:p>
          <a:p>
            <a:pPr fontAlgn="auto">
              <a:spcBef>
                <a:spcPts val="0"/>
              </a:spcBef>
              <a:spcAft>
                <a:spcPts val="0"/>
              </a:spcAft>
              <a:defRPr/>
            </a:pPr>
            <a:endParaRPr lang="hu-HU" dirty="0"/>
          </a:p>
        </p:txBody>
      </p:sp>
      <p:sp>
        <p:nvSpPr>
          <p:cNvPr id="15258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188B7-3D8E-498A-8D72-DD391A0F3823}" type="slidenum">
              <a:rPr lang="hu-HU"/>
              <a:pPr fontAlgn="base">
                <a:spcBef>
                  <a:spcPct val="0"/>
                </a:spcBef>
                <a:spcAft>
                  <a:spcPct val="0"/>
                </a:spcAft>
              </a:pPr>
              <a:t>12</a:t>
            </a:fld>
            <a:endParaRPr lang="hu-H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70000" lnSpcReduction="20000"/>
          </a:bodyPr>
          <a:lstStyle/>
          <a:p>
            <a:pPr fontAlgn="auto">
              <a:spcBef>
                <a:spcPts val="0"/>
              </a:spcBef>
              <a:spcAft>
                <a:spcPts val="0"/>
              </a:spcAft>
              <a:defRPr/>
            </a:pPr>
            <a:r>
              <a:rPr lang="hu-HU" b="1" dirty="0" smtClean="0"/>
              <a:t>Az összevont telepítési eljárásban az Építésügyi hatóság feladata:</a:t>
            </a:r>
            <a:endParaRPr lang="hu-HU" dirty="0" smtClean="0"/>
          </a:p>
          <a:p>
            <a:pPr fontAlgn="auto">
              <a:spcBef>
                <a:spcPts val="0"/>
              </a:spcBef>
              <a:spcAft>
                <a:spcPts val="0"/>
              </a:spcAft>
              <a:buFont typeface="Arial" pitchFamily="34" charset="0"/>
              <a:buChar char="•"/>
              <a:defRPr/>
            </a:pPr>
            <a:r>
              <a:rPr lang="hu-HU" dirty="0" smtClean="0"/>
              <a:t>a településrendezési eszköz módosítása, elfogadása egyeztetési szakaszának a 314/2012. (XI. 8.) Korm. rendelet szerinti,</a:t>
            </a:r>
          </a:p>
          <a:p>
            <a:pPr fontAlgn="auto">
              <a:spcBef>
                <a:spcPts val="0"/>
              </a:spcBef>
              <a:spcAft>
                <a:spcPts val="0"/>
              </a:spcAft>
              <a:buFont typeface="Arial" pitchFamily="34" charset="0"/>
              <a:buChar char="•"/>
              <a:defRPr/>
            </a:pPr>
            <a:r>
              <a:rPr lang="hu-HU" dirty="0" smtClean="0"/>
              <a:t>az elvi építési keretengedélyezési eljárás </a:t>
            </a:r>
            <a:r>
              <a:rPr lang="hu-HU" dirty="0" err="1" smtClean="0"/>
              <a:t>Eljr</a:t>
            </a:r>
            <a:r>
              <a:rPr lang="hu-HU" dirty="0" smtClean="0"/>
              <a:t>. szerinti,</a:t>
            </a:r>
          </a:p>
          <a:p>
            <a:pPr fontAlgn="auto">
              <a:spcBef>
                <a:spcPts val="0"/>
              </a:spcBef>
              <a:spcAft>
                <a:spcPts val="0"/>
              </a:spcAft>
              <a:buFont typeface="Arial" pitchFamily="34" charset="0"/>
              <a:buChar char="•"/>
              <a:defRPr/>
            </a:pPr>
            <a:r>
              <a:rPr lang="hu-HU" dirty="0" smtClean="0"/>
              <a:t>a telekalakítási engedélyezési eljárás 338/2006. (XII. 23.) Korm. rendelet szerinti,</a:t>
            </a:r>
          </a:p>
          <a:p>
            <a:pPr fontAlgn="auto">
              <a:spcBef>
                <a:spcPts val="0"/>
              </a:spcBef>
              <a:spcAft>
                <a:spcPts val="0"/>
              </a:spcAft>
              <a:buFont typeface="Arial" pitchFamily="34" charset="0"/>
              <a:buChar char="•"/>
              <a:defRPr/>
            </a:pPr>
            <a:r>
              <a:rPr lang="hu-HU" dirty="0" smtClean="0"/>
              <a:t>az építési engedélyezési eljárás,</a:t>
            </a:r>
          </a:p>
          <a:p>
            <a:pPr fontAlgn="auto">
              <a:spcBef>
                <a:spcPts val="0"/>
              </a:spcBef>
              <a:spcAft>
                <a:spcPts val="0"/>
              </a:spcAft>
              <a:buFont typeface="Arial" pitchFamily="34" charset="0"/>
              <a:buChar char="•"/>
              <a:defRPr/>
            </a:pPr>
            <a:r>
              <a:rPr lang="hu-HU" dirty="0" smtClean="0"/>
              <a:t>az országos építési követelményektől való eltérés engedélyezése iránti eljárás </a:t>
            </a:r>
            <a:r>
              <a:rPr lang="hu-HU" dirty="0" err="1" smtClean="0"/>
              <a:t>Eljr</a:t>
            </a:r>
            <a:r>
              <a:rPr lang="hu-HU" dirty="0" smtClean="0"/>
              <a:t>. szerinti lefolytatása. </a:t>
            </a:r>
          </a:p>
          <a:p>
            <a:pPr fontAlgn="auto">
              <a:spcBef>
                <a:spcPts val="0"/>
              </a:spcBef>
              <a:spcAft>
                <a:spcPts val="0"/>
              </a:spcAft>
              <a:defRPr/>
            </a:pPr>
            <a:r>
              <a:rPr lang="hu-HU" dirty="0" smtClean="0"/>
              <a:t> </a:t>
            </a:r>
          </a:p>
          <a:p>
            <a:pPr fontAlgn="auto">
              <a:spcBef>
                <a:spcPts val="0"/>
              </a:spcBef>
              <a:spcAft>
                <a:spcPts val="0"/>
              </a:spcAft>
              <a:defRPr/>
            </a:pPr>
            <a:r>
              <a:rPr lang="hu-HU" b="1" dirty="0" smtClean="0"/>
              <a:t>Az ügydöntő szakhatóság feladata:</a:t>
            </a:r>
            <a:endParaRPr lang="hu-HU" dirty="0" smtClean="0"/>
          </a:p>
          <a:p>
            <a:pPr fontAlgn="auto">
              <a:spcBef>
                <a:spcPts val="0"/>
              </a:spcBef>
              <a:spcAft>
                <a:spcPts val="0"/>
              </a:spcAft>
              <a:buFont typeface="Arial" pitchFamily="34" charset="0"/>
              <a:buChar char="•"/>
              <a:defRPr/>
            </a:pPr>
            <a:r>
              <a:rPr lang="hu-HU" dirty="0" smtClean="0"/>
              <a:t>a környezeti hatásvizsgálati eljárás, vagy/és egységes környezethasználati engedélyezési eljárás 314/2005. (XII. 25.) Korm. rendelet szerinti,</a:t>
            </a:r>
          </a:p>
          <a:p>
            <a:pPr fontAlgn="auto">
              <a:spcBef>
                <a:spcPts val="0"/>
              </a:spcBef>
              <a:spcAft>
                <a:spcPts val="0"/>
              </a:spcAft>
              <a:buFont typeface="Arial" pitchFamily="34" charset="0"/>
              <a:buChar char="•"/>
              <a:defRPr/>
            </a:pPr>
            <a:r>
              <a:rPr lang="hu-HU" dirty="0" smtClean="0"/>
              <a:t>a termőföld végleges más célú hasznosításának engedélyezési eljárása 338/2006. (XII. 23.) Korm. rendelet szerinti,</a:t>
            </a:r>
          </a:p>
          <a:p>
            <a:pPr fontAlgn="auto">
              <a:spcBef>
                <a:spcPts val="0"/>
              </a:spcBef>
              <a:spcAft>
                <a:spcPts val="0"/>
              </a:spcAft>
              <a:buFont typeface="Arial" pitchFamily="34" charset="0"/>
              <a:buChar char="•"/>
              <a:defRPr/>
            </a:pPr>
            <a:r>
              <a:rPr lang="hu-HU" dirty="0" smtClean="0"/>
              <a:t>az erdő igénybevételének engedélyezési eljárása 153/2009. (XI. 13.) FVM rendelet szerinti,</a:t>
            </a:r>
          </a:p>
          <a:p>
            <a:pPr fontAlgn="auto">
              <a:spcBef>
                <a:spcPts val="0"/>
              </a:spcBef>
              <a:spcAft>
                <a:spcPts val="0"/>
              </a:spcAft>
              <a:buFont typeface="Arial" pitchFamily="34" charset="0"/>
              <a:buChar char="•"/>
              <a:defRPr/>
            </a:pPr>
            <a:r>
              <a:rPr lang="hu-HU" dirty="0" smtClean="0"/>
              <a:t>a régészeti próbafeltárás vagy a megelőző régészeti feltárás engedélyezési eljárása 5/2010. (VIII. 18.) NEFMI rendelet, nagyberuházás esetén a próbafeltárás bejelentésének tudomásulvételére irányuló eljárás lefolytatása és a további régészeti feladatellátás 257/2012. (IX. 14.) Korm. rendelet szerinti meghatározása.</a:t>
            </a:r>
          </a:p>
          <a:p>
            <a:pPr fontAlgn="auto">
              <a:spcBef>
                <a:spcPts val="0"/>
              </a:spcBef>
              <a:spcAft>
                <a:spcPts val="0"/>
              </a:spcAft>
              <a:defRPr/>
            </a:pPr>
            <a:r>
              <a:rPr lang="hu-HU" dirty="0" smtClean="0"/>
              <a:t> </a:t>
            </a:r>
          </a:p>
          <a:p>
            <a:pPr fontAlgn="auto">
              <a:spcBef>
                <a:spcPts val="0"/>
              </a:spcBef>
              <a:spcAft>
                <a:spcPts val="0"/>
              </a:spcAft>
              <a:defRPr/>
            </a:pPr>
            <a:r>
              <a:rPr lang="hu-HU" b="1" dirty="0" smtClean="0"/>
              <a:t>Ennek figyelembe vételével milyen jogszabályok alapján folytatja le a (szak)hatóság az eljárását?</a:t>
            </a:r>
            <a:endParaRPr lang="hu-HU" dirty="0" smtClean="0"/>
          </a:p>
          <a:p>
            <a:pPr fontAlgn="auto">
              <a:spcBef>
                <a:spcPts val="0"/>
              </a:spcBef>
              <a:spcAft>
                <a:spcPts val="0"/>
              </a:spcAft>
              <a:defRPr/>
            </a:pPr>
            <a:r>
              <a:rPr lang="hu-HU" dirty="0" smtClean="0"/>
              <a:t>Az ügydöntő építésügyi hatóság az </a:t>
            </a:r>
            <a:r>
              <a:rPr lang="hu-HU" dirty="0" err="1" smtClean="0"/>
              <a:t>Eljr</a:t>
            </a:r>
            <a:r>
              <a:rPr lang="hu-HU" dirty="0" smtClean="0"/>
              <a:t>. általános, elektronikus ügyintézésre, összevont engedélyezési és építési engedélyezési eljárásra vonatkozó, a 338/2006. (XII. 23.) Korm. rendelet telekalakítási eljárásra vonatkozó rendelkezéseit alkalmazza az e fejezetben foglalt eltérésekkel.</a:t>
            </a:r>
          </a:p>
          <a:p>
            <a:pPr fontAlgn="auto">
              <a:spcBef>
                <a:spcPts val="0"/>
              </a:spcBef>
              <a:spcAft>
                <a:spcPts val="0"/>
              </a:spcAft>
              <a:defRPr/>
            </a:pPr>
            <a:r>
              <a:rPr lang="hu-HU" dirty="0" smtClean="0"/>
              <a:t>Az ügydöntő szakhatóságok saját – imént felsorolt - eljárási jogszabályuk alapján járnak el és alakítják ki állásfoglalásukat, az </a:t>
            </a:r>
            <a:r>
              <a:rPr lang="hu-HU" dirty="0" err="1" smtClean="0"/>
              <a:t>Eljr</a:t>
            </a:r>
            <a:r>
              <a:rPr lang="hu-HU" dirty="0" smtClean="0"/>
              <a:t>. elektronikus kapcsolattartásra és az összevont telepítési eljárásra vonatkozó rendelkezéseiben foglalt eltérésekkel.</a:t>
            </a:r>
          </a:p>
          <a:p>
            <a:pPr fontAlgn="auto">
              <a:spcBef>
                <a:spcPts val="0"/>
              </a:spcBef>
              <a:spcAft>
                <a:spcPts val="0"/>
              </a:spcAft>
              <a:defRPr/>
            </a:pPr>
            <a:r>
              <a:rPr lang="hu-HU" dirty="0" smtClean="0"/>
              <a:t>Az ügydöntő szakhatóságként eljáró hatóságok külön eljárásaira vonatkozó illetéket vagy igazgatási szolgáltatási díjat a kiváltott eljárásokra vonatkozó jogszabályok szerint kell megfizetni.</a:t>
            </a:r>
          </a:p>
          <a:p>
            <a:pPr fontAlgn="auto">
              <a:spcBef>
                <a:spcPts val="0"/>
              </a:spcBef>
              <a:spcAft>
                <a:spcPts val="0"/>
              </a:spcAft>
              <a:defRPr/>
            </a:pPr>
            <a:r>
              <a:rPr lang="hu-HU" dirty="0" smtClean="0"/>
              <a:t> </a:t>
            </a:r>
          </a:p>
          <a:p>
            <a:pPr fontAlgn="auto">
              <a:spcBef>
                <a:spcPts val="0"/>
              </a:spcBef>
              <a:spcAft>
                <a:spcPts val="0"/>
              </a:spcAft>
              <a:defRPr/>
            </a:pPr>
            <a:r>
              <a:rPr lang="hu-HU" dirty="0" smtClean="0"/>
              <a:t>A hatóságon kívül a </a:t>
            </a:r>
            <a:r>
              <a:rPr lang="hu-HU" b="1" dirty="0" smtClean="0"/>
              <a:t>szakhatóságok</a:t>
            </a:r>
            <a:r>
              <a:rPr lang="hu-HU" dirty="0" smtClean="0"/>
              <a:t> szakhatósági eljárásukban a </a:t>
            </a:r>
            <a:r>
              <a:rPr lang="hu-HU" dirty="0" err="1" smtClean="0"/>
              <a:t>Ket</a:t>
            </a:r>
            <a:r>
              <a:rPr lang="hu-HU" dirty="0" smtClean="0"/>
              <a:t>. szerinti </a:t>
            </a:r>
            <a:r>
              <a:rPr lang="hu-HU" b="1" dirty="0" smtClean="0"/>
              <a:t>egyszeri tartalmi hiánypótlási felhívást bocsáthatnak ki</a:t>
            </a:r>
            <a:r>
              <a:rPr lang="hu-HU" dirty="0" smtClean="0"/>
              <a:t> a szakterületükre vonatkozó dokumentáció hiányossága esetén a szakhatósági megkereséstől számított 5 napon belül.</a:t>
            </a:r>
          </a:p>
          <a:p>
            <a:pPr fontAlgn="auto">
              <a:spcBef>
                <a:spcPts val="0"/>
              </a:spcBef>
              <a:spcAft>
                <a:spcPts val="0"/>
              </a:spcAft>
              <a:defRPr/>
            </a:pPr>
            <a:r>
              <a:rPr lang="hu-HU" dirty="0" smtClean="0"/>
              <a:t>A szakhatóságok állásfoglalásának a településrendezési eszköz elfogadásával kapcsolatos szakmai véleményt is tartalmaznia kell, ha az eljárás az egyeztetési eljárás lefolytatására is irányult.</a:t>
            </a:r>
          </a:p>
          <a:p>
            <a:pPr fontAlgn="auto">
              <a:spcBef>
                <a:spcPts val="0"/>
              </a:spcBef>
              <a:spcAft>
                <a:spcPts val="0"/>
              </a:spcAft>
              <a:defRPr/>
            </a:pPr>
            <a:r>
              <a:rPr lang="hu-HU" dirty="0" smtClean="0"/>
              <a:t> </a:t>
            </a:r>
          </a:p>
          <a:p>
            <a:pPr fontAlgn="auto">
              <a:spcBef>
                <a:spcPts val="0"/>
              </a:spcBef>
              <a:spcAft>
                <a:spcPts val="0"/>
              </a:spcAft>
              <a:defRPr/>
            </a:pPr>
            <a:r>
              <a:rPr lang="hu-HU" dirty="0" smtClean="0"/>
              <a:t>Tekintettel arra, hogy az összevont telepítési eljárásban az ügydöntő szakhatóságok állásfoglalása részben a megalapozó szakhatóságok állásfoglalásán alapul,</a:t>
            </a:r>
            <a:r>
              <a:rPr lang="hu-HU" b="1" dirty="0" smtClean="0"/>
              <a:t> az ügydöntő építésügyi hatóság és a szakhatóságok a tényállás tisztázása érdekében kötelesek a legszélesebb körű együttműködésre és az egymás közötti hatékony kommunikáció biztosítására!</a:t>
            </a:r>
            <a:endParaRPr lang="hu-HU" dirty="0" smtClean="0"/>
          </a:p>
          <a:p>
            <a:pPr fontAlgn="auto">
              <a:spcBef>
                <a:spcPts val="0"/>
              </a:spcBef>
              <a:spcAft>
                <a:spcPts val="0"/>
              </a:spcAft>
              <a:defRPr/>
            </a:pPr>
            <a:endParaRPr lang="hu-HU" dirty="0" smtClean="0"/>
          </a:p>
          <a:p>
            <a:pPr fontAlgn="auto">
              <a:spcBef>
                <a:spcPts val="0"/>
              </a:spcBef>
              <a:spcAft>
                <a:spcPts val="0"/>
              </a:spcAft>
              <a:defRPr/>
            </a:pPr>
            <a:endParaRPr lang="hu-HU" dirty="0"/>
          </a:p>
        </p:txBody>
      </p:sp>
      <p:sp>
        <p:nvSpPr>
          <p:cNvPr id="22630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B2865-1B5B-4743-8483-C3F7FC02C78F}" type="slidenum">
              <a:rPr lang="hu-HU"/>
              <a:pPr fontAlgn="base">
                <a:spcBef>
                  <a:spcPct val="0"/>
                </a:spcBef>
                <a:spcAft>
                  <a:spcPct val="0"/>
                </a:spcAft>
              </a:pPr>
              <a:t>89</a:t>
            </a:fld>
            <a:endParaRPr lang="hu-HU"/>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70000" lnSpcReduction="20000"/>
          </a:bodyPr>
          <a:lstStyle/>
          <a:p>
            <a:pPr fontAlgn="auto">
              <a:spcBef>
                <a:spcPts val="0"/>
              </a:spcBef>
              <a:spcAft>
                <a:spcPts val="0"/>
              </a:spcAft>
              <a:defRPr/>
            </a:pPr>
            <a:r>
              <a:rPr lang="hu-HU" dirty="0" smtClean="0"/>
              <a:t>A szakhatóságok eljárásban betöltött szerepköre szerinti ügyintézési határidő meghatározása is segítséget nyújt az egyeztetett szakhatósági álláspont kialakításához.</a:t>
            </a:r>
          </a:p>
          <a:p>
            <a:pPr fontAlgn="auto">
              <a:spcBef>
                <a:spcPts val="0"/>
              </a:spcBef>
              <a:spcAft>
                <a:spcPts val="0"/>
              </a:spcAft>
              <a:defRPr/>
            </a:pPr>
            <a:r>
              <a:rPr lang="hu-HU" dirty="0" smtClean="0"/>
              <a:t>A megalapozó szakhatóságok ügyintézési határideje ugyanis 30 nap, kivéve, ha a rá vonatkozó jogszabályi előírások ennél rövidebb időtartamot állapítanak meg –, de legkésőbb az utolsó hiányzó dokumentum beérkezésétől számított 5 nap.</a:t>
            </a:r>
          </a:p>
          <a:p>
            <a:pPr fontAlgn="auto">
              <a:spcBef>
                <a:spcPts val="0"/>
              </a:spcBef>
              <a:spcAft>
                <a:spcPts val="0"/>
              </a:spcAft>
              <a:defRPr/>
            </a:pPr>
            <a:r>
              <a:rPr lang="hu-HU" dirty="0" smtClean="0"/>
              <a:t>Az ügydöntő szakhatóságok ügyintézési határideje pedig ennél több, vagy az adott eljárásra vonatkozó külön jogszabályban előírt határidő, ennek hiányában 45 nap, több ügydöntő szakhatóság közreműködése esetén a leghosszabb határidő, a hiánypótlások elhúzódása esetén az utolsó hiányzó dokumentum beérkezésétől számított 5 nap.</a:t>
            </a:r>
          </a:p>
          <a:p>
            <a:pPr fontAlgn="auto">
              <a:spcBef>
                <a:spcPts val="0"/>
              </a:spcBef>
              <a:spcAft>
                <a:spcPts val="0"/>
              </a:spcAft>
              <a:defRPr/>
            </a:pPr>
            <a:r>
              <a:rPr lang="hu-HU" dirty="0" smtClean="0"/>
              <a:t> </a:t>
            </a:r>
          </a:p>
          <a:p>
            <a:pPr fontAlgn="auto">
              <a:spcBef>
                <a:spcPts val="0"/>
              </a:spcBef>
              <a:spcAft>
                <a:spcPts val="0"/>
              </a:spcAft>
              <a:defRPr/>
            </a:pPr>
            <a:r>
              <a:rPr lang="hu-HU" dirty="0" smtClean="0"/>
              <a:t>Ha a szakhatóságok ennek ellenére egymással - egészben vagy részben - ellentétes egyedi előírást állapítanak meg vagy feltételt írnak elő, akkor a </a:t>
            </a:r>
            <a:r>
              <a:rPr lang="hu-HU" dirty="0" err="1" smtClean="0"/>
              <a:t>Ket</a:t>
            </a:r>
            <a:r>
              <a:rPr lang="hu-HU" dirty="0" smtClean="0"/>
              <a:t>. 45. §</a:t>
            </a:r>
            <a:r>
              <a:rPr lang="hu-HU" dirty="0" err="1" smtClean="0"/>
              <a:t>-a</a:t>
            </a:r>
            <a:r>
              <a:rPr lang="hu-HU" dirty="0" smtClean="0"/>
              <a:t> szerint kell eljárni: a hatóság és az érintett szakhatóságok álláspontjukról - a hatóság erre irányuló felhívásától számított nyolc napon belül egyeztetnek, és a szakhatóságok az egyeztetés eredményeként felülvizsgált állásfoglalásukat haladéktalanul közlik a hatósággal. </a:t>
            </a:r>
          </a:p>
          <a:p>
            <a:pPr fontAlgn="auto">
              <a:spcBef>
                <a:spcPts val="0"/>
              </a:spcBef>
              <a:spcAft>
                <a:spcPts val="0"/>
              </a:spcAft>
              <a:defRPr/>
            </a:pPr>
            <a:endParaRPr lang="hu-HU" dirty="0"/>
          </a:p>
        </p:txBody>
      </p:sp>
      <p:sp>
        <p:nvSpPr>
          <p:cNvPr id="22733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5474E-54FD-42B0-B63C-3BAD14F94F7D}" type="slidenum">
              <a:rPr lang="hu-HU"/>
              <a:pPr fontAlgn="base">
                <a:spcBef>
                  <a:spcPct val="0"/>
                </a:spcBef>
                <a:spcAft>
                  <a:spcPct val="0"/>
                </a:spcAft>
              </a:pPr>
              <a:t>90</a:t>
            </a:fld>
            <a:endParaRPr lang="hu-H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Diakép helye 1"/>
          <p:cNvSpPr>
            <a:spLocks noGrp="1" noRot="1" noChangeAspect="1" noTextEdit="1"/>
          </p:cNvSpPr>
          <p:nvPr>
            <p:ph type="sldImg"/>
          </p:nvPr>
        </p:nvSpPr>
        <p:spPr bwMode="auto">
          <a:noFill/>
          <a:ln>
            <a:solidFill>
              <a:srgbClr val="000000"/>
            </a:solidFill>
            <a:miter lim="800000"/>
            <a:headEnd/>
            <a:tailEnd/>
          </a:ln>
        </p:spPr>
      </p:sp>
      <p:sp>
        <p:nvSpPr>
          <p:cNvPr id="22835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összevont telepítési eljárás telepítési hatásvizsgálati szakaszában a hatóság a döntést </a:t>
            </a:r>
          </a:p>
          <a:p>
            <a:pPr lvl="1">
              <a:spcBef>
                <a:spcPct val="0"/>
              </a:spcBef>
              <a:buFontTx/>
              <a:buChar char="•"/>
            </a:pPr>
            <a:r>
              <a:rPr lang="hu-HU" smtClean="0"/>
              <a:t>hiánytalan kérelem esetén az utolsó szakhatósági állásfoglalás beérkezésétől,</a:t>
            </a:r>
          </a:p>
          <a:p>
            <a:pPr lvl="1">
              <a:spcBef>
                <a:spcPct val="0"/>
              </a:spcBef>
              <a:buFontTx/>
              <a:buChar char="•"/>
            </a:pPr>
            <a:r>
              <a:rPr lang="hu-HU" smtClean="0"/>
              <a:t>hiányos kérelem esetén az utolsó hiányzó dokumentum vagy szakhatósági állásfoglalás beérkezésétől számított 15 napon belül hozza meg.</a:t>
            </a:r>
          </a:p>
          <a:p>
            <a:pPr>
              <a:spcBef>
                <a:spcPct val="0"/>
              </a:spcBef>
            </a:pPr>
            <a:r>
              <a:rPr lang="hu-HU" smtClean="0"/>
              <a:t> </a:t>
            </a:r>
          </a:p>
          <a:p>
            <a:pPr>
              <a:spcBef>
                <a:spcPct val="0"/>
              </a:spcBef>
            </a:pPr>
            <a:r>
              <a:rPr lang="hu-HU" smtClean="0"/>
              <a:t>A döntés formája </a:t>
            </a:r>
          </a:p>
          <a:p>
            <a:pPr lvl="1">
              <a:spcBef>
                <a:spcPct val="0"/>
              </a:spcBef>
              <a:buFontTx/>
              <a:buChar char="•"/>
            </a:pPr>
            <a:r>
              <a:rPr lang="hu-HU" smtClean="0"/>
              <a:t>a kérelem elutasítása esetén határozat, </a:t>
            </a:r>
          </a:p>
          <a:p>
            <a:pPr lvl="1">
              <a:spcBef>
                <a:spcPct val="0"/>
              </a:spcBef>
              <a:buFontTx/>
              <a:buChar char="•"/>
            </a:pPr>
            <a:r>
              <a:rPr lang="hu-HU" smtClean="0"/>
              <a:t>a kérelem teljesítése esetén önálló jogorvoslattal meg nem támadható végzés formájában kiadott telepítési engedély, mely csak az integrált építési engedély megadásáról szóló határozat, ennek hiányában az eljárást megszüntető végzés elleni jogorvoslati kérelemben támadható.</a:t>
            </a:r>
          </a:p>
          <a:p>
            <a:pPr>
              <a:spcBef>
                <a:spcPct val="0"/>
              </a:spcBef>
            </a:pPr>
            <a:endParaRPr lang="hu-HU" smtClean="0"/>
          </a:p>
        </p:txBody>
      </p:sp>
      <p:sp>
        <p:nvSpPr>
          <p:cNvPr id="22835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2567B0-DF24-4493-9F9A-AD22A21D31EB}" type="slidenum">
              <a:rPr lang="hu-HU"/>
              <a:pPr fontAlgn="base">
                <a:spcBef>
                  <a:spcPct val="0"/>
                </a:spcBef>
                <a:spcAft>
                  <a:spcPct val="0"/>
                </a:spcAft>
              </a:pPr>
              <a:t>91</a:t>
            </a:fld>
            <a:endParaRPr lang="hu-HU"/>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Diakép helye 1"/>
          <p:cNvSpPr>
            <a:spLocks noGrp="1" noRot="1" noChangeAspect="1" noTextEdit="1"/>
          </p:cNvSpPr>
          <p:nvPr>
            <p:ph type="sldImg"/>
          </p:nvPr>
        </p:nvSpPr>
        <p:spPr bwMode="auto">
          <a:noFill/>
          <a:ln>
            <a:solidFill>
              <a:srgbClr val="000000"/>
            </a:solidFill>
            <a:miter lim="800000"/>
            <a:headEnd/>
            <a:tailEnd/>
          </a:ln>
        </p:spPr>
      </p:sp>
      <p:sp>
        <p:nvSpPr>
          <p:cNvPr id="22937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telepítési engedélyben az építésügyi hatóság a helyszíni szemle és az eljárás során feltárt tények és nyilatkozatok, továbbá a szakhatóságok állásfoglalása alapján megállapítja </a:t>
            </a:r>
          </a:p>
          <a:p>
            <a:pPr>
              <a:spcBef>
                <a:spcPct val="0"/>
              </a:spcBef>
              <a:buFontTx/>
              <a:buChar char="•"/>
            </a:pPr>
            <a:r>
              <a:rPr lang="hu-HU" smtClean="0"/>
              <a:t>a tervezett beruházás telepítési feltételeit és követelményeit,</a:t>
            </a:r>
          </a:p>
          <a:p>
            <a:pPr>
              <a:spcBef>
                <a:spcPct val="0"/>
              </a:spcBef>
              <a:buFontTx/>
              <a:buChar char="•"/>
            </a:pPr>
            <a:r>
              <a:rPr lang="hu-HU" smtClean="0"/>
              <a:t> az építési engedély megadásának telepítési kereteit, </a:t>
            </a:r>
          </a:p>
          <a:p>
            <a:pPr>
              <a:spcBef>
                <a:spcPct val="0"/>
              </a:spcBef>
              <a:buFontTx/>
              <a:buChar char="•"/>
            </a:pPr>
            <a:r>
              <a:rPr lang="hu-HU" smtClean="0"/>
              <a:t>a tervezett tevékenység folytatásának környezetvédelmi feltételeit, </a:t>
            </a:r>
          </a:p>
          <a:p>
            <a:pPr>
              <a:spcBef>
                <a:spcPct val="0"/>
              </a:spcBef>
              <a:buFontTx/>
              <a:buChar char="•"/>
            </a:pPr>
            <a:r>
              <a:rPr lang="hu-HU" smtClean="0"/>
              <a:t>továbbá a településrendezési eszköz módosítása esetén a településrendezési eszközzel kapcsolatos megállapításait és jóváhagyásának szakmai feltételeit.</a:t>
            </a:r>
          </a:p>
          <a:p>
            <a:pPr>
              <a:spcBef>
                <a:spcPct val="0"/>
              </a:spcBef>
            </a:pPr>
            <a:r>
              <a:rPr lang="hu-HU" smtClean="0"/>
              <a:t> </a:t>
            </a:r>
          </a:p>
          <a:p>
            <a:pPr>
              <a:spcBef>
                <a:spcPct val="0"/>
              </a:spcBef>
            </a:pPr>
            <a:r>
              <a:rPr lang="hu-HU" b="1" smtClean="0"/>
              <a:t>A telepítési engedély</a:t>
            </a:r>
            <a:r>
              <a:rPr lang="hu-HU" smtClean="0"/>
              <a:t> az összevont eljárások fajtáitól függően </a:t>
            </a:r>
            <a:r>
              <a:rPr lang="hu-HU" b="1" smtClean="0"/>
              <a:t>egyben</a:t>
            </a:r>
            <a:r>
              <a:rPr lang="hu-HU" smtClean="0"/>
              <a:t>:</a:t>
            </a:r>
          </a:p>
          <a:p>
            <a:pPr>
              <a:spcBef>
                <a:spcPct val="0"/>
              </a:spcBef>
              <a:buFontTx/>
              <a:buChar char="•"/>
            </a:pPr>
            <a:r>
              <a:rPr lang="hu-HU" b="1" smtClean="0"/>
              <a:t>elvi építési keretengedély,</a:t>
            </a:r>
            <a:endParaRPr lang="hu-HU" smtClean="0"/>
          </a:p>
          <a:p>
            <a:pPr>
              <a:spcBef>
                <a:spcPct val="0"/>
              </a:spcBef>
              <a:buFontTx/>
              <a:buChar char="•"/>
            </a:pPr>
            <a:r>
              <a:rPr lang="hu-HU" b="1" smtClean="0"/>
              <a:t>telekalakítási engedély,</a:t>
            </a:r>
            <a:endParaRPr lang="hu-HU" smtClean="0"/>
          </a:p>
          <a:p>
            <a:pPr>
              <a:spcBef>
                <a:spcPct val="0"/>
              </a:spcBef>
              <a:buFontTx/>
              <a:buChar char="•"/>
            </a:pPr>
            <a:r>
              <a:rPr lang="hu-HU" b="1" smtClean="0"/>
              <a:t>termőföld végleges más célú hasznosításának engedélye,</a:t>
            </a:r>
            <a:endParaRPr lang="hu-HU" smtClean="0"/>
          </a:p>
          <a:p>
            <a:pPr>
              <a:spcBef>
                <a:spcPct val="0"/>
              </a:spcBef>
              <a:buFontTx/>
              <a:buChar char="•"/>
            </a:pPr>
            <a:r>
              <a:rPr lang="hu-HU" b="1" smtClean="0"/>
              <a:t>az erdő területi igénybevételének engedélye,</a:t>
            </a:r>
            <a:endParaRPr lang="hu-HU" smtClean="0"/>
          </a:p>
          <a:p>
            <a:pPr>
              <a:spcBef>
                <a:spcPct val="0"/>
              </a:spcBef>
              <a:buFontTx/>
              <a:buChar char="•"/>
            </a:pPr>
            <a:r>
              <a:rPr lang="hu-HU" b="1" smtClean="0"/>
              <a:t>régészeti feltárási engedély,</a:t>
            </a:r>
            <a:endParaRPr lang="hu-HU" smtClean="0"/>
          </a:p>
          <a:p>
            <a:pPr>
              <a:spcBef>
                <a:spcPct val="0"/>
              </a:spcBef>
              <a:buFontTx/>
              <a:buChar char="•"/>
            </a:pPr>
            <a:r>
              <a:rPr lang="hu-HU" b="1" smtClean="0"/>
              <a:t>környezetvédelmi engedély vagy egységes környezethasználati engedély,</a:t>
            </a:r>
            <a:endParaRPr lang="hu-HU" smtClean="0"/>
          </a:p>
          <a:p>
            <a:pPr>
              <a:spcBef>
                <a:spcPct val="0"/>
              </a:spcBef>
              <a:buFontTx/>
              <a:buChar char="•"/>
            </a:pPr>
            <a:r>
              <a:rPr lang="hu-HU" b="1" smtClean="0"/>
              <a:t>a településrendezési eszközzel kapcsolatos vélemény.</a:t>
            </a:r>
            <a:endParaRPr lang="hu-HU" smtClean="0"/>
          </a:p>
          <a:p>
            <a:pPr>
              <a:spcBef>
                <a:spcPct val="0"/>
              </a:spcBef>
            </a:pPr>
            <a:endParaRPr lang="hu-HU" smtClean="0"/>
          </a:p>
        </p:txBody>
      </p:sp>
      <p:sp>
        <p:nvSpPr>
          <p:cNvPr id="22938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32F2C-3DE0-4E52-80B0-2BD6A30C929D}" type="slidenum">
              <a:rPr lang="hu-HU"/>
              <a:pPr fontAlgn="base">
                <a:spcBef>
                  <a:spcPct val="0"/>
                </a:spcBef>
                <a:spcAft>
                  <a:spcPct val="0"/>
                </a:spcAft>
              </a:pPr>
              <a:t>92</a:t>
            </a:fld>
            <a:endParaRPr lang="hu-HU"/>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Diakép helye 1"/>
          <p:cNvSpPr>
            <a:spLocks noGrp="1" noRot="1" noChangeAspect="1" noTextEdit="1"/>
          </p:cNvSpPr>
          <p:nvPr>
            <p:ph type="sldImg"/>
          </p:nvPr>
        </p:nvSpPr>
        <p:spPr bwMode="auto">
          <a:noFill/>
          <a:ln>
            <a:solidFill>
              <a:srgbClr val="000000"/>
            </a:solidFill>
            <a:miter lim="800000"/>
            <a:headEnd/>
            <a:tailEnd/>
          </a:ln>
        </p:spPr>
      </p:sp>
      <p:sp>
        <p:nvSpPr>
          <p:cNvPr id="23040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 telepítési engedély rendelkező része </a:t>
            </a:r>
            <a:r>
              <a:rPr lang="hu-HU" smtClean="0"/>
              <a:t>a Ket. 72. § (2) bekezdésében foglaltakon kívül – a tartalomtól függően – </a:t>
            </a:r>
            <a:r>
              <a:rPr lang="hu-HU" b="1" smtClean="0"/>
              <a:t>tartalmazza</a:t>
            </a:r>
            <a:r>
              <a:rPr lang="hu-HU" smtClean="0"/>
              <a:t>:</a:t>
            </a:r>
          </a:p>
          <a:p>
            <a:pPr>
              <a:spcBef>
                <a:spcPct val="0"/>
              </a:spcBef>
              <a:buFontTx/>
              <a:buChar char="•"/>
            </a:pPr>
            <a:r>
              <a:rPr lang="hu-HU" smtClean="0"/>
              <a:t>az ÉTDR ügy- és iratazonosítót,</a:t>
            </a:r>
          </a:p>
          <a:p>
            <a:pPr>
              <a:spcBef>
                <a:spcPct val="0"/>
              </a:spcBef>
              <a:buFontTx/>
              <a:buChar char="•"/>
            </a:pPr>
            <a:r>
              <a:rPr lang="hu-HU" smtClean="0"/>
              <a:t>a tervezett építési beruházás, a beruházásra vonatkozó teljesítmény és kibocsátási adatok, valamint technológia rövid leírását, a tervezett építmény rendeltetését, az ismert és vizsgált önálló rendeltetési egységek számát és rendeltetésük megjelölését,</a:t>
            </a:r>
          </a:p>
          <a:p>
            <a:pPr>
              <a:spcBef>
                <a:spcPct val="0"/>
              </a:spcBef>
              <a:buFontTx/>
              <a:buChar char="•"/>
            </a:pPr>
            <a:r>
              <a:rPr lang="hu-HU" smtClean="0"/>
              <a:t>a döntéssel érintett valamennyi telek címét, helyrajzi számát,</a:t>
            </a:r>
          </a:p>
          <a:p>
            <a:pPr>
              <a:spcBef>
                <a:spcPct val="0"/>
              </a:spcBef>
              <a:buFontTx/>
              <a:buChar char="•"/>
            </a:pPr>
            <a:r>
              <a:rPr lang="hu-HU" smtClean="0"/>
              <a:t>az eljáró hatóság – kérelemtől függően – elvi építési keretengedély, telekalakítási engedély tárgyában hozott döntését, az engedély feltételeit,</a:t>
            </a:r>
          </a:p>
          <a:p>
            <a:pPr>
              <a:spcBef>
                <a:spcPct val="0"/>
              </a:spcBef>
              <a:buFontTx/>
              <a:buChar char="•"/>
            </a:pPr>
            <a:r>
              <a:rPr lang="hu-HU" smtClean="0"/>
              <a:t>az eljáró hatóságnak a kérelem tárgyát képező kiváltott eljárásokban az ügydöntő szakhatóságok állásfoglalása alapján hozott döntését,</a:t>
            </a:r>
          </a:p>
          <a:p>
            <a:pPr>
              <a:spcBef>
                <a:spcPct val="0"/>
              </a:spcBef>
              <a:buFontTx/>
              <a:buChar char="•"/>
            </a:pPr>
            <a:r>
              <a:rPr lang="hu-HU" smtClean="0"/>
              <a:t>az építési beruházás megvalósításának jogszabályban és az ügydöntő szakhatóságok állásfoglalásában előírt feltételeit (pl. erdő-, földvédelmi járulék)</a:t>
            </a:r>
          </a:p>
          <a:p>
            <a:pPr>
              <a:spcBef>
                <a:spcPct val="0"/>
              </a:spcBef>
              <a:buFontTx/>
              <a:buChar char="•"/>
            </a:pPr>
            <a:r>
              <a:rPr lang="hu-HU" smtClean="0"/>
              <a:t>az engedély hatályát, meghosszabbításának módját, feltételeit,</a:t>
            </a:r>
          </a:p>
          <a:p>
            <a:pPr>
              <a:spcBef>
                <a:spcPct val="0"/>
              </a:spcBef>
              <a:buFontTx/>
              <a:buChar char="•"/>
            </a:pPr>
            <a:r>
              <a:rPr lang="hu-HU" smtClean="0"/>
              <a:t>a megalapozó szakhatóságok állásfoglalását és kikötéseit,</a:t>
            </a:r>
          </a:p>
          <a:p>
            <a:pPr>
              <a:spcBef>
                <a:spcPct val="0"/>
              </a:spcBef>
              <a:buFontTx/>
              <a:buChar char="•"/>
            </a:pPr>
            <a:r>
              <a:rPr lang="hu-HU" smtClean="0"/>
              <a:t>a szakhatóságok településrendezési eszközzel kapcsolatos véleményét, jóváhagyásuk szakmai feltételeit.</a:t>
            </a:r>
          </a:p>
          <a:p>
            <a:pPr>
              <a:spcBef>
                <a:spcPct val="0"/>
              </a:spcBef>
            </a:pPr>
            <a:endParaRPr lang="hu-HU" smtClean="0"/>
          </a:p>
        </p:txBody>
      </p:sp>
      <p:sp>
        <p:nvSpPr>
          <p:cNvPr id="2304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8C072-3613-49F8-8967-24592235A2D5}" type="slidenum">
              <a:rPr lang="hu-HU"/>
              <a:pPr fontAlgn="base">
                <a:spcBef>
                  <a:spcPct val="0"/>
                </a:spcBef>
                <a:spcAft>
                  <a:spcPct val="0"/>
                </a:spcAft>
              </a:pPr>
              <a:t>93</a:t>
            </a:fld>
            <a:endParaRPr lang="hu-HU"/>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Diakép helye 1"/>
          <p:cNvSpPr>
            <a:spLocks noGrp="1" noRot="1" noChangeAspect="1" noTextEdit="1"/>
          </p:cNvSpPr>
          <p:nvPr>
            <p:ph type="sldImg"/>
          </p:nvPr>
        </p:nvSpPr>
        <p:spPr bwMode="auto">
          <a:noFill/>
          <a:ln>
            <a:solidFill>
              <a:srgbClr val="000000"/>
            </a:solidFill>
            <a:miter lim="800000"/>
            <a:headEnd/>
            <a:tailEnd/>
          </a:ln>
        </p:spPr>
      </p:sp>
      <p:sp>
        <p:nvSpPr>
          <p:cNvPr id="23142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telepítési engedély csak az integrált építési engedély elleni jogorvoslati kérelemben támadható, melynek számos következménye van, amiről tájékoztatni kell a kérelmezőt és az ügyfeleket a döntésben. Ilyen pl., hogy az engedélyek alapján az engedélyezett tevékenység nem folytatható az építési engedély jogerőre emelkedéséig.</a:t>
            </a:r>
          </a:p>
          <a:p>
            <a:pPr>
              <a:spcBef>
                <a:spcPct val="0"/>
              </a:spcBef>
            </a:pPr>
            <a:r>
              <a:rPr lang="hu-HU" smtClean="0"/>
              <a:t> </a:t>
            </a:r>
          </a:p>
          <a:p>
            <a:pPr>
              <a:spcBef>
                <a:spcPct val="0"/>
              </a:spcBef>
            </a:pPr>
            <a:r>
              <a:rPr lang="hu-HU" b="1" smtClean="0"/>
              <a:t>Ennek megfelelően a telepítési engedély tájékoztató részének tájékoztatást, illetve figyelmeztetést kell tartalmaznia arról, hogy</a:t>
            </a:r>
            <a:endParaRPr lang="hu-HU" smtClean="0"/>
          </a:p>
          <a:p>
            <a:pPr>
              <a:spcBef>
                <a:spcPct val="0"/>
              </a:spcBef>
              <a:buFontTx/>
              <a:buChar char="•"/>
            </a:pPr>
            <a:r>
              <a:rPr lang="hu-HU" smtClean="0"/>
              <a:t>a telepítési engedély megadásáról szóló végzés ellen fellebbezésnek helye nincs, az abban foglaltak csak az integrált építési engedély elleni jogorvoslatban támadhatók,</a:t>
            </a:r>
          </a:p>
          <a:p>
            <a:pPr>
              <a:spcBef>
                <a:spcPct val="0"/>
              </a:spcBef>
              <a:buFontTx/>
              <a:buChar char="•"/>
            </a:pPr>
            <a:r>
              <a:rPr lang="hu-HU" smtClean="0"/>
              <a:t>a telepítési engedély a környezethasználat megkezdésére, építési tevékenység végzésére nem jogosít,</a:t>
            </a:r>
          </a:p>
          <a:p>
            <a:pPr>
              <a:spcBef>
                <a:spcPct val="0"/>
              </a:spcBef>
              <a:buFontTx/>
              <a:buChar char="•"/>
            </a:pPr>
            <a:r>
              <a:rPr lang="hu-HU" smtClean="0"/>
              <a:t>az engedélyezett végleges más célú termőföld felhasználást, erdő igénybevételt, környezethasználatot és a kérelmezett tevékenységet, a telepítési engedélyben meghatározott időn belül és csak a jogerős integrált építési engedély birtokában szabad megkezdeni és folytatni,</a:t>
            </a:r>
          </a:p>
          <a:p>
            <a:pPr>
              <a:spcBef>
                <a:spcPct val="0"/>
              </a:spcBef>
              <a:buFontTx/>
              <a:buChar char="•"/>
            </a:pPr>
            <a:r>
              <a:rPr lang="hu-HU" smtClean="0"/>
              <a:t>a régészeti feltárás a telepítési engedély kézhezvétele után megkezdhető.</a:t>
            </a:r>
          </a:p>
          <a:p>
            <a:pPr>
              <a:spcBef>
                <a:spcPct val="0"/>
              </a:spcBef>
            </a:pPr>
            <a:endParaRPr lang="hu-HU" smtClean="0"/>
          </a:p>
        </p:txBody>
      </p:sp>
      <p:sp>
        <p:nvSpPr>
          <p:cNvPr id="23142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A87C37-0A7A-468F-959D-AD3CE943ECE4}" type="slidenum">
              <a:rPr lang="hu-HU"/>
              <a:pPr fontAlgn="base">
                <a:spcBef>
                  <a:spcPct val="0"/>
                </a:spcBef>
                <a:spcAft>
                  <a:spcPct val="0"/>
                </a:spcAft>
              </a:pPr>
              <a:t>94</a:t>
            </a:fld>
            <a:endParaRPr lang="hu-HU"/>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Diakép helye 1"/>
          <p:cNvSpPr>
            <a:spLocks noGrp="1" noRot="1" noChangeAspect="1" noTextEdit="1"/>
          </p:cNvSpPr>
          <p:nvPr>
            <p:ph type="sldImg"/>
          </p:nvPr>
        </p:nvSpPr>
        <p:spPr bwMode="auto">
          <a:noFill/>
          <a:ln>
            <a:solidFill>
              <a:srgbClr val="000000"/>
            </a:solidFill>
            <a:miter lim="800000"/>
            <a:headEnd/>
            <a:tailEnd/>
          </a:ln>
        </p:spPr>
      </p:sp>
      <p:sp>
        <p:nvSpPr>
          <p:cNvPr id="23245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Miután az összevont telepítési eljárás egy speciális eljárás típus, ahol esetenként a telekalakítási engedély csak a később kiadott integrált építési engedély elleni fellebbezésben támadható, és így az abban foglalt telekalakítás nem vezethető át az ingatlan-nyilvántartáson az építési engedély kiadása előtt, ezért további tájékoztatásra is szükség van a telepítési engedélyben.</a:t>
            </a:r>
          </a:p>
          <a:p>
            <a:pPr>
              <a:spcBef>
                <a:spcPct val="0"/>
              </a:spcBef>
            </a:pPr>
            <a:r>
              <a:rPr lang="hu-HU" smtClean="0"/>
              <a:t>A döntés további tartalmi elemei:</a:t>
            </a:r>
          </a:p>
          <a:p>
            <a:pPr>
              <a:spcBef>
                <a:spcPct val="0"/>
              </a:spcBef>
              <a:buFontTx/>
              <a:buChar char="•"/>
            </a:pPr>
            <a:r>
              <a:rPr lang="hu-HU" smtClean="0"/>
              <a:t>tájékoztatás arról, hogy</a:t>
            </a:r>
          </a:p>
          <a:p>
            <a:pPr lvl="1">
              <a:spcBef>
                <a:spcPct val="0"/>
              </a:spcBef>
              <a:buFontTx/>
              <a:buChar char="•"/>
            </a:pPr>
            <a:r>
              <a:rPr lang="hu-HU" smtClean="0"/>
              <a:t>a telekalakítási engedély alapján </a:t>
            </a:r>
            <a:r>
              <a:rPr lang="hu-HU" b="1" smtClean="0"/>
              <a:t>a változás ingatlan-nyilvántartáson való átvezetése csak az integrált építési engedély végrehajthatóvá válása után kérhető</a:t>
            </a:r>
            <a:r>
              <a:rPr lang="hu-HU" smtClean="0"/>
              <a:t>, és az átvezetés megtörténtét az építtető az építőipari kivitelezési tevékenység megkezdésekor igazolni köteles,</a:t>
            </a:r>
          </a:p>
          <a:p>
            <a:pPr lvl="1">
              <a:spcBef>
                <a:spcPct val="0"/>
              </a:spcBef>
              <a:buFontTx/>
              <a:buChar char="•"/>
            </a:pPr>
            <a:r>
              <a:rPr lang="hu-HU" smtClean="0"/>
              <a:t>a telepítési engedély nem mentesíti az építtetőt a környezethasználat és az építési tevékenység megkezdéséhez az egyéb jogszabályokban előírt egyéb engedélyek, hozzájárulások vagy nyilatkozatok megszerzésének kötelezettsége alól,</a:t>
            </a:r>
          </a:p>
          <a:p>
            <a:pPr lvl="1">
              <a:spcBef>
                <a:spcPct val="0"/>
              </a:spcBef>
              <a:buFontTx/>
              <a:buChar char="•"/>
            </a:pPr>
            <a:r>
              <a:rPr lang="hu-HU" smtClean="0"/>
              <a:t>az ügyfél a dokumentációba mikor, hol és milyen módon tekinthet be,</a:t>
            </a:r>
          </a:p>
          <a:p>
            <a:pPr>
              <a:spcBef>
                <a:spcPct val="0"/>
              </a:spcBef>
              <a:buFontTx/>
              <a:buChar char="•"/>
            </a:pPr>
            <a:r>
              <a:rPr lang="hu-HU" smtClean="0"/>
              <a:t>figyelmeztetés arra, hogy</a:t>
            </a:r>
          </a:p>
          <a:p>
            <a:pPr lvl="1">
              <a:spcBef>
                <a:spcPct val="0"/>
              </a:spcBef>
              <a:buFontTx/>
              <a:buChar char="•"/>
            </a:pPr>
            <a:r>
              <a:rPr lang="hu-HU" smtClean="0"/>
              <a:t>a földvédelmi és az erdővédelmi járulékot az előírt határidőre be kell fizetni,</a:t>
            </a:r>
          </a:p>
          <a:p>
            <a:pPr lvl="1">
              <a:spcBef>
                <a:spcPct val="0"/>
              </a:spcBef>
              <a:buFontTx/>
              <a:buChar char="•"/>
            </a:pPr>
            <a:r>
              <a:rPr lang="hu-HU" b="1" smtClean="0"/>
              <a:t>az előírt régészeti feltárást a kivitelezés megkezdéséig be kell fejezni.</a:t>
            </a:r>
            <a:endParaRPr lang="hu-HU" smtClean="0"/>
          </a:p>
          <a:p>
            <a:pPr>
              <a:spcBef>
                <a:spcPct val="0"/>
              </a:spcBef>
            </a:pPr>
            <a:endParaRPr lang="hu-HU" smtClean="0"/>
          </a:p>
        </p:txBody>
      </p:sp>
      <p:sp>
        <p:nvSpPr>
          <p:cNvPr id="23245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BB4064-6877-41D1-BF65-C8BC62FB66FC}" type="slidenum">
              <a:rPr lang="hu-HU"/>
              <a:pPr fontAlgn="base">
                <a:spcBef>
                  <a:spcPct val="0"/>
                </a:spcBef>
                <a:spcAft>
                  <a:spcPct val="0"/>
                </a:spcAft>
              </a:pPr>
              <a:t>95</a:t>
            </a:fld>
            <a:endParaRPr lang="hu-HU"/>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Diakép helye 1"/>
          <p:cNvSpPr>
            <a:spLocks noGrp="1" noRot="1" noChangeAspect="1" noTextEdit="1"/>
          </p:cNvSpPr>
          <p:nvPr>
            <p:ph type="sldImg"/>
          </p:nvPr>
        </p:nvSpPr>
        <p:spPr bwMode="auto">
          <a:noFill/>
          <a:ln>
            <a:solidFill>
              <a:srgbClr val="000000"/>
            </a:solidFill>
            <a:miter lim="800000"/>
            <a:headEnd/>
            <a:tailEnd/>
          </a:ln>
        </p:spPr>
      </p:sp>
      <p:sp>
        <p:nvSpPr>
          <p:cNvPr id="23347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 telepítési engedély egy évig hatályos</a:t>
            </a:r>
            <a:r>
              <a:rPr lang="hu-HU" smtClean="0"/>
              <a:t>, kivéve, ha a hatályossága alatt</a:t>
            </a:r>
          </a:p>
          <a:p>
            <a:pPr>
              <a:spcBef>
                <a:spcPct val="0"/>
              </a:spcBef>
              <a:buFontTx/>
              <a:buChar char="•"/>
            </a:pPr>
            <a:r>
              <a:rPr lang="hu-HU" smtClean="0"/>
              <a:t>az építtető kezdeményezte az engedély hatályának meghosszabbítását és a telepítési engedély hatályát az építésügyi hatóság ez idő alatt meghosszabbította, vagy</a:t>
            </a:r>
          </a:p>
          <a:p>
            <a:pPr>
              <a:spcBef>
                <a:spcPct val="0"/>
              </a:spcBef>
              <a:buFontTx/>
              <a:buChar char="•"/>
            </a:pPr>
            <a:r>
              <a:rPr lang="hu-HU" smtClean="0"/>
              <a:t>az IÉSZ lefolytatását a mellékletek benyújtásával kezdeményezték.</a:t>
            </a:r>
          </a:p>
          <a:p>
            <a:pPr>
              <a:spcBef>
                <a:spcPct val="0"/>
              </a:spcBef>
            </a:pPr>
            <a:r>
              <a:rPr lang="hu-HU" smtClean="0"/>
              <a:t>Hatálya egyszer </a:t>
            </a:r>
            <a:r>
              <a:rPr lang="hu-HU" b="1" smtClean="0"/>
              <a:t>félévvel meghosszabbítható</a:t>
            </a:r>
            <a:r>
              <a:rPr lang="hu-HU" smtClean="0"/>
              <a:t>.</a:t>
            </a:r>
          </a:p>
          <a:p>
            <a:pPr>
              <a:spcBef>
                <a:spcPct val="0"/>
              </a:spcBef>
            </a:pPr>
            <a:r>
              <a:rPr lang="hu-HU" smtClean="0"/>
              <a:t> </a:t>
            </a:r>
          </a:p>
          <a:p>
            <a:pPr>
              <a:spcBef>
                <a:spcPct val="0"/>
              </a:spcBef>
            </a:pPr>
            <a:r>
              <a:rPr lang="hu-HU" smtClean="0"/>
              <a:t>A telepítési engedélyről szóló, iratazonosítóval ellátott végzést </a:t>
            </a:r>
            <a:r>
              <a:rPr lang="hu-HU" b="1" smtClean="0"/>
              <a:t>közölni kell:</a:t>
            </a:r>
            <a:endParaRPr lang="hu-HU" smtClean="0"/>
          </a:p>
          <a:p>
            <a:pPr>
              <a:spcBef>
                <a:spcPct val="0"/>
              </a:spcBef>
            </a:pPr>
            <a:r>
              <a:rPr lang="hu-HU" b="1" smtClean="0"/>
              <a:t>ügyféli minőségben</a:t>
            </a:r>
            <a:r>
              <a:rPr lang="hu-HU" smtClean="0"/>
              <a:t>, az értesítettek körének feltüntetése mellett</a:t>
            </a:r>
          </a:p>
          <a:p>
            <a:pPr>
              <a:spcBef>
                <a:spcPct val="0"/>
              </a:spcBef>
              <a:buFontTx/>
              <a:buChar char="•"/>
            </a:pPr>
            <a:r>
              <a:rPr lang="hu-HU" smtClean="0"/>
              <a:t>az építtetővel vagy meghatalmazottjával,</a:t>
            </a:r>
          </a:p>
          <a:p>
            <a:pPr>
              <a:spcBef>
                <a:spcPct val="0"/>
              </a:spcBef>
              <a:buFontTx/>
              <a:buChar char="•"/>
            </a:pPr>
            <a:r>
              <a:rPr lang="hu-HU" smtClean="0"/>
              <a:t>az építési tevékenységgel érintett telek, építmény, építményrész tulajdonosával,</a:t>
            </a:r>
          </a:p>
          <a:p>
            <a:pPr>
              <a:spcBef>
                <a:spcPct val="0"/>
              </a:spcBef>
              <a:buFontTx/>
              <a:buChar char="•"/>
            </a:pPr>
            <a:r>
              <a:rPr lang="hu-HU" smtClean="0"/>
              <a:t>azzal, akit az építésügyi hatóság az eljárásba ügyfélként bevont,</a:t>
            </a:r>
          </a:p>
          <a:p>
            <a:pPr>
              <a:spcBef>
                <a:spcPct val="0"/>
              </a:spcBef>
              <a:buFontTx/>
              <a:buChar char="•"/>
            </a:pPr>
            <a:r>
              <a:rPr lang="hu-HU" smtClean="0"/>
              <a:t>az országhatáron átterjedő környezeti hatások vizsgálatáról szóló, Espooban (Finnország), 1991. február 26. napján aláírt egyezmény szerinti nemzetközi eljárás esetén a hatásviselő félnek,</a:t>
            </a:r>
          </a:p>
          <a:p>
            <a:pPr>
              <a:spcBef>
                <a:spcPct val="0"/>
              </a:spcBef>
            </a:pPr>
            <a:r>
              <a:rPr lang="hu-HU" b="1" smtClean="0"/>
              <a:t>tájékoztatásul</a:t>
            </a:r>
            <a:endParaRPr lang="hu-HU" smtClean="0"/>
          </a:p>
          <a:p>
            <a:pPr>
              <a:spcBef>
                <a:spcPct val="0"/>
              </a:spcBef>
              <a:buFontTx/>
              <a:buChar char="•"/>
            </a:pPr>
            <a:r>
              <a:rPr lang="hu-HU" smtClean="0"/>
              <a:t>azzal, akinek az építési tevékenységgel érintett telekre, építményre vonatkozó jogát az ingatlan-nyilvántartásba bejegyezték és ügyféli jogállással nem rendelkezik,</a:t>
            </a:r>
          </a:p>
          <a:p>
            <a:pPr>
              <a:spcBef>
                <a:spcPct val="0"/>
              </a:spcBef>
              <a:buFontTx/>
              <a:buChar char="•"/>
            </a:pPr>
            <a:r>
              <a:rPr lang="hu-HU" smtClean="0"/>
              <a:t>az építési tevékenység helye szerinti települési önkormányzat polgármesterével,</a:t>
            </a:r>
          </a:p>
          <a:p>
            <a:pPr>
              <a:spcBef>
                <a:spcPct val="0"/>
              </a:spcBef>
              <a:buFontTx/>
              <a:buChar char="•"/>
            </a:pPr>
            <a:r>
              <a:rPr lang="hu-HU" smtClean="0"/>
              <a:t>azzal a hatósággal, amely az ügyben szakhatósági állásfoglalást adott,</a:t>
            </a:r>
          </a:p>
          <a:p>
            <a:pPr>
              <a:spcBef>
                <a:spcPct val="0"/>
              </a:spcBef>
              <a:buFontTx/>
              <a:buChar char="•"/>
            </a:pPr>
            <a:r>
              <a:rPr lang="hu-HU" smtClean="0"/>
              <a:t>az eljáró ingatlanügyi hatósággal, ha az engedély egyben telekalakítási engedély is,</a:t>
            </a:r>
          </a:p>
          <a:p>
            <a:pPr>
              <a:spcBef>
                <a:spcPct val="0"/>
              </a:spcBef>
              <a:buFontTx/>
              <a:buChar char="•"/>
            </a:pPr>
            <a:r>
              <a:rPr lang="hu-HU" smtClean="0"/>
              <a:t>a Magyar Nemzeti Múzeummal, ha az engedély egyben régészeti feltárási engedély is.</a:t>
            </a:r>
          </a:p>
          <a:p>
            <a:pPr>
              <a:spcBef>
                <a:spcPct val="0"/>
              </a:spcBef>
            </a:pPr>
            <a:endParaRPr lang="hu-HU" smtClean="0"/>
          </a:p>
        </p:txBody>
      </p:sp>
      <p:sp>
        <p:nvSpPr>
          <p:cNvPr id="23347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BAC5D-3356-49A6-B6D2-2F751FD526C5}" type="slidenum">
              <a:rPr lang="hu-HU"/>
              <a:pPr fontAlgn="base">
                <a:spcBef>
                  <a:spcPct val="0"/>
                </a:spcBef>
                <a:spcAft>
                  <a:spcPct val="0"/>
                </a:spcAft>
              </a:pPr>
              <a:t>96</a:t>
            </a:fld>
            <a:endParaRPr lang="hu-HU"/>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Diakép helye 1"/>
          <p:cNvSpPr>
            <a:spLocks noGrp="1" noRot="1" noChangeAspect="1" noTextEdit="1"/>
          </p:cNvSpPr>
          <p:nvPr>
            <p:ph type="sldImg"/>
          </p:nvPr>
        </p:nvSpPr>
        <p:spPr bwMode="auto">
          <a:noFill/>
          <a:ln>
            <a:solidFill>
              <a:srgbClr val="000000"/>
            </a:solidFill>
            <a:miter lim="800000"/>
            <a:headEnd/>
            <a:tailEnd/>
          </a:ln>
        </p:spPr>
      </p:sp>
      <p:sp>
        <p:nvSpPr>
          <p:cNvPr id="23449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IÉSZ a következő önálló eljárásokat válthatja ki:</a:t>
            </a:r>
          </a:p>
          <a:p>
            <a:pPr>
              <a:spcBef>
                <a:spcPct val="0"/>
              </a:spcBef>
            </a:pPr>
            <a:r>
              <a:rPr lang="hu-HU" smtClean="0"/>
              <a:t>a) egységes környezethasználati engedélyezési eljárás,</a:t>
            </a:r>
          </a:p>
          <a:p>
            <a:pPr>
              <a:spcBef>
                <a:spcPct val="0"/>
              </a:spcBef>
            </a:pPr>
            <a:r>
              <a:rPr lang="hu-HU" smtClean="0"/>
              <a:t>b) építési engedélyezési eljárás,</a:t>
            </a:r>
          </a:p>
          <a:p>
            <a:pPr>
              <a:spcBef>
                <a:spcPct val="0"/>
              </a:spcBef>
            </a:pPr>
            <a:r>
              <a:rPr lang="hu-HU" smtClean="0"/>
              <a:t>c) az országos építési követelményektől való eltérés engedélyezési eljárása.</a:t>
            </a:r>
          </a:p>
          <a:p>
            <a:pPr>
              <a:spcBef>
                <a:spcPct val="0"/>
              </a:spcBef>
            </a:pPr>
            <a:r>
              <a:rPr lang="hu-HU" smtClean="0"/>
              <a:t> </a:t>
            </a:r>
          </a:p>
          <a:p>
            <a:pPr>
              <a:spcBef>
                <a:spcPct val="0"/>
              </a:spcBef>
            </a:pPr>
            <a:r>
              <a:rPr lang="hu-HU" b="1" smtClean="0"/>
              <a:t>Az IÉSZ-t megindítani:</a:t>
            </a:r>
            <a:endParaRPr lang="hu-HU" smtClean="0"/>
          </a:p>
          <a:p>
            <a:pPr>
              <a:spcBef>
                <a:spcPct val="0"/>
              </a:spcBef>
              <a:buFontTx/>
              <a:buChar char="•"/>
            </a:pPr>
            <a:r>
              <a:rPr lang="hu-HU" smtClean="0"/>
              <a:t>a telepítési engedély jogerőre emelkedésétől számított </a:t>
            </a:r>
            <a:r>
              <a:rPr lang="hu-HU" b="1" smtClean="0"/>
              <a:t>egy éven belül külön kérelem nélkül az előírt mellékletek benyújtásával,</a:t>
            </a:r>
            <a:endParaRPr lang="hu-HU" smtClean="0"/>
          </a:p>
          <a:p>
            <a:pPr>
              <a:spcBef>
                <a:spcPct val="0"/>
              </a:spcBef>
              <a:buFontTx/>
              <a:buChar char="•"/>
            </a:pPr>
            <a:r>
              <a:rPr lang="hu-HU" smtClean="0"/>
              <a:t>ha a THSZ-ben a településrendezési eszköz egyeztetési eljárásának lefolytatására is sor került, akkor </a:t>
            </a:r>
            <a:r>
              <a:rPr lang="hu-HU" b="1" smtClean="0"/>
              <a:t>az érintett településrendezési eszköz hatálybalépését követően lehet</a:t>
            </a:r>
            <a:r>
              <a:rPr lang="hu-HU" smtClean="0"/>
              <a:t>.</a:t>
            </a:r>
          </a:p>
          <a:p>
            <a:pPr>
              <a:spcBef>
                <a:spcPct val="0"/>
              </a:spcBef>
            </a:pPr>
            <a:endParaRPr lang="hu-HU" smtClean="0"/>
          </a:p>
        </p:txBody>
      </p:sp>
      <p:sp>
        <p:nvSpPr>
          <p:cNvPr id="23450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E239E0-B80C-4C26-A1F7-F88B7EE2E716}" type="slidenum">
              <a:rPr lang="hu-HU"/>
              <a:pPr fontAlgn="base">
                <a:spcBef>
                  <a:spcPct val="0"/>
                </a:spcBef>
                <a:spcAft>
                  <a:spcPct val="0"/>
                </a:spcAft>
              </a:pPr>
              <a:t>97</a:t>
            </a:fld>
            <a:endParaRPr lang="hu-HU"/>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Diakép helye 1"/>
          <p:cNvSpPr>
            <a:spLocks noGrp="1" noRot="1" noChangeAspect="1" noTextEdit="1"/>
          </p:cNvSpPr>
          <p:nvPr>
            <p:ph type="sldImg"/>
          </p:nvPr>
        </p:nvSpPr>
        <p:spPr bwMode="auto">
          <a:noFill/>
          <a:ln>
            <a:solidFill>
              <a:srgbClr val="000000"/>
            </a:solidFill>
            <a:miter lim="800000"/>
            <a:headEnd/>
            <a:tailEnd/>
          </a:ln>
        </p:spPr>
      </p:sp>
      <p:sp>
        <p:nvSpPr>
          <p:cNvPr id="23552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Az IÉSZ megindításához – a tartalomtól függően – előírt mellékletek:</a:t>
            </a:r>
            <a:endParaRPr lang="hu-HU" smtClean="0"/>
          </a:p>
          <a:p>
            <a:pPr>
              <a:spcBef>
                <a:spcPct val="0"/>
              </a:spcBef>
              <a:buFontTx/>
              <a:buChar char="•"/>
            </a:pPr>
            <a:r>
              <a:rPr lang="hu-HU" smtClean="0"/>
              <a:t>a telepítési engedélyben tett kikötés, feltétel teljesítésének igazolása,</a:t>
            </a:r>
          </a:p>
          <a:p>
            <a:pPr>
              <a:spcBef>
                <a:spcPct val="0"/>
              </a:spcBef>
              <a:buFontTx/>
              <a:buChar char="•"/>
            </a:pPr>
            <a:r>
              <a:rPr lang="hu-HU" smtClean="0"/>
              <a:t>az építési beruházás megvalósításához még szükséges, önálló eljárásban kiadott jogerős engedély megnevezése, iktatószáma és kelte, vagy az ÉTDR ügy- és iratazonosítója,</a:t>
            </a:r>
          </a:p>
          <a:p>
            <a:pPr>
              <a:spcBef>
                <a:spcPct val="0"/>
              </a:spcBef>
              <a:buFontTx/>
              <a:buChar char="•"/>
            </a:pPr>
            <a:r>
              <a:rPr lang="hu-HU" smtClean="0"/>
              <a:t>az Étv. 53/F. § (1) bekezdésében meghatározott kereskedelmi építmény létesítése esetén az Étv. 53/F. § (2) bekezdése szerinti felmentés,</a:t>
            </a:r>
          </a:p>
          <a:p>
            <a:pPr>
              <a:spcBef>
                <a:spcPct val="0"/>
              </a:spcBef>
              <a:buFontTx/>
              <a:buChar char="•"/>
            </a:pPr>
            <a:r>
              <a:rPr lang="hu-HU" smtClean="0"/>
              <a:t>ha az építtető kérte, az építésügyi hatóság szolgáltatása körében kiadott hat hónapnál nem régebbi szakmai nyilatkozat,</a:t>
            </a:r>
          </a:p>
          <a:p>
            <a:pPr>
              <a:spcBef>
                <a:spcPct val="0"/>
              </a:spcBef>
              <a:buFontTx/>
              <a:buChar char="•"/>
            </a:pPr>
            <a:r>
              <a:rPr lang="hu-HU" smtClean="0"/>
              <a:t>digitális formátumban adathordozón vagy az ÉTDR-be történő feltöltéssel a 8. mellékletben meghatározott építészeti-műszaki dokumentáció,</a:t>
            </a:r>
          </a:p>
          <a:p>
            <a:pPr>
              <a:spcBef>
                <a:spcPct val="0"/>
              </a:spcBef>
              <a:buFontTx/>
              <a:buChar char="•"/>
            </a:pPr>
            <a:r>
              <a:rPr lang="hu-HU" smtClean="0"/>
              <a:t>az ügydöntő szakhatósági állásfoglalás beszerzéséhez szükséges 7. melléklet szerinti dokumentáció.</a:t>
            </a:r>
          </a:p>
          <a:p>
            <a:pPr>
              <a:spcBef>
                <a:spcPct val="0"/>
              </a:spcBef>
            </a:pPr>
            <a:endParaRPr lang="hu-HU" smtClean="0"/>
          </a:p>
        </p:txBody>
      </p:sp>
      <p:sp>
        <p:nvSpPr>
          <p:cNvPr id="23552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8DCEE9-8783-4E5A-A6BB-7570A6CC6566}" type="slidenum">
              <a:rPr lang="hu-HU"/>
              <a:pPr fontAlgn="base">
                <a:spcBef>
                  <a:spcPct val="0"/>
                </a:spcBef>
                <a:spcAft>
                  <a:spcPct val="0"/>
                </a:spcAft>
              </a:pPr>
              <a:t>98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lstStyle/>
          <a:p>
            <a:pPr fontAlgn="auto">
              <a:spcBef>
                <a:spcPts val="0"/>
              </a:spcBef>
              <a:spcAft>
                <a:spcPts val="0"/>
              </a:spcAft>
              <a:defRPr/>
            </a:pPr>
            <a:r>
              <a:rPr lang="hu-HU" dirty="0" smtClean="0"/>
              <a:t>A </a:t>
            </a:r>
            <a:r>
              <a:rPr lang="hu-HU" dirty="0" err="1" smtClean="0"/>
              <a:t>Ket</a:t>
            </a:r>
            <a:r>
              <a:rPr lang="hu-HU" dirty="0" smtClean="0"/>
              <a:t>. alapján a bizonyítékokat egyenként és összességükben veszi figyelembe a hatóság és dönt a meggyőződése szerint.</a:t>
            </a:r>
          </a:p>
          <a:p>
            <a:pPr fontAlgn="auto">
              <a:spcBef>
                <a:spcPts val="0"/>
              </a:spcBef>
              <a:spcAft>
                <a:spcPts val="0"/>
              </a:spcAft>
              <a:defRPr/>
            </a:pPr>
            <a:endParaRPr lang="hu-HU" dirty="0" smtClean="0"/>
          </a:p>
          <a:p>
            <a:pPr fontAlgn="auto">
              <a:spcBef>
                <a:spcPts val="0"/>
              </a:spcBef>
              <a:spcAft>
                <a:spcPts val="0"/>
              </a:spcAft>
              <a:defRPr/>
            </a:pPr>
            <a:r>
              <a:rPr lang="hu-HU" dirty="0" smtClean="0"/>
              <a:t>A tervtanácsi ajánlást az építésügyi hatóságnak kötelező figyelembe vennie az alábbiak szerint:</a:t>
            </a:r>
          </a:p>
          <a:p>
            <a:pPr marL="228600" indent="-228600" fontAlgn="auto">
              <a:spcBef>
                <a:spcPts val="0"/>
              </a:spcBef>
              <a:spcAft>
                <a:spcPts val="0"/>
              </a:spcAft>
              <a:buFontTx/>
              <a:buAutoNum type="arabicPeriod"/>
              <a:defRPr/>
            </a:pPr>
            <a:r>
              <a:rPr lang="hu-HU" dirty="0" smtClean="0"/>
              <a:t>Az ajánlást elfogadja a hatóság, beépíti a döntésébe és az indokolásába</a:t>
            </a:r>
          </a:p>
          <a:p>
            <a:pPr marL="228600" indent="-228600" fontAlgn="auto">
              <a:spcBef>
                <a:spcPts val="0"/>
              </a:spcBef>
              <a:spcAft>
                <a:spcPts val="0"/>
              </a:spcAft>
              <a:buFontTx/>
              <a:buAutoNum type="arabicPeriod"/>
              <a:defRPr/>
            </a:pPr>
            <a:r>
              <a:rPr lang="hu-HU" dirty="0" smtClean="0"/>
              <a:t>Az ajánlást nem fogadja el a hatóság, döntését (miért nem fogadta el) részletesen megindokolja.</a:t>
            </a:r>
            <a:endParaRPr lang="hu-HU" dirty="0"/>
          </a:p>
        </p:txBody>
      </p:sp>
      <p:sp>
        <p:nvSpPr>
          <p:cNvPr id="15360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7111C7-9C8F-4482-A7AF-7B0E6ADCE200}" type="slidenum">
              <a:rPr lang="hu-HU"/>
              <a:pPr fontAlgn="base">
                <a:spcBef>
                  <a:spcPct val="0"/>
                </a:spcBef>
                <a:spcAft>
                  <a:spcPct val="0"/>
                </a:spcAft>
              </a:pPr>
              <a:t>13</a:t>
            </a:fld>
            <a:endParaRPr lang="hu-HU"/>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Diakép helye 1"/>
          <p:cNvSpPr>
            <a:spLocks noGrp="1" noRot="1" noChangeAspect="1" noTextEdit="1"/>
          </p:cNvSpPr>
          <p:nvPr>
            <p:ph type="sldImg"/>
          </p:nvPr>
        </p:nvSpPr>
        <p:spPr bwMode="auto">
          <a:noFill/>
          <a:ln>
            <a:solidFill>
              <a:srgbClr val="000000"/>
            </a:solidFill>
            <a:miter lim="800000"/>
            <a:headEnd/>
            <a:tailEnd/>
          </a:ln>
        </p:spPr>
      </p:sp>
      <p:sp>
        <p:nvSpPr>
          <p:cNvPr id="23654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Kit kell értesíteni 5 napon belül az IÉSZ megindításáról?</a:t>
            </a:r>
            <a:endParaRPr lang="hu-HU" smtClean="0"/>
          </a:p>
          <a:p>
            <a:pPr>
              <a:spcBef>
                <a:spcPct val="0"/>
              </a:spcBef>
            </a:pPr>
            <a:r>
              <a:rPr lang="hu-HU" smtClean="0"/>
              <a:t>elektronikusan </a:t>
            </a:r>
          </a:p>
          <a:p>
            <a:pPr lvl="1">
              <a:spcBef>
                <a:spcPct val="0"/>
              </a:spcBef>
              <a:buFontTx/>
              <a:buChar char="•"/>
            </a:pPr>
            <a:r>
              <a:rPr lang="hu-HU" smtClean="0"/>
              <a:t>az építéssel vagy településrendezéssel érintett illetékes önkormányzatot,</a:t>
            </a:r>
          </a:p>
          <a:p>
            <a:pPr lvl="1">
              <a:spcBef>
                <a:spcPct val="0"/>
              </a:spcBef>
              <a:buFontTx/>
              <a:buChar char="•"/>
            </a:pPr>
            <a:r>
              <a:rPr lang="hu-HU" smtClean="0"/>
              <a:t>az eljárásban részt vevő szakhatóságokat,</a:t>
            </a:r>
          </a:p>
          <a:p>
            <a:pPr lvl="1">
              <a:spcBef>
                <a:spcPct val="0"/>
              </a:spcBef>
              <a:buFontTx/>
              <a:buChar char="•"/>
            </a:pPr>
            <a:r>
              <a:rPr lang="hu-HU" smtClean="0"/>
              <a:t>nemzetközi eljárás esetén – a környezetvédelemért felelős miniszter útján – a hatásviselő felet,</a:t>
            </a:r>
          </a:p>
          <a:p>
            <a:pPr>
              <a:spcBef>
                <a:spcPct val="0"/>
              </a:spcBef>
            </a:pPr>
            <a:r>
              <a:rPr lang="hu-HU" smtClean="0"/>
              <a:t>a kapcsolattartás módjára megjelölt rendelkezésének megfelelően, ennek hiányában papír alapon </a:t>
            </a:r>
          </a:p>
          <a:p>
            <a:pPr lvl="1">
              <a:spcBef>
                <a:spcPct val="0"/>
              </a:spcBef>
              <a:buFontTx/>
              <a:buChar char="•"/>
            </a:pPr>
            <a:r>
              <a:rPr lang="hu-HU" smtClean="0"/>
              <a:t>az építtetőt és</a:t>
            </a:r>
          </a:p>
          <a:p>
            <a:pPr lvl="1">
              <a:spcBef>
                <a:spcPct val="0"/>
              </a:spcBef>
              <a:buFontTx/>
              <a:buChar char="•"/>
            </a:pPr>
            <a:r>
              <a:rPr lang="hu-HU" smtClean="0"/>
              <a:t>az ismert ügyfelet.</a:t>
            </a:r>
          </a:p>
          <a:p>
            <a:pPr>
              <a:spcBef>
                <a:spcPct val="0"/>
              </a:spcBef>
            </a:pPr>
            <a:endParaRPr lang="hu-HU" smtClean="0"/>
          </a:p>
        </p:txBody>
      </p:sp>
      <p:sp>
        <p:nvSpPr>
          <p:cNvPr id="23654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58CABF-8D12-4C83-BFED-C076EC460E12}" type="slidenum">
              <a:rPr lang="hu-HU"/>
              <a:pPr fontAlgn="base">
                <a:spcBef>
                  <a:spcPct val="0"/>
                </a:spcBef>
                <a:spcAft>
                  <a:spcPct val="0"/>
                </a:spcAft>
              </a:pPr>
              <a:t>99</a:t>
            </a:fld>
            <a:endParaRPr lang="hu-HU"/>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Diakép helye 1"/>
          <p:cNvSpPr>
            <a:spLocks noGrp="1" noRot="1" noChangeAspect="1" noTextEdit="1"/>
          </p:cNvSpPr>
          <p:nvPr>
            <p:ph type="sldImg"/>
          </p:nvPr>
        </p:nvSpPr>
        <p:spPr bwMode="auto">
          <a:noFill/>
          <a:ln>
            <a:solidFill>
              <a:srgbClr val="000000"/>
            </a:solidFill>
            <a:miter lim="800000"/>
            <a:headEnd/>
            <a:tailEnd/>
          </a:ln>
        </p:spPr>
      </p:sp>
      <p:sp>
        <p:nvSpPr>
          <p:cNvPr id="23757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Az integrált építési engedély iránti kérelem elbírálása során a</a:t>
            </a:r>
            <a:r>
              <a:rPr lang="hu-HU" smtClean="0"/>
              <a:t> </a:t>
            </a:r>
            <a:r>
              <a:rPr lang="hu-HU" b="1" smtClean="0"/>
              <a:t>telepítési engedélyben foglaltak az építésügyi hatóságot és a szakhatóságokat </a:t>
            </a:r>
            <a:r>
              <a:rPr lang="hu-HU" smtClean="0"/>
              <a:t>– azokban a kérdésekben, amelyekről kifejezetten rendelkeztek, illetve amelyekről a telepítési hatásvizsgálati szakaszban nyilatkoztak – akkor is </a:t>
            </a:r>
            <a:r>
              <a:rPr lang="hu-HU" b="1" smtClean="0"/>
              <a:t>kötik</a:t>
            </a:r>
            <a:r>
              <a:rPr lang="hu-HU" smtClean="0"/>
              <a:t>, ha a telepítési engedély megadását követően a telepítési engedély lényeges tartalmát érintő jogszabályok, illetve a kötelező hatósági előírások megváltoztak.</a:t>
            </a:r>
          </a:p>
          <a:p>
            <a:pPr>
              <a:spcBef>
                <a:spcPct val="0"/>
              </a:spcBef>
            </a:pPr>
            <a:r>
              <a:rPr lang="hu-HU" smtClean="0"/>
              <a:t>Az integrált építési engedély iránti kérelem elbírálására az építési engedély iránti kérelem elbírálására vonatkozó előírások vonatkoznak azzal az eltéréssel, hogy</a:t>
            </a:r>
            <a:r>
              <a:rPr lang="hu-HU" b="1" smtClean="0"/>
              <a:t> ha a THSZ kiváltotta a telekalakítási engedélyezési eljárást is, akkor az integrált építési engedély megadásának nem feltétele a telek rendezettsége</a:t>
            </a:r>
            <a:r>
              <a:rPr lang="hu-HU" smtClean="0"/>
              <a:t>. A telekalakítási engedély alapján a változás ingatlan-nyilvántartáson való átvezetéséről az építtető köteles a kivitelezés megkezdéséig gondoskodni.</a:t>
            </a:r>
          </a:p>
          <a:p>
            <a:pPr>
              <a:spcBef>
                <a:spcPct val="0"/>
              </a:spcBef>
            </a:pPr>
            <a:r>
              <a:rPr lang="hu-HU" smtClean="0"/>
              <a:t>Ha a THSZ kiváltotta a településrendezési eszköz jóváhagyási eljárásának egyeztető szakaszát is, akkor integrált építési engedély iránti kérelem csak a településrendezési eszköz elfogadása és hatálybalépése esetén bírálható el.</a:t>
            </a:r>
          </a:p>
          <a:p>
            <a:pPr>
              <a:spcBef>
                <a:spcPct val="0"/>
              </a:spcBef>
            </a:pPr>
            <a:endParaRPr lang="hu-HU" smtClean="0"/>
          </a:p>
        </p:txBody>
      </p:sp>
      <p:sp>
        <p:nvSpPr>
          <p:cNvPr id="23757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BDD80-AE49-416D-B6C5-9D9ECAAA5E05}" type="slidenum">
              <a:rPr lang="hu-HU"/>
              <a:pPr fontAlgn="base">
                <a:spcBef>
                  <a:spcPct val="0"/>
                </a:spcBef>
                <a:spcAft>
                  <a:spcPct val="0"/>
                </a:spcAft>
              </a:pPr>
              <a:t>100</a:t>
            </a:fld>
            <a:endParaRPr lang="hu-HU"/>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iakép helye 1"/>
          <p:cNvSpPr>
            <a:spLocks noGrp="1" noRot="1" noChangeAspect="1" noTextEdit="1"/>
          </p:cNvSpPr>
          <p:nvPr>
            <p:ph type="sldImg"/>
          </p:nvPr>
        </p:nvSpPr>
        <p:spPr bwMode="auto">
          <a:noFill/>
          <a:ln>
            <a:solidFill>
              <a:srgbClr val="000000"/>
            </a:solidFill>
            <a:miter lim="800000"/>
            <a:headEnd/>
            <a:tailEnd/>
          </a:ln>
        </p:spPr>
      </p:sp>
      <p:sp>
        <p:nvSpPr>
          <p:cNvPr id="23859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Az integrált építési engedély az építési engedélyre előírtaknak megfelelően, illetve azon kívül </a:t>
            </a:r>
            <a:r>
              <a:rPr lang="hu-HU" b="1" smtClean="0"/>
              <a:t>rendelkező részében tartalmazza:</a:t>
            </a:r>
            <a:endParaRPr lang="hu-HU" smtClean="0"/>
          </a:p>
          <a:p>
            <a:pPr>
              <a:spcBef>
                <a:spcPct val="0"/>
              </a:spcBef>
              <a:buFontTx/>
              <a:buChar char="•"/>
            </a:pPr>
            <a:r>
              <a:rPr lang="hu-HU" smtClean="0"/>
              <a:t>a tervezett építési beruházás leírását, a beruházásra vonatkozó teljesítmény és kibocsátási adatokat, valamint az építményben folytatni kívánt technológia rövid leírását, a tervezett építmény rendeltetését, az ismert és vizsgált önálló rendeltetési egységek számát és rendeltetésük megjelölését,</a:t>
            </a:r>
          </a:p>
          <a:p>
            <a:pPr>
              <a:spcBef>
                <a:spcPct val="0"/>
              </a:spcBef>
              <a:buFontTx/>
              <a:buChar char="•"/>
            </a:pPr>
            <a:r>
              <a:rPr lang="hu-HU" smtClean="0"/>
              <a:t>a hatóságnak a környezetvédelmi hatóság szakhatósági állásfoglalása alapján az egységes környezethasználati engedélyezési eljárásban hozott döntését,</a:t>
            </a:r>
          </a:p>
          <a:p>
            <a:pPr>
              <a:spcBef>
                <a:spcPct val="0"/>
              </a:spcBef>
              <a:buFontTx/>
              <a:buChar char="•"/>
            </a:pPr>
            <a:r>
              <a:rPr lang="hu-HU" smtClean="0"/>
              <a:t>az egységes környezethasználati engedély feltételeit,</a:t>
            </a:r>
          </a:p>
          <a:p>
            <a:pPr>
              <a:spcBef>
                <a:spcPct val="0"/>
              </a:spcBef>
            </a:pPr>
            <a:r>
              <a:rPr lang="hu-HU" b="1" smtClean="0"/>
              <a:t>rendelkező részében tartalmaz:</a:t>
            </a:r>
            <a:endParaRPr lang="hu-HU" smtClean="0"/>
          </a:p>
          <a:p>
            <a:pPr>
              <a:spcBef>
                <a:spcPct val="0"/>
              </a:spcBef>
              <a:buFontTx/>
              <a:buChar char="•"/>
            </a:pPr>
            <a:r>
              <a:rPr lang="hu-HU" smtClean="0"/>
              <a:t>tájékoztatást arról, hogy</a:t>
            </a:r>
          </a:p>
          <a:p>
            <a:pPr lvl="1">
              <a:spcBef>
                <a:spcPct val="0"/>
              </a:spcBef>
              <a:buFontTx/>
              <a:buChar char="•"/>
            </a:pPr>
            <a:r>
              <a:rPr lang="hu-HU" smtClean="0"/>
              <a:t>a telepítési engedély megadásáról szóló végzésben hozott döntés a határozat elleni jogorvoslati eljárásban támadható,</a:t>
            </a:r>
          </a:p>
          <a:p>
            <a:pPr lvl="1">
              <a:spcBef>
                <a:spcPct val="0"/>
              </a:spcBef>
              <a:buFontTx/>
              <a:buChar char="•"/>
            </a:pPr>
            <a:r>
              <a:rPr lang="hu-HU" smtClean="0"/>
              <a:t>a telekalakítási engedély alapján a változást az ingatlan-nyilvántartáson az integrált építési engedély végrehajthatóvá válása után, az építőipari kivitelezési tevékenység megkezdése előtt át kell vezetni, és annak megtörténtét építtető az építőipari kivitelezési tevékenység megkezdésekor igazolni köteles.</a:t>
            </a:r>
          </a:p>
          <a:p>
            <a:pPr>
              <a:spcBef>
                <a:spcPct val="0"/>
              </a:spcBef>
            </a:pPr>
            <a:endParaRPr lang="hu-HU" smtClean="0"/>
          </a:p>
        </p:txBody>
      </p:sp>
      <p:sp>
        <p:nvSpPr>
          <p:cNvPr id="23859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D60A18-CADA-4C4A-A63A-FB22CF138DB9}" type="slidenum">
              <a:rPr lang="hu-HU"/>
              <a:pPr fontAlgn="base">
                <a:spcBef>
                  <a:spcPct val="0"/>
                </a:spcBef>
                <a:spcAft>
                  <a:spcPct val="0"/>
                </a:spcAft>
              </a:pPr>
              <a:t>101</a:t>
            </a:fld>
            <a:endParaRPr lang="hu-HU"/>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iakép helye 1"/>
          <p:cNvSpPr>
            <a:spLocks noGrp="1" noRot="1" noChangeAspect="1" noTextEdit="1"/>
          </p:cNvSpPr>
          <p:nvPr>
            <p:ph type="sldImg"/>
          </p:nvPr>
        </p:nvSpPr>
        <p:spPr bwMode="auto">
          <a:noFill/>
          <a:ln>
            <a:solidFill>
              <a:srgbClr val="000000"/>
            </a:solidFill>
            <a:miter lim="800000"/>
            <a:headEnd/>
            <a:tailEnd/>
          </a:ln>
        </p:spPr>
      </p:sp>
      <p:sp>
        <p:nvSpPr>
          <p:cNvPr id="3" name="Jegyzetek helye 2"/>
          <p:cNvSpPr>
            <a:spLocks noGrp="1"/>
          </p:cNvSpPr>
          <p:nvPr>
            <p:ph type="body" idx="1"/>
          </p:nvPr>
        </p:nvSpPr>
        <p:spPr/>
        <p:txBody>
          <a:bodyPr>
            <a:normAutofit fontScale="92500" lnSpcReduction="20000"/>
          </a:bodyPr>
          <a:lstStyle/>
          <a:p>
            <a:pPr fontAlgn="auto">
              <a:spcBef>
                <a:spcPts val="0"/>
              </a:spcBef>
              <a:spcAft>
                <a:spcPts val="0"/>
              </a:spcAft>
              <a:defRPr/>
            </a:pPr>
            <a:r>
              <a:rPr lang="hu-HU" b="1" dirty="0" smtClean="0"/>
              <a:t>Az integrált építési engedélyről hozott döntést közölni kell:</a:t>
            </a:r>
            <a:endParaRPr lang="hu-HU" dirty="0" smtClean="0"/>
          </a:p>
          <a:p>
            <a:pPr fontAlgn="auto">
              <a:spcBef>
                <a:spcPts val="0"/>
              </a:spcBef>
              <a:spcAft>
                <a:spcPts val="0"/>
              </a:spcAft>
              <a:buFont typeface="Arial" pitchFamily="34" charset="0"/>
              <a:buChar char="•"/>
              <a:defRPr/>
            </a:pPr>
            <a:r>
              <a:rPr lang="hu-HU" dirty="0" smtClean="0"/>
              <a:t>ügyféli minőségben, az értesítettek körének feltüntetése mellett</a:t>
            </a:r>
          </a:p>
          <a:p>
            <a:pPr lvl="1" fontAlgn="auto">
              <a:spcBef>
                <a:spcPts val="0"/>
              </a:spcBef>
              <a:spcAft>
                <a:spcPts val="0"/>
              </a:spcAft>
              <a:buFont typeface="Arial" pitchFamily="34" charset="0"/>
              <a:buChar char="•"/>
              <a:defRPr/>
            </a:pPr>
            <a:r>
              <a:rPr lang="hu-HU" dirty="0" smtClean="0"/>
              <a:t>az építtetővel vagy meghatalmazottjával,</a:t>
            </a:r>
          </a:p>
          <a:p>
            <a:pPr lvl="1" fontAlgn="auto">
              <a:spcBef>
                <a:spcPts val="0"/>
              </a:spcBef>
              <a:spcAft>
                <a:spcPts val="0"/>
              </a:spcAft>
              <a:buFont typeface="Arial" pitchFamily="34" charset="0"/>
              <a:buChar char="•"/>
              <a:defRPr/>
            </a:pPr>
            <a:r>
              <a:rPr lang="hu-HU" dirty="0" smtClean="0"/>
              <a:t>az építési tevékenységgel érintett telek, építmény, építményrész tulajdonosával,</a:t>
            </a:r>
          </a:p>
          <a:p>
            <a:pPr lvl="1" fontAlgn="auto">
              <a:spcBef>
                <a:spcPts val="0"/>
              </a:spcBef>
              <a:spcAft>
                <a:spcPts val="0"/>
              </a:spcAft>
              <a:buFont typeface="Arial" pitchFamily="34" charset="0"/>
              <a:buChar char="•"/>
              <a:defRPr/>
            </a:pPr>
            <a:r>
              <a:rPr lang="hu-HU" dirty="0" smtClean="0"/>
              <a:t>azzal, akit az építésügyi hatóság az eljárásba ügyfélként bevont,</a:t>
            </a:r>
          </a:p>
          <a:p>
            <a:pPr lvl="1" fontAlgn="auto">
              <a:spcBef>
                <a:spcPts val="0"/>
              </a:spcBef>
              <a:spcAft>
                <a:spcPts val="0"/>
              </a:spcAft>
              <a:buFont typeface="Arial" pitchFamily="34" charset="0"/>
              <a:buChar char="•"/>
              <a:defRPr/>
            </a:pPr>
            <a:r>
              <a:rPr lang="hu-HU" dirty="0" smtClean="0"/>
              <a:t>az </a:t>
            </a:r>
            <a:r>
              <a:rPr lang="hu-HU" dirty="0" err="1" smtClean="0"/>
              <a:t>Espooi</a:t>
            </a:r>
            <a:r>
              <a:rPr lang="hu-HU" dirty="0" smtClean="0"/>
              <a:t> egyezmény szerinti nemzetközi eljárás esetén a hatásviselő félnek,</a:t>
            </a:r>
          </a:p>
          <a:p>
            <a:pPr fontAlgn="auto">
              <a:spcBef>
                <a:spcPts val="0"/>
              </a:spcBef>
              <a:spcAft>
                <a:spcPts val="0"/>
              </a:spcAft>
              <a:buFont typeface="Arial" pitchFamily="34" charset="0"/>
              <a:buChar char="•"/>
              <a:defRPr/>
            </a:pPr>
            <a:r>
              <a:rPr lang="hu-HU" dirty="0" smtClean="0"/>
              <a:t>tájékoztatásul</a:t>
            </a:r>
          </a:p>
          <a:p>
            <a:pPr lvl="1" fontAlgn="auto">
              <a:spcBef>
                <a:spcPts val="0"/>
              </a:spcBef>
              <a:spcAft>
                <a:spcPts val="0"/>
              </a:spcAft>
              <a:buFont typeface="Arial" pitchFamily="34" charset="0"/>
              <a:buChar char="•"/>
              <a:defRPr/>
            </a:pPr>
            <a:r>
              <a:rPr lang="hu-HU" dirty="0" smtClean="0"/>
              <a:t>azzal, akinek az építési tevékenységgel érintett telekre, építményre vonatkozó jogát az ingatlan-nyilvántartásba bejegyezték és ügyféli jogállással nem rendelkezik,</a:t>
            </a:r>
          </a:p>
          <a:p>
            <a:pPr lvl="1" fontAlgn="auto">
              <a:spcBef>
                <a:spcPts val="0"/>
              </a:spcBef>
              <a:spcAft>
                <a:spcPts val="0"/>
              </a:spcAft>
              <a:buFont typeface="Arial" pitchFamily="34" charset="0"/>
              <a:buChar char="•"/>
              <a:defRPr/>
            </a:pPr>
            <a:r>
              <a:rPr lang="hu-HU" dirty="0" smtClean="0"/>
              <a:t>az építési tevékenység helye szerinti települési önkormányzat polgármesterével,</a:t>
            </a:r>
          </a:p>
          <a:p>
            <a:pPr lvl="1" fontAlgn="auto">
              <a:spcBef>
                <a:spcPts val="0"/>
              </a:spcBef>
              <a:spcAft>
                <a:spcPts val="0"/>
              </a:spcAft>
              <a:buFont typeface="Arial" pitchFamily="34" charset="0"/>
              <a:buChar char="•"/>
              <a:defRPr/>
            </a:pPr>
            <a:r>
              <a:rPr lang="hu-HU" dirty="0" smtClean="0"/>
              <a:t>azzal a hatósággal, amely az ügyben szakhatósági állásfoglalást adott.</a:t>
            </a:r>
          </a:p>
          <a:p>
            <a:pPr fontAlgn="auto">
              <a:spcBef>
                <a:spcPts val="0"/>
              </a:spcBef>
              <a:spcAft>
                <a:spcPts val="0"/>
              </a:spcAft>
              <a:defRPr/>
            </a:pPr>
            <a:r>
              <a:rPr lang="hu-HU" dirty="0" smtClean="0"/>
              <a:t> </a:t>
            </a:r>
          </a:p>
          <a:p>
            <a:pPr fontAlgn="auto">
              <a:spcBef>
                <a:spcPts val="0"/>
              </a:spcBef>
              <a:spcAft>
                <a:spcPts val="0"/>
              </a:spcAft>
              <a:defRPr/>
            </a:pPr>
            <a:r>
              <a:rPr lang="hu-HU" b="1" dirty="0" smtClean="0"/>
              <a:t>A jogerős döntést közölni kell:</a:t>
            </a:r>
            <a:endParaRPr lang="hu-HU" dirty="0" smtClean="0"/>
          </a:p>
          <a:p>
            <a:pPr fontAlgn="auto">
              <a:spcBef>
                <a:spcPts val="0"/>
              </a:spcBef>
              <a:spcAft>
                <a:spcPts val="0"/>
              </a:spcAft>
              <a:buFont typeface="Arial" pitchFamily="34" charset="0"/>
              <a:buChar char="•"/>
              <a:defRPr/>
            </a:pPr>
            <a:r>
              <a:rPr lang="hu-HU" dirty="0" smtClean="0"/>
              <a:t>az építtetővel vagy meghatalmazottjával,</a:t>
            </a:r>
          </a:p>
          <a:p>
            <a:pPr fontAlgn="auto">
              <a:spcBef>
                <a:spcPts val="0"/>
              </a:spcBef>
              <a:spcAft>
                <a:spcPts val="0"/>
              </a:spcAft>
              <a:buFont typeface="Arial" pitchFamily="34" charset="0"/>
              <a:buChar char="•"/>
              <a:defRPr/>
            </a:pPr>
            <a:r>
              <a:rPr lang="hu-HU" dirty="0" smtClean="0"/>
              <a:t>az építésfelügyeleti hatósággal az </a:t>
            </a:r>
            <a:r>
              <a:rPr lang="hu-HU" dirty="0" err="1" smtClean="0"/>
              <a:t>ÉTDR-en</a:t>
            </a:r>
            <a:r>
              <a:rPr lang="hu-HU" dirty="0" smtClean="0"/>
              <a:t> keresztül,</a:t>
            </a:r>
          </a:p>
          <a:p>
            <a:pPr fontAlgn="auto">
              <a:spcBef>
                <a:spcPts val="0"/>
              </a:spcBef>
              <a:spcAft>
                <a:spcPts val="0"/>
              </a:spcAft>
              <a:buFont typeface="Arial" pitchFamily="34" charset="0"/>
              <a:buChar char="•"/>
              <a:defRPr/>
            </a:pPr>
            <a:r>
              <a:rPr lang="hu-HU" dirty="0" smtClean="0"/>
              <a:t>a fővárosi és megyei kormányhivatal munkavédelmi felügyelőségével, ha az építési tevékenységgel érintett építmény azbesztet tartalmaz,</a:t>
            </a:r>
          </a:p>
          <a:p>
            <a:pPr fontAlgn="auto">
              <a:spcBef>
                <a:spcPts val="0"/>
              </a:spcBef>
              <a:spcAft>
                <a:spcPts val="0"/>
              </a:spcAft>
              <a:buFont typeface="Arial" pitchFamily="34" charset="0"/>
              <a:buChar char="•"/>
              <a:defRPr/>
            </a:pPr>
            <a:r>
              <a:rPr lang="hu-HU" dirty="0" smtClean="0"/>
              <a:t>az eljáró ingatlanügyi hatósággal, ha a </a:t>
            </a:r>
            <a:r>
              <a:rPr lang="hu-HU" dirty="0" err="1" smtClean="0"/>
              <a:t>THSZ-ben</a:t>
            </a:r>
            <a:r>
              <a:rPr lang="hu-HU" dirty="0" smtClean="0"/>
              <a:t> telekalakítási engedély kiadására is sor került.</a:t>
            </a:r>
          </a:p>
          <a:p>
            <a:pPr fontAlgn="auto">
              <a:spcBef>
                <a:spcPts val="0"/>
              </a:spcBef>
              <a:spcAft>
                <a:spcPts val="0"/>
              </a:spcAft>
              <a:defRPr/>
            </a:pPr>
            <a:r>
              <a:rPr lang="hu-HU" dirty="0" smtClean="0"/>
              <a:t> </a:t>
            </a:r>
          </a:p>
          <a:p>
            <a:pPr fontAlgn="auto">
              <a:spcBef>
                <a:spcPts val="0"/>
              </a:spcBef>
              <a:spcAft>
                <a:spcPts val="0"/>
              </a:spcAft>
              <a:defRPr/>
            </a:pPr>
            <a:r>
              <a:rPr lang="hu-HU" b="1" dirty="0" smtClean="0"/>
              <a:t>Az építésügyi hatóság</a:t>
            </a:r>
            <a:endParaRPr lang="hu-HU" dirty="0" smtClean="0"/>
          </a:p>
          <a:p>
            <a:pPr fontAlgn="auto">
              <a:spcBef>
                <a:spcPts val="0"/>
              </a:spcBef>
              <a:spcAft>
                <a:spcPts val="0"/>
              </a:spcAft>
              <a:buFont typeface="Arial" pitchFamily="34" charset="0"/>
              <a:buChar char="•"/>
              <a:defRPr/>
            </a:pPr>
            <a:r>
              <a:rPr lang="hu-HU" b="1" dirty="0" smtClean="0"/>
              <a:t>a jogerős döntést követően haladéktalanul tájékoztatást ad az ÉTDR mindenki által látható felületén a jogerős engedély tárgyáról és típusáról,</a:t>
            </a:r>
            <a:r>
              <a:rPr lang="hu-HU" dirty="0" smtClean="0"/>
              <a:t> továbbá</a:t>
            </a:r>
          </a:p>
          <a:p>
            <a:pPr fontAlgn="auto">
              <a:spcBef>
                <a:spcPts val="0"/>
              </a:spcBef>
              <a:spcAft>
                <a:spcPts val="0"/>
              </a:spcAft>
              <a:buFont typeface="Arial" pitchFamily="34" charset="0"/>
              <a:buChar char="•"/>
              <a:defRPr/>
            </a:pPr>
            <a:r>
              <a:rPr lang="hu-HU" dirty="0" smtClean="0"/>
              <a:t>jogerőre emelkedésére tekintet nélkül a </a:t>
            </a:r>
            <a:r>
              <a:rPr lang="hu-HU" dirty="0" err="1" smtClean="0"/>
              <a:t>Ket</a:t>
            </a:r>
            <a:r>
              <a:rPr lang="hu-HU" dirty="0" smtClean="0"/>
              <a:t>. szabályai szerint </a:t>
            </a:r>
            <a:r>
              <a:rPr lang="hu-HU" b="1" dirty="0" smtClean="0"/>
              <a:t>nyilvánosan közzéteszi azt az integrált építési engedély tárgyában hozott határozatot</a:t>
            </a:r>
            <a:r>
              <a:rPr lang="hu-HU" dirty="0" smtClean="0"/>
              <a:t> a telepítési engedély tárgyában hozott végzéssel együtt, valamint a felfüggesztés tárgyában hozott végzést és a szakhatósági állásfoglalást, amit az építésügyi hatósági engedély iránti kérelem tárgyában olyan eljárásban hozott, amelyben a szakhatóságként eljáró környezetvédelmi, természetvédelmi és vízügyi felügyelőség a tevékenység következtében várható környezeti hatások jelentőségét vizsgálta</a:t>
            </a:r>
            <a:r>
              <a:rPr lang="hu-HU" sz="900" dirty="0" smtClean="0"/>
              <a:t>.</a:t>
            </a:r>
            <a:endParaRPr lang="hu-HU" dirty="0" smtClean="0"/>
          </a:p>
          <a:p>
            <a:pPr fontAlgn="auto">
              <a:spcBef>
                <a:spcPts val="0"/>
              </a:spcBef>
              <a:spcAft>
                <a:spcPts val="0"/>
              </a:spcAft>
              <a:defRPr/>
            </a:pPr>
            <a:endParaRPr lang="hu-HU" dirty="0"/>
          </a:p>
        </p:txBody>
      </p:sp>
      <p:sp>
        <p:nvSpPr>
          <p:cNvPr id="23962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351EF-1158-4D4A-92F9-DCC54372C348}" type="slidenum">
              <a:rPr lang="hu-HU"/>
              <a:pPr fontAlgn="base">
                <a:spcBef>
                  <a:spcPct val="0"/>
                </a:spcBef>
                <a:spcAft>
                  <a:spcPct val="0"/>
                </a:spcAft>
              </a:pPr>
              <a:t>102</a:t>
            </a:fld>
            <a:endParaRPr lang="hu-HU"/>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Diakép helye 1"/>
          <p:cNvSpPr>
            <a:spLocks noGrp="1" noRot="1" noChangeAspect="1" noTextEdit="1"/>
          </p:cNvSpPr>
          <p:nvPr>
            <p:ph type="sldImg"/>
          </p:nvPr>
        </p:nvSpPr>
        <p:spPr bwMode="auto">
          <a:noFill/>
          <a:ln>
            <a:solidFill>
              <a:srgbClr val="000000"/>
            </a:solidFill>
            <a:miter lim="800000"/>
            <a:headEnd/>
            <a:tailEnd/>
          </a:ln>
        </p:spPr>
      </p:sp>
      <p:sp>
        <p:nvSpPr>
          <p:cNvPr id="24064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Megszűnik az ideiglenes használatbavételi engedély.</a:t>
            </a:r>
          </a:p>
          <a:p>
            <a:pPr>
              <a:spcBef>
                <a:spcPct val="0"/>
              </a:spcBef>
            </a:pPr>
            <a:r>
              <a:rPr lang="hu-HU" smtClean="0"/>
              <a:t>Lényegesen szűkül a használatbavételi engedély köteles tevékenységek köre, melynek meghatározásánál </a:t>
            </a:r>
            <a:r>
              <a:rPr lang="hu-HU" b="1" smtClean="0"/>
              <a:t>fő szempont volt, </a:t>
            </a:r>
            <a:r>
              <a:rPr lang="hu-HU" smtClean="0"/>
              <a:t>hogy csak azokban az esetekben legyen használatbavételi engedélyezési eljárás, ahol </a:t>
            </a:r>
            <a:r>
              <a:rPr lang="hu-HU" b="1" smtClean="0"/>
              <a:t>az építési engedélyezési eljárásban szakhatósági közreműködés is volt</a:t>
            </a:r>
            <a:r>
              <a:rPr lang="hu-HU" smtClean="0"/>
              <a:t>. Ezen belül tovább szűkült arra az esetkörre, amikor a szakhatóság az építési engedély megadásához </a:t>
            </a:r>
            <a:r>
              <a:rPr lang="hu-HU" b="1" smtClean="0"/>
              <a:t>kikötésekkel járult hozzá</a:t>
            </a:r>
            <a:r>
              <a:rPr lang="hu-HU" smtClean="0"/>
              <a:t>, </a:t>
            </a:r>
            <a:r>
              <a:rPr lang="hu-HU" b="1" smtClean="0"/>
              <a:t>vagy ha az engedélytől való eltérés a szakhatóság állásfoglalásának tartalmát érinti</a:t>
            </a:r>
            <a:r>
              <a:rPr lang="hu-HU" smtClean="0"/>
              <a:t>.</a:t>
            </a:r>
          </a:p>
          <a:p>
            <a:pPr>
              <a:spcBef>
                <a:spcPct val="0"/>
              </a:spcBef>
            </a:pPr>
            <a:endParaRPr lang="hu-HU" smtClean="0"/>
          </a:p>
          <a:p>
            <a:pPr>
              <a:spcBef>
                <a:spcPct val="0"/>
              </a:spcBef>
            </a:pPr>
            <a:r>
              <a:rPr lang="hu-HU" smtClean="0"/>
              <a:t>Használatbavételi engedély köteles a műemléken végzett építési engedély köteles tevékenység, ahol az előírt feltételek, szakmai követelmények teljesülése szakmai kontrollt igényel.</a:t>
            </a:r>
          </a:p>
          <a:p>
            <a:pPr>
              <a:spcBef>
                <a:spcPct val="0"/>
              </a:spcBef>
            </a:pPr>
            <a:endParaRPr lang="hu-HU" smtClean="0"/>
          </a:p>
          <a:p>
            <a:pPr>
              <a:spcBef>
                <a:spcPct val="0"/>
              </a:spcBef>
            </a:pPr>
            <a:r>
              <a:rPr lang="hu-HU" smtClean="0"/>
              <a:t>Megszűnik a használatbavételi bejelentés!</a:t>
            </a:r>
          </a:p>
          <a:p>
            <a:pPr>
              <a:spcBef>
                <a:spcPct val="0"/>
              </a:spcBef>
            </a:pPr>
            <a:endParaRPr lang="hu-HU" smtClean="0"/>
          </a:p>
        </p:txBody>
      </p:sp>
      <p:sp>
        <p:nvSpPr>
          <p:cNvPr id="24064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D15E97-0DB0-4705-8A11-DFAB9E1F219A}" type="slidenum">
              <a:rPr lang="hu-HU"/>
              <a:pPr fontAlgn="base">
                <a:spcBef>
                  <a:spcPct val="0"/>
                </a:spcBef>
                <a:spcAft>
                  <a:spcPct val="0"/>
                </a:spcAft>
              </a:pPr>
              <a:t>104</a:t>
            </a:fld>
            <a:endParaRPr lang="hu-HU"/>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iakép helye 1"/>
          <p:cNvSpPr>
            <a:spLocks noGrp="1" noRot="1" noChangeAspect="1" noTextEdit="1"/>
          </p:cNvSpPr>
          <p:nvPr>
            <p:ph type="sldImg"/>
          </p:nvPr>
        </p:nvSpPr>
        <p:spPr bwMode="auto">
          <a:noFill/>
          <a:ln>
            <a:solidFill>
              <a:srgbClr val="000000"/>
            </a:solidFill>
            <a:miter lim="800000"/>
            <a:headEnd/>
            <a:tailEnd/>
          </a:ln>
        </p:spPr>
      </p:sp>
      <p:sp>
        <p:nvSpPr>
          <p:cNvPr id="241667"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Miután az ideiglenes használatbavételi engedély megszűnik, a határozatlan idejű használatbavételi engedély az ütemezetten megvalósuló beruházás egyes ütemeire is megadható. </a:t>
            </a:r>
          </a:p>
          <a:p>
            <a:pPr>
              <a:spcBef>
                <a:spcPct val="0"/>
              </a:spcBef>
            </a:pPr>
            <a:endParaRPr lang="hu-HU" smtClean="0"/>
          </a:p>
        </p:txBody>
      </p:sp>
      <p:sp>
        <p:nvSpPr>
          <p:cNvPr id="241668"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B71851-32EE-4D8A-BE45-E8FB07E71BC6}" type="slidenum">
              <a:rPr lang="hu-HU"/>
              <a:pPr fontAlgn="base">
                <a:spcBef>
                  <a:spcPct val="0"/>
                </a:spcBef>
                <a:spcAft>
                  <a:spcPct val="0"/>
                </a:spcAft>
              </a:pPr>
              <a:t>106</a:t>
            </a:fld>
            <a:endParaRPr lang="hu-HU"/>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iakép helye 1"/>
          <p:cNvSpPr>
            <a:spLocks noGrp="1" noRot="1" noChangeAspect="1" noTextEdit="1"/>
          </p:cNvSpPr>
          <p:nvPr>
            <p:ph type="sldImg"/>
          </p:nvPr>
        </p:nvSpPr>
        <p:spPr bwMode="auto">
          <a:noFill/>
          <a:ln>
            <a:solidFill>
              <a:srgbClr val="000000"/>
            </a:solidFill>
            <a:miter lim="800000"/>
            <a:headEnd/>
            <a:tailEnd/>
          </a:ln>
        </p:spPr>
      </p:sp>
      <p:sp>
        <p:nvSpPr>
          <p:cNvPr id="242691"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Változik – lényegesen lecsökken - a használatbavételi engedély iránti kérelemhez benyújtandó mellékletek köre.</a:t>
            </a:r>
          </a:p>
          <a:p>
            <a:pPr>
              <a:spcBef>
                <a:spcPct val="0"/>
              </a:spcBef>
            </a:pPr>
            <a:r>
              <a:rPr lang="hu-HU" b="1" smtClean="0"/>
              <a:t>Nem kell benyújtani:</a:t>
            </a:r>
          </a:p>
          <a:p>
            <a:pPr>
              <a:spcBef>
                <a:spcPct val="0"/>
              </a:spcBef>
            </a:pPr>
            <a:r>
              <a:rPr lang="hu-HU" b="1" smtClean="0"/>
              <a:t>Felelős műszaki vezetői nyilatkozatot</a:t>
            </a:r>
          </a:p>
          <a:p>
            <a:pPr>
              <a:spcBef>
                <a:spcPct val="0"/>
              </a:spcBef>
            </a:pPr>
            <a:r>
              <a:rPr lang="hu-HU" b="1" smtClean="0"/>
              <a:t>Közműnyilatkozatot</a:t>
            </a:r>
          </a:p>
          <a:p>
            <a:pPr>
              <a:spcBef>
                <a:spcPct val="0"/>
              </a:spcBef>
            </a:pPr>
            <a:r>
              <a:rPr lang="hu-HU" b="1" smtClean="0"/>
              <a:t>Kéményseprőnyilatkozatot</a:t>
            </a:r>
          </a:p>
          <a:p>
            <a:pPr>
              <a:spcBef>
                <a:spcPct val="0"/>
              </a:spcBef>
            </a:pPr>
            <a:endParaRPr lang="hu-HU" smtClean="0"/>
          </a:p>
          <a:p>
            <a:pPr>
              <a:spcBef>
                <a:spcPct val="0"/>
              </a:spcBef>
            </a:pPr>
            <a:r>
              <a:rPr lang="hu-HU" b="1" smtClean="0"/>
              <a:t>Új elem </a:t>
            </a:r>
            <a:r>
              <a:rPr lang="hu-HU" smtClean="0"/>
              <a:t>a használatbavételi engedélyezési eljárásban</a:t>
            </a:r>
            <a:r>
              <a:rPr lang="hu-HU" b="1" smtClean="0"/>
              <a:t> </a:t>
            </a:r>
            <a:r>
              <a:rPr lang="hu-HU" smtClean="0"/>
              <a:t>a változási vázrajz OÉNY-be történő feltöltésének kötelezettsége.</a:t>
            </a:r>
          </a:p>
          <a:p>
            <a:pPr>
              <a:spcBef>
                <a:spcPct val="0"/>
              </a:spcBef>
            </a:pPr>
            <a:r>
              <a:rPr lang="hu-HU" smtClean="0"/>
              <a:t>Építtetőnek a kérelem előterjesztésével egy időben kell feltöltenie az OÉNY-be az ingatlan-nyilvántartási átvezetéshez szükséges külön jogszabályban előírt változási vázrajzot.</a:t>
            </a:r>
          </a:p>
          <a:p>
            <a:pPr>
              <a:spcBef>
                <a:spcPct val="0"/>
              </a:spcBef>
            </a:pPr>
            <a:r>
              <a:rPr lang="hu-HU" smtClean="0"/>
              <a:t>A változási vázrajz feltöltésének hiánya a használatbavételi engedélyezési eljárás lefolytatását és a használatbavételi engedély kiadását nem akadályozza, azonban az építésügyi hatóság a használatbavételi engedélyt megadó döntésében kötelezi az építtetőt – a jogerőre emelkedéstől számított 60 napon belüli határidő megjelöléssel és nem teljesítés esetére a bírság kiszabásának kilátásba helyezésével – a változási vázrajz elektronikus feltöltésére.</a:t>
            </a:r>
          </a:p>
          <a:p>
            <a:pPr>
              <a:spcBef>
                <a:spcPct val="0"/>
              </a:spcBef>
            </a:pPr>
            <a:r>
              <a:rPr lang="hu-HU" smtClean="0"/>
              <a:t>A feltöltött változási vázrajzot a jogerős használatbavételi engedély megküldésével – egyablakos ügyintézés keretében – a hatóság továbbítja a földhivatalhoz a változás ingatlan-nyilvántartási átvezetése iránt.</a:t>
            </a:r>
          </a:p>
          <a:p>
            <a:pPr>
              <a:spcBef>
                <a:spcPct val="0"/>
              </a:spcBef>
            </a:pPr>
            <a:r>
              <a:rPr lang="hu-HU" b="1" smtClean="0"/>
              <a:t>Mellékelni kell a kérelemhez</a:t>
            </a:r>
            <a:r>
              <a:rPr lang="hu-HU" smtClean="0"/>
              <a:t> az építési napló összesítő lapját, ha annak vezetése papír alapon történt.</a:t>
            </a:r>
          </a:p>
          <a:p>
            <a:pPr>
              <a:spcBef>
                <a:spcPct val="0"/>
              </a:spcBef>
            </a:pPr>
            <a:endParaRPr lang="hu-HU" smtClean="0"/>
          </a:p>
        </p:txBody>
      </p:sp>
      <p:sp>
        <p:nvSpPr>
          <p:cNvPr id="242692"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FD8F9-55AD-463F-9823-4F6C0D65AFEA}" type="slidenum">
              <a:rPr lang="hu-HU"/>
              <a:pPr fontAlgn="base">
                <a:spcBef>
                  <a:spcPct val="0"/>
                </a:spcBef>
                <a:spcAft>
                  <a:spcPct val="0"/>
                </a:spcAft>
              </a:pPr>
              <a:t>107</a:t>
            </a:fld>
            <a:endParaRPr lang="hu-HU"/>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iakép helye 1"/>
          <p:cNvSpPr>
            <a:spLocks noGrp="1" noRot="1" noChangeAspect="1" noTextEdit="1"/>
          </p:cNvSpPr>
          <p:nvPr>
            <p:ph type="sldImg"/>
          </p:nvPr>
        </p:nvSpPr>
        <p:spPr bwMode="auto">
          <a:noFill/>
          <a:ln>
            <a:solidFill>
              <a:srgbClr val="000000"/>
            </a:solidFill>
            <a:miter lim="800000"/>
            <a:headEnd/>
            <a:tailEnd/>
          </a:ln>
        </p:spPr>
      </p:sp>
      <p:sp>
        <p:nvSpPr>
          <p:cNvPr id="243715"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b="1" smtClean="0"/>
              <a:t>Változást jelent, hogy </a:t>
            </a:r>
            <a:r>
              <a:rPr lang="hu-HU" smtClean="0"/>
              <a:t>a felelős műszaki vezető, a közmű, a kéményseprő-ipari közszolgáltató nyilatkozata és az eltérést tartalmazó megvalósulási dokumentáció már nem a használatbavételi engedély iránti kérelem melléklete, hanem azok az építési napló részét képezik.</a:t>
            </a:r>
          </a:p>
          <a:p>
            <a:pPr>
              <a:spcBef>
                <a:spcPct val="0"/>
              </a:spcBef>
            </a:pPr>
            <a:r>
              <a:rPr lang="hu-HU" smtClean="0"/>
              <a:t>Építésügyi hatóság az építési napló tartalmába betekinthet, ezáltal ellenőrizheti az építmény rendeltetésszerű és biztonságos használatát igazoló dokumentumokat.</a:t>
            </a:r>
          </a:p>
          <a:p>
            <a:pPr>
              <a:spcBef>
                <a:spcPct val="0"/>
              </a:spcBef>
            </a:pPr>
            <a:endParaRPr lang="hu-HU" smtClean="0"/>
          </a:p>
        </p:txBody>
      </p:sp>
      <p:sp>
        <p:nvSpPr>
          <p:cNvPr id="243716"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68666F-EBF7-4C84-AABD-F03DA7A8B39A}" type="slidenum">
              <a:rPr lang="hu-HU"/>
              <a:pPr fontAlgn="base">
                <a:spcBef>
                  <a:spcPct val="0"/>
                </a:spcBef>
                <a:spcAft>
                  <a:spcPct val="0"/>
                </a:spcAft>
              </a:pPr>
              <a:t>108</a:t>
            </a:fld>
            <a:endParaRPr lang="hu-HU"/>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Diakép helye 1"/>
          <p:cNvSpPr>
            <a:spLocks noGrp="1" noRot="1" noChangeAspect="1" noTextEdit="1"/>
          </p:cNvSpPr>
          <p:nvPr>
            <p:ph type="sldImg"/>
          </p:nvPr>
        </p:nvSpPr>
        <p:spPr bwMode="auto">
          <a:noFill/>
          <a:ln>
            <a:solidFill>
              <a:srgbClr val="000000"/>
            </a:solidFill>
            <a:miter lim="800000"/>
            <a:headEnd/>
            <a:tailEnd/>
          </a:ln>
        </p:spPr>
      </p:sp>
      <p:sp>
        <p:nvSpPr>
          <p:cNvPr id="244739"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használatbavételi engedélyezési eljárás során az ügyintézési határidő számítása csak annyiban tér el az egyes eljárások ügyintézési határidejének meghatározásától, hogy amennyiben a kérelem hiányos vagy szakhatósági közreműködés szükséges, abban az esetben </a:t>
            </a:r>
            <a:r>
              <a:rPr lang="hu-HU" b="1" smtClean="0"/>
              <a:t>az utolsó pótolt dokumentum vagy szakhatósági állásfoglalás beérkezésétől számított 10 napon belül kell</a:t>
            </a:r>
            <a:r>
              <a:rPr lang="hu-HU" smtClean="0"/>
              <a:t> meghozni a döntést.</a:t>
            </a:r>
          </a:p>
          <a:p>
            <a:pPr>
              <a:spcBef>
                <a:spcPct val="0"/>
              </a:spcBef>
            </a:pPr>
            <a:endParaRPr lang="hu-HU" smtClean="0"/>
          </a:p>
        </p:txBody>
      </p:sp>
      <p:sp>
        <p:nvSpPr>
          <p:cNvPr id="244740"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023DE-05FE-401C-A930-664783BC7E2C}" type="slidenum">
              <a:rPr lang="hu-HU"/>
              <a:pPr fontAlgn="base">
                <a:spcBef>
                  <a:spcPct val="0"/>
                </a:spcBef>
                <a:spcAft>
                  <a:spcPct val="0"/>
                </a:spcAft>
              </a:pPr>
              <a:t>109</a:t>
            </a:fld>
            <a:endParaRPr lang="hu-HU"/>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Diakép helye 1"/>
          <p:cNvSpPr>
            <a:spLocks noGrp="1" noRot="1" noChangeAspect="1" noTextEdit="1"/>
          </p:cNvSpPr>
          <p:nvPr>
            <p:ph type="sldImg"/>
          </p:nvPr>
        </p:nvSpPr>
        <p:spPr bwMode="auto">
          <a:noFill/>
          <a:ln>
            <a:solidFill>
              <a:srgbClr val="000000"/>
            </a:solidFill>
            <a:miter lim="800000"/>
            <a:headEnd/>
            <a:tailEnd/>
          </a:ln>
        </p:spPr>
      </p:sp>
      <p:sp>
        <p:nvSpPr>
          <p:cNvPr id="245763" name="Jegyzetek hely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hu-HU" smtClean="0"/>
              <a:t>A használatbavételi engedélyt megadó döntés – a hatályos szabályozáson túl – a következő kötelezést tartalmazó elemekkel bővül ki:</a:t>
            </a:r>
          </a:p>
          <a:p>
            <a:pPr>
              <a:spcBef>
                <a:spcPct val="0"/>
              </a:spcBef>
              <a:buFontTx/>
              <a:buChar char="•"/>
            </a:pPr>
            <a:r>
              <a:rPr lang="hu-HU" smtClean="0"/>
              <a:t>ha építtető a használatbavételi engedély iránti kérelemmel egy időben elmulasztotta feltölteni a hatályos földhivatali záradékkal ellátott változási vázrajzot, akkor az építésügyi hatóság kötelezi az építtetőt döntésének </a:t>
            </a:r>
            <a:r>
              <a:rPr lang="hu-HU" b="1" smtClean="0"/>
              <a:t>jogerőre emelkedéstől számított 60 napon belüli</a:t>
            </a:r>
            <a:r>
              <a:rPr lang="hu-HU" smtClean="0"/>
              <a:t> határidő megjelöléssel és nem teljesítés esetén a bírság kiszabásának kilátásba helyezésével a </a:t>
            </a:r>
            <a:r>
              <a:rPr lang="hu-HU" b="1" smtClean="0"/>
              <a:t>változási vázrajz OÉNY-be történő feltöltésére,</a:t>
            </a:r>
            <a:endParaRPr lang="hu-HU" smtClean="0"/>
          </a:p>
          <a:p>
            <a:pPr>
              <a:spcBef>
                <a:spcPct val="0"/>
              </a:spcBef>
              <a:buFontTx/>
              <a:buChar char="•"/>
            </a:pPr>
            <a:r>
              <a:rPr lang="hu-HU" smtClean="0"/>
              <a:t>ha az építésügyi hatóság a kérelem elbírálása során megállapítja, hogy </a:t>
            </a:r>
            <a:r>
              <a:rPr lang="hu-HU" b="1" smtClean="0"/>
              <a:t>az energetikai</a:t>
            </a:r>
            <a:r>
              <a:rPr lang="hu-HU" smtClean="0"/>
              <a:t> </a:t>
            </a:r>
            <a:r>
              <a:rPr lang="hu-HU" b="1" smtClean="0"/>
              <a:t>tanúsítványt </a:t>
            </a:r>
            <a:r>
              <a:rPr lang="hu-HU" smtClean="0"/>
              <a:t>az OÉNY-be nem töltötték fel,</a:t>
            </a:r>
            <a:r>
              <a:rPr lang="hu-HU" b="1" smtClean="0"/>
              <a:t> </a:t>
            </a:r>
            <a:r>
              <a:rPr lang="hu-HU" smtClean="0"/>
              <a:t>akkor a használatbavételi engedélyben meghatározott </a:t>
            </a:r>
            <a:r>
              <a:rPr lang="hu-HU" b="1" smtClean="0"/>
              <a:t>munkálatok elvégzésének teljesítési határidejétől számított 90 napon belüli</a:t>
            </a:r>
            <a:r>
              <a:rPr lang="hu-HU" smtClean="0"/>
              <a:t> </a:t>
            </a:r>
            <a:r>
              <a:rPr lang="hu-HU" b="1" smtClean="0"/>
              <a:t>teljesítésére </a:t>
            </a:r>
            <a:r>
              <a:rPr lang="hu-HU" smtClean="0"/>
              <a:t>kötelezi, egyben felhívja figyelmét a nem teljesítés jogkövetkezményére (bírságolás),</a:t>
            </a:r>
          </a:p>
          <a:p>
            <a:pPr>
              <a:spcBef>
                <a:spcPct val="0"/>
              </a:spcBef>
              <a:buFontTx/>
              <a:buChar char="•"/>
            </a:pPr>
            <a:r>
              <a:rPr lang="hu-HU" smtClean="0"/>
              <a:t>Ha a használatbavétel engedélyezésekor az építésügyi hatóság a rendeltetésszerű és biztonságos építményhasználatot nem gátló hiányosságokat tapasztal, a használatbavételi engedélyt </a:t>
            </a:r>
            <a:r>
              <a:rPr lang="hu-HU" b="1" smtClean="0"/>
              <a:t>megadja és ezzel egyidejűleg megfelelő teljesítési határidő megjelölésével</a:t>
            </a:r>
            <a:r>
              <a:rPr lang="hu-HU" smtClean="0"/>
              <a:t> és a </a:t>
            </a:r>
            <a:r>
              <a:rPr lang="hu-HU" b="1" smtClean="0"/>
              <a:t>szankciók alkalmazására való figyelmeztetéssel</a:t>
            </a:r>
            <a:r>
              <a:rPr lang="hu-HU" smtClean="0"/>
              <a:t> kötelezi az építtetőt a még fennálló hibák, </a:t>
            </a:r>
            <a:r>
              <a:rPr lang="hu-HU" b="1" smtClean="0"/>
              <a:t>hiányosságok megszüntetésére</a:t>
            </a:r>
            <a:r>
              <a:rPr lang="hu-HU" smtClean="0"/>
              <a:t>, vagy a </a:t>
            </a:r>
            <a:r>
              <a:rPr lang="hu-HU" b="1" smtClean="0"/>
              <a:t>kulturális örökség védelme érdekében szükséges munkálatok elvégzésére</a:t>
            </a:r>
            <a:r>
              <a:rPr lang="hu-HU" smtClean="0"/>
              <a:t>.</a:t>
            </a:r>
          </a:p>
        </p:txBody>
      </p:sp>
      <p:sp>
        <p:nvSpPr>
          <p:cNvPr id="245764" name="Dia számának hely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CA091C-EA0E-4AFA-965E-C716785040D4}" type="slidenum">
              <a:rPr lang="hu-HU"/>
              <a:pPr fontAlgn="base">
                <a:spcBef>
                  <a:spcPct val="0"/>
                </a:spcBef>
                <a:spcAft>
                  <a:spcPct val="0"/>
                </a:spcAft>
              </a:pPr>
              <a:t>110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4" name="Dátum helye 9"/>
          <p:cNvSpPr>
            <a:spLocks noGrp="1"/>
          </p:cNvSpPr>
          <p:nvPr>
            <p:ph type="dt" sz="half" idx="10"/>
          </p:nvPr>
        </p:nvSpPr>
        <p:spPr/>
        <p:txBody>
          <a:bodyPr/>
          <a:lstStyle>
            <a:lvl1pPr>
              <a:defRPr/>
            </a:lvl1pPr>
          </a:lstStyle>
          <a:p>
            <a:pPr>
              <a:defRPr/>
            </a:pPr>
            <a:fld id="{7AFE9488-F4CA-4322-B216-DAFCBF9E5F67}" type="datetimeFigureOut">
              <a:rPr lang="hu-HU"/>
              <a:pPr>
                <a:defRPr/>
              </a:pPr>
              <a:t>2013.02.01.</a:t>
            </a:fld>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AD7EF10D-15CF-43EA-8D6B-AE1103C8ED35}"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fld id="{0404D4A0-CD59-4E57-AAC6-3DE0DDFC985B}" type="datetimeFigureOut">
              <a:rPr lang="hu-HU"/>
              <a:pPr>
                <a:defRPr/>
              </a:pPr>
              <a:t>2013.02.01.</a:t>
            </a:fld>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78F0F2B3-D0EE-43BA-B79C-D3FB38C4360C}"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fld id="{14281290-4E49-4E87-9892-A5DBCC440794}" type="datetimeFigureOut">
              <a:rPr lang="hu-HU"/>
              <a:pPr>
                <a:defRPr/>
              </a:pPr>
              <a:t>2013.02.01.</a:t>
            </a:fld>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00AFC997-7A25-49FC-92E2-9785F410F096}"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zakaszfejléc">
    <p:spTree>
      <p:nvGrpSpPr>
        <p:cNvPr id="1" name=""/>
        <p:cNvGrpSpPr/>
        <p:nvPr/>
      </p:nvGrpSpPr>
      <p:grpSpPr>
        <a:xfrm>
          <a:off x="0" y="0"/>
          <a:ext cx="0" cy="0"/>
          <a:chOff x="0" y="0"/>
          <a:chExt cx="0" cy="0"/>
        </a:xfrm>
      </p:grpSpPr>
      <p:sp>
        <p:nvSpPr>
          <p:cNvPr id="2" name="Egyenes összekötő 1"/>
          <p:cNvSpPr>
            <a:spLocks noChangeShapeType="1"/>
          </p:cNvSpPr>
          <p:nvPr userDrawn="1"/>
        </p:nvSpPr>
        <p:spPr bwMode="auto">
          <a:xfrm>
            <a:off x="514350" y="1057986"/>
            <a:ext cx="8629650" cy="2381"/>
          </a:xfrm>
          <a:prstGeom prst="line">
            <a:avLst/>
          </a:prstGeom>
          <a:noFill/>
          <a:ln w="38100"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zakaszfejléc">
    <p:spTree>
      <p:nvGrpSpPr>
        <p:cNvPr id="1" name=""/>
        <p:cNvGrpSpPr/>
        <p:nvPr/>
      </p:nvGrpSpPr>
      <p:grpSpPr>
        <a:xfrm>
          <a:off x="0" y="0"/>
          <a:ext cx="0" cy="0"/>
          <a:chOff x="0" y="0"/>
          <a:chExt cx="0" cy="0"/>
        </a:xfrm>
      </p:grpSpPr>
      <p:sp>
        <p:nvSpPr>
          <p:cNvPr id="2" name="Egyenes összekötő 1"/>
          <p:cNvSpPr>
            <a:spLocks noChangeShapeType="1"/>
          </p:cNvSpPr>
          <p:nvPr userDrawn="1"/>
        </p:nvSpPr>
        <p:spPr bwMode="auto">
          <a:xfrm>
            <a:off x="514350" y="1057986"/>
            <a:ext cx="8629650" cy="2381"/>
          </a:xfrm>
          <a:prstGeom prst="line">
            <a:avLst/>
          </a:prstGeom>
          <a:noFill/>
          <a:ln w="38100"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9"/>
          <p:cNvSpPr>
            <a:spLocks noGrp="1"/>
          </p:cNvSpPr>
          <p:nvPr>
            <p:ph type="dt" sz="half" idx="10"/>
          </p:nvPr>
        </p:nvSpPr>
        <p:spPr/>
        <p:txBody>
          <a:bodyPr/>
          <a:lstStyle>
            <a:lvl1pPr>
              <a:defRPr/>
            </a:lvl1pPr>
          </a:lstStyle>
          <a:p>
            <a:pPr>
              <a:defRPr/>
            </a:pPr>
            <a:fld id="{78DFEA90-EA1C-4F1C-AAA3-59B605A30239}" type="datetimeFigureOut">
              <a:rPr lang="hu-HU"/>
              <a:pPr>
                <a:defRPr/>
              </a:pPr>
              <a:t>2013.02.01.</a:t>
            </a:fld>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41E9270D-2814-47F1-962C-714E706BCF1B}"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9"/>
          <p:cNvSpPr>
            <a:spLocks noGrp="1"/>
          </p:cNvSpPr>
          <p:nvPr>
            <p:ph type="dt" sz="half" idx="10"/>
          </p:nvPr>
        </p:nvSpPr>
        <p:spPr/>
        <p:txBody>
          <a:bodyPr/>
          <a:lstStyle>
            <a:lvl1pPr>
              <a:defRPr/>
            </a:lvl1pPr>
          </a:lstStyle>
          <a:p>
            <a:pPr>
              <a:defRPr/>
            </a:pPr>
            <a:fld id="{DC0FC69D-E263-4149-A57F-CF8D1FEAAB54}" type="datetimeFigureOut">
              <a:rPr lang="hu-HU"/>
              <a:pPr>
                <a:defRPr/>
              </a:pPr>
              <a:t>2013.02.01.</a:t>
            </a:fld>
            <a:endParaRPr lang="hu-HU"/>
          </a:p>
        </p:txBody>
      </p:sp>
      <p:sp>
        <p:nvSpPr>
          <p:cNvPr id="5" name="Élőláb helye 21"/>
          <p:cNvSpPr>
            <a:spLocks noGrp="1"/>
          </p:cNvSpPr>
          <p:nvPr>
            <p:ph type="ftr" sz="quarter" idx="11"/>
          </p:nvPr>
        </p:nvSpPr>
        <p:spPr/>
        <p:txBody>
          <a:bodyPr/>
          <a:lstStyle>
            <a:lvl1pPr>
              <a:defRPr/>
            </a:lvl1pPr>
          </a:lstStyle>
          <a:p>
            <a:pPr>
              <a:defRPr/>
            </a:pPr>
            <a:endParaRPr lang="hu-HU"/>
          </a:p>
        </p:txBody>
      </p:sp>
      <p:sp>
        <p:nvSpPr>
          <p:cNvPr id="6" name="Dia számának helye 17"/>
          <p:cNvSpPr>
            <a:spLocks noGrp="1"/>
          </p:cNvSpPr>
          <p:nvPr>
            <p:ph type="sldNum" sz="quarter" idx="12"/>
          </p:nvPr>
        </p:nvSpPr>
        <p:spPr/>
        <p:txBody>
          <a:bodyPr/>
          <a:lstStyle>
            <a:lvl1pPr>
              <a:defRPr/>
            </a:lvl1pPr>
          </a:lstStyle>
          <a:p>
            <a:pPr>
              <a:defRPr/>
            </a:pPr>
            <a:fld id="{30B9E126-2267-482E-B563-26E1208B11BA}"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lang="hu-HU" smtClean="0"/>
              <a:t>Mintacím szerkesztése</a:t>
            </a:r>
            <a:endParaRPr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fld id="{385A8C5A-CE16-46E5-A0F3-F234EF8A623A}" type="datetimeFigureOut">
              <a:rPr lang="hu-HU"/>
              <a:pPr>
                <a:defRPr/>
              </a:pPr>
              <a:t>2013.02.01.</a:t>
            </a:fld>
            <a:endParaRPr lang="hu-HU"/>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489437FE-CEC8-4BC2-A95E-44B645086189}"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9"/>
          <p:cNvSpPr>
            <a:spLocks noGrp="1"/>
          </p:cNvSpPr>
          <p:nvPr>
            <p:ph type="dt" sz="half" idx="10"/>
          </p:nvPr>
        </p:nvSpPr>
        <p:spPr/>
        <p:txBody>
          <a:bodyPr/>
          <a:lstStyle>
            <a:lvl1pPr>
              <a:defRPr/>
            </a:lvl1pPr>
          </a:lstStyle>
          <a:p>
            <a:pPr>
              <a:defRPr/>
            </a:pPr>
            <a:fld id="{B844933E-5600-4DE2-AA79-933599407A2A}" type="datetimeFigureOut">
              <a:rPr lang="hu-HU"/>
              <a:pPr>
                <a:defRPr/>
              </a:pPr>
              <a:t>2013.02.01.</a:t>
            </a:fld>
            <a:endParaRPr lang="hu-HU"/>
          </a:p>
        </p:txBody>
      </p:sp>
      <p:sp>
        <p:nvSpPr>
          <p:cNvPr id="8" name="Élőláb helye 21"/>
          <p:cNvSpPr>
            <a:spLocks noGrp="1"/>
          </p:cNvSpPr>
          <p:nvPr>
            <p:ph type="ftr" sz="quarter" idx="11"/>
          </p:nvPr>
        </p:nvSpPr>
        <p:spPr/>
        <p:txBody>
          <a:bodyPr/>
          <a:lstStyle>
            <a:lvl1pPr>
              <a:defRPr/>
            </a:lvl1pPr>
          </a:lstStyle>
          <a:p>
            <a:pPr>
              <a:defRPr/>
            </a:pPr>
            <a:endParaRPr lang="hu-HU"/>
          </a:p>
        </p:txBody>
      </p:sp>
      <p:sp>
        <p:nvSpPr>
          <p:cNvPr id="9" name="Dia számának helye 17"/>
          <p:cNvSpPr>
            <a:spLocks noGrp="1"/>
          </p:cNvSpPr>
          <p:nvPr>
            <p:ph type="sldNum" sz="quarter" idx="12"/>
          </p:nvPr>
        </p:nvSpPr>
        <p:spPr/>
        <p:txBody>
          <a:bodyPr/>
          <a:lstStyle>
            <a:lvl1pPr>
              <a:defRPr/>
            </a:lvl1pPr>
          </a:lstStyle>
          <a:p>
            <a:pPr>
              <a:defRPr/>
            </a:pPr>
            <a:fld id="{E9F807EB-F329-4B4F-B243-B287DAC66D41}"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smtClean="0"/>
              <a:t>Mintacím szerkesztése</a:t>
            </a:r>
            <a:endParaRPr lang="en-US"/>
          </a:p>
        </p:txBody>
      </p:sp>
      <p:sp>
        <p:nvSpPr>
          <p:cNvPr id="3" name="Dátum helye 9"/>
          <p:cNvSpPr>
            <a:spLocks noGrp="1"/>
          </p:cNvSpPr>
          <p:nvPr>
            <p:ph type="dt" sz="half" idx="10"/>
          </p:nvPr>
        </p:nvSpPr>
        <p:spPr/>
        <p:txBody>
          <a:bodyPr/>
          <a:lstStyle>
            <a:lvl1pPr>
              <a:defRPr/>
            </a:lvl1pPr>
          </a:lstStyle>
          <a:p>
            <a:pPr>
              <a:defRPr/>
            </a:pPr>
            <a:fld id="{CCD8B9AC-9A18-4CA2-9C11-45D60AC36CEC}" type="datetimeFigureOut">
              <a:rPr lang="hu-HU"/>
              <a:pPr>
                <a:defRPr/>
              </a:pPr>
              <a:t>2013.02.01.</a:t>
            </a:fld>
            <a:endParaRPr lang="hu-HU"/>
          </a:p>
        </p:txBody>
      </p:sp>
      <p:sp>
        <p:nvSpPr>
          <p:cNvPr id="4" name="Élőláb helye 21"/>
          <p:cNvSpPr>
            <a:spLocks noGrp="1"/>
          </p:cNvSpPr>
          <p:nvPr>
            <p:ph type="ftr" sz="quarter" idx="11"/>
          </p:nvPr>
        </p:nvSpPr>
        <p:spPr/>
        <p:txBody>
          <a:bodyPr/>
          <a:lstStyle>
            <a:lvl1pPr>
              <a:defRPr/>
            </a:lvl1pPr>
          </a:lstStyle>
          <a:p>
            <a:pPr>
              <a:defRPr/>
            </a:pPr>
            <a:endParaRPr lang="hu-HU"/>
          </a:p>
        </p:txBody>
      </p:sp>
      <p:sp>
        <p:nvSpPr>
          <p:cNvPr id="5" name="Dia számának helye 17"/>
          <p:cNvSpPr>
            <a:spLocks noGrp="1"/>
          </p:cNvSpPr>
          <p:nvPr>
            <p:ph type="sldNum" sz="quarter" idx="12"/>
          </p:nvPr>
        </p:nvSpPr>
        <p:spPr/>
        <p:txBody>
          <a:bodyPr/>
          <a:lstStyle>
            <a:lvl1pPr>
              <a:defRPr/>
            </a:lvl1pPr>
          </a:lstStyle>
          <a:p>
            <a:pPr>
              <a:defRPr/>
            </a:pPr>
            <a:fld id="{CA6AAA5D-5195-4D93-8081-67BB1C87BF0F}"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p:cNvSpPr>
            <a:spLocks noGrp="1"/>
          </p:cNvSpPr>
          <p:nvPr>
            <p:ph type="dt" sz="half" idx="10"/>
          </p:nvPr>
        </p:nvSpPr>
        <p:spPr/>
        <p:txBody>
          <a:bodyPr/>
          <a:lstStyle>
            <a:lvl1pPr>
              <a:defRPr/>
            </a:lvl1pPr>
          </a:lstStyle>
          <a:p>
            <a:pPr>
              <a:defRPr/>
            </a:pPr>
            <a:fld id="{91E0DB4D-44F4-4812-BB33-B4D5314627A5}" type="datetimeFigureOut">
              <a:rPr lang="hu-HU"/>
              <a:pPr>
                <a:defRPr/>
              </a:pPr>
              <a:t>2013.02.01.</a:t>
            </a:fld>
            <a:endParaRPr lang="hu-HU"/>
          </a:p>
        </p:txBody>
      </p:sp>
      <p:sp>
        <p:nvSpPr>
          <p:cNvPr id="3" name="Élőláb helye 21"/>
          <p:cNvSpPr>
            <a:spLocks noGrp="1"/>
          </p:cNvSpPr>
          <p:nvPr>
            <p:ph type="ftr" sz="quarter" idx="11"/>
          </p:nvPr>
        </p:nvSpPr>
        <p:spPr/>
        <p:txBody>
          <a:bodyPr/>
          <a:lstStyle>
            <a:lvl1pPr>
              <a:defRPr/>
            </a:lvl1pPr>
          </a:lstStyle>
          <a:p>
            <a:pPr>
              <a:defRPr/>
            </a:pPr>
            <a:endParaRPr lang="hu-HU"/>
          </a:p>
        </p:txBody>
      </p:sp>
      <p:sp>
        <p:nvSpPr>
          <p:cNvPr id="4" name="Dia számának helye 17"/>
          <p:cNvSpPr>
            <a:spLocks noGrp="1"/>
          </p:cNvSpPr>
          <p:nvPr>
            <p:ph type="sldNum" sz="quarter" idx="12"/>
          </p:nvPr>
        </p:nvSpPr>
        <p:spPr/>
        <p:txBody>
          <a:bodyPr/>
          <a:lstStyle>
            <a:lvl1pPr>
              <a:defRPr/>
            </a:lvl1pPr>
          </a:lstStyle>
          <a:p>
            <a:pPr>
              <a:defRPr/>
            </a:pPr>
            <a:fld id="{3A27F09F-6915-43BA-AAF7-70DAD6F481EB}"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smtClean="0"/>
              <a:t>Mintacím szerkesztése</a:t>
            </a:r>
            <a:endParaRPr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9"/>
          <p:cNvSpPr>
            <a:spLocks noGrp="1"/>
          </p:cNvSpPr>
          <p:nvPr>
            <p:ph type="dt" sz="half" idx="10"/>
          </p:nvPr>
        </p:nvSpPr>
        <p:spPr/>
        <p:txBody>
          <a:bodyPr/>
          <a:lstStyle>
            <a:lvl1pPr>
              <a:defRPr/>
            </a:lvl1pPr>
          </a:lstStyle>
          <a:p>
            <a:pPr>
              <a:defRPr/>
            </a:pPr>
            <a:fld id="{C62A66C4-6E2E-401C-B915-2216470C50EE}" type="datetimeFigureOut">
              <a:rPr lang="hu-HU"/>
              <a:pPr>
                <a:defRPr/>
              </a:pPr>
              <a:t>2013.02.01.</a:t>
            </a:fld>
            <a:endParaRPr lang="hu-HU"/>
          </a:p>
        </p:txBody>
      </p:sp>
      <p:sp>
        <p:nvSpPr>
          <p:cNvPr id="6" name="Élőláb helye 21"/>
          <p:cNvSpPr>
            <a:spLocks noGrp="1"/>
          </p:cNvSpPr>
          <p:nvPr>
            <p:ph type="ftr" sz="quarter" idx="11"/>
          </p:nvPr>
        </p:nvSpPr>
        <p:spPr/>
        <p:txBody>
          <a:bodyPr/>
          <a:lstStyle>
            <a:lvl1pPr>
              <a:defRPr/>
            </a:lvl1pPr>
          </a:lstStyle>
          <a:p>
            <a:pPr>
              <a:defRPr/>
            </a:pPr>
            <a:endParaRPr lang="hu-HU"/>
          </a:p>
        </p:txBody>
      </p:sp>
      <p:sp>
        <p:nvSpPr>
          <p:cNvPr id="7" name="Dia számának helye 17"/>
          <p:cNvSpPr>
            <a:spLocks noGrp="1"/>
          </p:cNvSpPr>
          <p:nvPr>
            <p:ph type="sldNum" sz="quarter" idx="12"/>
          </p:nvPr>
        </p:nvSpPr>
        <p:spPr/>
        <p:txBody>
          <a:bodyPr/>
          <a:lstStyle>
            <a:lvl1pPr>
              <a:defRPr/>
            </a:lvl1pPr>
          </a:lstStyle>
          <a:p>
            <a:pPr>
              <a:defRPr/>
            </a:pPr>
            <a:fld id="{C3A30085-B8CB-4676-947E-71BA6E07E729}"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erékszögű háromszög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zabadkézi sokszög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Szabadkézi sokszög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Cím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hu-HU" smtClean="0"/>
              <a:t>Mintacím szerkesztése</a:t>
            </a:r>
            <a:endParaRPr lang="en-US"/>
          </a:p>
        </p:txBody>
      </p:sp>
      <p:sp>
        <p:nvSpPr>
          <p:cNvPr id="4" name="Szöveg hely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smtClean="0"/>
              <a:t>Mintaszöveg szerkesztése</a:t>
            </a:r>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9" name="Dátum helye 4"/>
          <p:cNvSpPr>
            <a:spLocks noGrp="1"/>
          </p:cNvSpPr>
          <p:nvPr>
            <p:ph type="dt" sz="half" idx="10"/>
          </p:nvPr>
        </p:nvSpPr>
        <p:spPr/>
        <p:txBody>
          <a:bodyPr/>
          <a:lstStyle>
            <a:lvl1pPr>
              <a:defRPr/>
            </a:lvl1pPr>
          </a:lstStyle>
          <a:p>
            <a:pPr>
              <a:defRPr/>
            </a:pPr>
            <a:fld id="{3B79B48F-022A-4E2F-8088-F06642158320}" type="datetimeFigureOut">
              <a:rPr lang="hu-HU"/>
              <a:pPr>
                <a:defRPr/>
              </a:pPr>
              <a:t>2013.02.01.</a:t>
            </a:fld>
            <a:endParaRPr lang="hu-HU"/>
          </a:p>
        </p:txBody>
      </p:sp>
      <p:sp>
        <p:nvSpPr>
          <p:cNvPr id="10" name="Élőláb helye 5"/>
          <p:cNvSpPr>
            <a:spLocks noGrp="1"/>
          </p:cNvSpPr>
          <p:nvPr>
            <p:ph type="ftr" sz="quarter" idx="11"/>
          </p:nvPr>
        </p:nvSpPr>
        <p:spPr/>
        <p:txBody>
          <a:bodyPr/>
          <a:lstStyle>
            <a:lvl1pPr>
              <a:defRPr/>
            </a:lvl1pPr>
          </a:lstStyle>
          <a:p>
            <a:pPr>
              <a:defRPr/>
            </a:pPr>
            <a:endParaRPr lang="hu-HU"/>
          </a:p>
        </p:txBody>
      </p:sp>
      <p:sp>
        <p:nvSpPr>
          <p:cNvPr id="11" name="Dia számának helye 6"/>
          <p:cNvSpPr>
            <a:spLocks noGrp="1"/>
          </p:cNvSpPr>
          <p:nvPr>
            <p:ph type="sldNum" sz="quarter" idx="12"/>
          </p:nvPr>
        </p:nvSpPr>
        <p:spPr>
          <a:xfrm>
            <a:off x="8077200" y="6356350"/>
            <a:ext cx="609600" cy="365125"/>
          </a:xfrm>
        </p:spPr>
        <p:txBody>
          <a:bodyPr/>
          <a:lstStyle>
            <a:lvl1pPr>
              <a:defRPr/>
            </a:lvl1pPr>
          </a:lstStyle>
          <a:p>
            <a:pPr>
              <a:defRPr/>
            </a:pPr>
            <a:fld id="{6F0BCF43-FC93-41C8-8753-4771FFD81025}"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Szabadkézi sokszög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Cím hely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hu-HU" smtClean="0"/>
              <a:t>Mintacím szerkesztése</a:t>
            </a:r>
            <a:endParaRPr lang="en-US" smtClean="0"/>
          </a:p>
        </p:txBody>
      </p:sp>
      <p:sp>
        <p:nvSpPr>
          <p:cNvPr id="1029" name="Szöveg hely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845F4F9-F6E0-41E1-A536-678C7FBFDD28}" type="datetimeFigureOut">
              <a:rPr lang="hu-HU"/>
              <a:pPr>
                <a:defRPr/>
              </a:pPr>
              <a:t>2013.02.01.</a:t>
            </a:fld>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A7F0FC4-4FDA-4676-B9C2-0218694663EA}" type="slidenum">
              <a:rPr lang="hu-HU"/>
              <a:pPr>
                <a:defRPr/>
              </a:pPr>
              <a:t>‹#›</a:t>
            </a:fld>
            <a:endParaRPr lang="hu-HU"/>
          </a:p>
        </p:txBody>
      </p:sp>
      <p:grpSp>
        <p:nvGrpSpPr>
          <p:cNvPr id="1033" name="Csoportba foglalás 1"/>
          <p:cNvGrpSpPr>
            <a:grpSpLocks/>
          </p:cNvGrpSpPr>
          <p:nvPr/>
        </p:nvGrpSpPr>
        <p:grpSpPr bwMode="auto">
          <a:xfrm>
            <a:off x="-19050" y="203200"/>
            <a:ext cx="9180513" cy="647700"/>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 id="2147483779" r:id="rId4"/>
    <p:sldLayoutId id="2147483778" r:id="rId5"/>
    <p:sldLayoutId id="2147483777" r:id="rId6"/>
    <p:sldLayoutId id="2147483776" r:id="rId7"/>
    <p:sldLayoutId id="2147483775" r:id="rId8"/>
    <p:sldLayoutId id="2147483783" r:id="rId9"/>
    <p:sldLayoutId id="2147483774" r:id="rId10"/>
    <p:sldLayoutId id="2147483773" r:id="rId11"/>
    <p:sldLayoutId id="2147483784" r:id="rId12"/>
    <p:sldLayoutId id="2147483785"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Trebuchet MS" pitchFamily="34" charset="0"/>
        </a:defRPr>
      </a:lvl2pPr>
      <a:lvl3pPr algn="l" rtl="0" fontAlgn="base">
        <a:spcBef>
          <a:spcPct val="0"/>
        </a:spcBef>
        <a:spcAft>
          <a:spcPct val="0"/>
        </a:spcAft>
        <a:defRPr sz="5000">
          <a:solidFill>
            <a:schemeClr val="tx2"/>
          </a:solidFill>
          <a:latin typeface="Trebuchet MS" pitchFamily="34" charset="0"/>
        </a:defRPr>
      </a:lvl3pPr>
      <a:lvl4pPr algn="l" rtl="0" fontAlgn="base">
        <a:spcBef>
          <a:spcPct val="0"/>
        </a:spcBef>
        <a:spcAft>
          <a:spcPct val="0"/>
        </a:spcAft>
        <a:defRPr sz="5000">
          <a:solidFill>
            <a:schemeClr val="tx2"/>
          </a:solidFill>
          <a:latin typeface="Trebuchet MS" pitchFamily="34" charset="0"/>
        </a:defRPr>
      </a:lvl4pPr>
      <a:lvl5pPr algn="l" rtl="0" fontAlgn="base">
        <a:spcBef>
          <a:spcPct val="0"/>
        </a:spcBef>
        <a:spcAft>
          <a:spcPct val="0"/>
        </a:spcAft>
        <a:defRPr sz="5000">
          <a:solidFill>
            <a:schemeClr val="tx2"/>
          </a:solidFill>
          <a:latin typeface="Trebuchet MS" pitchFamily="34" charset="0"/>
        </a:defRPr>
      </a:lvl5pPr>
      <a:lvl6pPr marL="457200" algn="l" rtl="0" fontAlgn="base">
        <a:spcBef>
          <a:spcPct val="0"/>
        </a:spcBef>
        <a:spcAft>
          <a:spcPct val="0"/>
        </a:spcAft>
        <a:defRPr sz="5000">
          <a:solidFill>
            <a:schemeClr val="tx2"/>
          </a:solidFill>
          <a:latin typeface="Trebuchet MS" pitchFamily="34" charset="0"/>
        </a:defRPr>
      </a:lvl6pPr>
      <a:lvl7pPr marL="914400" algn="l" rtl="0" fontAlgn="base">
        <a:spcBef>
          <a:spcPct val="0"/>
        </a:spcBef>
        <a:spcAft>
          <a:spcPct val="0"/>
        </a:spcAft>
        <a:defRPr sz="5000">
          <a:solidFill>
            <a:schemeClr val="tx2"/>
          </a:solidFill>
          <a:latin typeface="Trebuchet MS" pitchFamily="34" charset="0"/>
        </a:defRPr>
      </a:lvl7pPr>
      <a:lvl8pPr marL="1371600" algn="l" rtl="0" fontAlgn="base">
        <a:spcBef>
          <a:spcPct val="0"/>
        </a:spcBef>
        <a:spcAft>
          <a:spcPct val="0"/>
        </a:spcAft>
        <a:defRPr sz="5000">
          <a:solidFill>
            <a:schemeClr val="tx2"/>
          </a:solidFill>
          <a:latin typeface="Trebuchet MS" pitchFamily="34" charset="0"/>
        </a:defRPr>
      </a:lvl8pPr>
      <a:lvl9pPr marL="1828800" algn="l" rtl="0" fontAlgn="base">
        <a:spcBef>
          <a:spcPct val="0"/>
        </a:spcBef>
        <a:spcAft>
          <a:spcPct val="0"/>
        </a:spcAft>
        <a:defRPr sz="5000">
          <a:solidFill>
            <a:schemeClr val="tx2"/>
          </a:solidFill>
          <a:latin typeface="Trebuchet MS" pitchFamily="34" charset="0"/>
        </a:defRPr>
      </a:lvl9pPr>
    </p:titleStyle>
    <p:bodyStyle>
      <a:lvl1pPr marL="273050" indent="-273050" algn="l" rtl="0" fontAlgn="base">
        <a:spcBef>
          <a:spcPct val="20000"/>
        </a:spcBef>
        <a:spcAft>
          <a:spcPct val="0"/>
        </a:spcAft>
        <a:buClr>
          <a:srgbClr val="1B587C"/>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1B587C"/>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4E854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Csoportba foglalás 7"/>
          <p:cNvGrpSpPr>
            <a:grpSpLocks/>
          </p:cNvGrpSpPr>
          <p:nvPr/>
        </p:nvGrpSpPr>
        <p:grpSpPr bwMode="auto">
          <a:xfrm>
            <a:off x="0" y="333375"/>
            <a:ext cx="9144000" cy="6273800"/>
            <a:chOff x="0" y="332656"/>
            <a:chExt cx="9144000" cy="6274494"/>
          </a:xfrm>
        </p:grpSpPr>
        <p:sp>
          <p:nvSpPr>
            <p:cNvPr id="9" name="Téglalap 8"/>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125"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5126"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5127"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13" name="Téglalap 12"/>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051" name="Cím 1"/>
          <p:cNvSpPr>
            <a:spLocks noGrp="1"/>
          </p:cNvSpPr>
          <p:nvPr>
            <p:ph type="ctrTitle"/>
          </p:nvPr>
        </p:nvSpPr>
        <p:spPr>
          <a:xfrm>
            <a:off x="0" y="2492896"/>
            <a:ext cx="9144000" cy="2209800"/>
          </a:xfrm>
        </p:spPr>
        <p:txBody>
          <a:bodyPr rIns="0" anchor="ctr">
            <a:noAutofit/>
          </a:bodyPr>
          <a:lstStyle/>
          <a:p>
            <a:pPr algn="ctr" fontAlgn="auto">
              <a:spcAft>
                <a:spcPts val="0"/>
              </a:spcAft>
              <a:defRPr/>
            </a:pPr>
            <a:r>
              <a:rPr lang="hu-HU" sz="8000" dirty="0" smtClean="0">
                <a:solidFill>
                  <a:srgbClr val="FF0000"/>
                </a:solidFill>
                <a:effectLst>
                  <a:outerShdw blurRad="38100" dist="38100" dir="2700000" algn="tl">
                    <a:srgbClr val="000000">
                      <a:alpha val="43137"/>
                    </a:srgbClr>
                  </a:outerShdw>
                </a:effectLst>
                <a:cs typeface="Times New Roman" pitchFamily="18" charset="0"/>
              </a:rPr>
              <a:t>Változások</a:t>
            </a:r>
            <a:br>
              <a:rPr lang="hu-HU" sz="8000" dirty="0" smtClean="0">
                <a:solidFill>
                  <a:srgbClr val="FF0000"/>
                </a:solidFill>
                <a:effectLst>
                  <a:outerShdw blurRad="38100" dist="38100" dir="2700000" algn="tl">
                    <a:srgbClr val="000000">
                      <a:alpha val="43137"/>
                    </a:srgbClr>
                  </a:outerShdw>
                </a:effectLst>
                <a:cs typeface="Times New Roman" pitchFamily="18" charset="0"/>
              </a:rPr>
            </a:br>
            <a:r>
              <a:rPr lang="hu-HU" sz="8000" dirty="0" smtClean="0">
                <a:solidFill>
                  <a:srgbClr val="FF0000"/>
                </a:solidFill>
                <a:effectLst>
                  <a:outerShdw blurRad="38100" dist="38100" dir="2700000" algn="tl">
                    <a:srgbClr val="000000">
                      <a:alpha val="43137"/>
                    </a:srgbClr>
                  </a:outerShdw>
                </a:effectLst>
                <a:cs typeface="Times New Roman" pitchFamily="18" charset="0"/>
              </a:rPr>
              <a:t>2013</a:t>
            </a:r>
            <a:endParaRPr lang="hu-HU" sz="8000" dirty="0" smtClean="0">
              <a:effectLst>
                <a:outerShdw blurRad="38100" dist="38100" dir="2700000" algn="tl">
                  <a:srgbClr val="000000">
                    <a:alpha val="43137"/>
                  </a:srgbClr>
                </a:outerShdw>
              </a:effectLst>
            </a:endParaRP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8" name="Csoportba foglalás 7"/>
          <p:cNvGrpSpPr>
            <a:grpSpLocks/>
          </p:cNvGrpSpPr>
          <p:nvPr/>
        </p:nvGrpSpPr>
        <p:grpSpPr bwMode="auto">
          <a:xfrm>
            <a:off x="0" y="1268413"/>
            <a:ext cx="9144000" cy="4248150"/>
            <a:chOff x="0" y="1268760"/>
            <a:chExt cx="9144000" cy="4248472"/>
          </a:xfrm>
        </p:grpSpPr>
        <p:sp>
          <p:nvSpPr>
            <p:cNvPr id="6" name="Téglalap 5"/>
            <p:cNvSpPr/>
            <p:nvPr/>
          </p:nvSpPr>
          <p:spPr>
            <a:xfrm>
              <a:off x="0" y="1268760"/>
              <a:ext cx="9144000" cy="42484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40"/>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1412776"/>
            <a:ext cx="9144000" cy="3960440"/>
          </a:xfrm>
        </p:spPr>
        <p:txBody>
          <a:bodyPr tIns="0" anchor="ctr">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smtClean="0">
                <a:solidFill>
                  <a:srgbClr val="FF0000"/>
                </a:solidFill>
                <a:effectLst>
                  <a:outerShdw blurRad="38100" dist="38100" dir="2700000" algn="tl">
                    <a:srgbClr val="000000">
                      <a:alpha val="43137"/>
                    </a:srgbClr>
                  </a:outerShdw>
                </a:effectLst>
                <a:cs typeface="Times New Roman" pitchFamily="18" charset="0"/>
              </a:rPr>
              <a:t>A</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kérelem</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benyújtása</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előtt</a:t>
            </a:r>
            <a:endParaRPr lang="hu-HU" sz="5400"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649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993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IÉSZ különös szabályai</a:t>
            </a:r>
          </a:p>
        </p:txBody>
      </p:sp>
      <p:sp>
        <p:nvSpPr>
          <p:cNvPr id="39939" name="Rectangle 3"/>
          <p:cNvSpPr>
            <a:spLocks noGrp="1" noChangeArrowheads="1"/>
          </p:cNvSpPr>
          <p:nvPr>
            <p:ph idx="1"/>
          </p:nvPr>
        </p:nvSpPr>
        <p:spPr>
          <a:xfrm>
            <a:off x="0" y="1412875"/>
            <a:ext cx="9144000" cy="5445125"/>
          </a:xfrm>
        </p:spPr>
        <p:txBody>
          <a:bodyPr>
            <a:noAutofit/>
          </a:bodyPr>
          <a:lstStyle/>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telepítési engedélyben foglaltak az építésügyi hatóságot és a szakhatóságokat  kötik,</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ha a telepítési engedély egyben telekalakítási engedély is, akkor </a:t>
            </a:r>
            <a:r>
              <a:rPr lang="hu-HU" b="1" u="sng" spc="-40" dirty="0" smtClean="0"/>
              <a:t>az integrált építési engedély megadásának nem feltétele a telek rendezettsége</a:t>
            </a:r>
            <a:r>
              <a:rPr lang="hu-HU" b="1" spc="-40" dirty="0" smtClean="0"/>
              <a:t>. </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telekalakítási engedély alapján a változás ingatlan-nyilvántartáson való átvezetéséről az építtető köteles a kivitelezés megkezdéséig gondoskodni.</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Ha </a:t>
            </a:r>
            <a:r>
              <a:rPr lang="hu-HU" b="1" spc="-40" dirty="0"/>
              <a:t>a telepítési engedély egyben a </a:t>
            </a:r>
            <a:r>
              <a:rPr lang="hu-HU" b="1" spc="-40" dirty="0" smtClean="0"/>
              <a:t>településrendezési eszközzel kapcsolatos szakmai vélemény is, akkor a kérelem csak a településrendezési eszköz elfogadása és hatálybalépése esetén bírálható el.</a:t>
            </a:r>
          </a:p>
          <a:p>
            <a:pPr marL="530225" indent="-354013" fontAlgn="auto">
              <a:lnSpc>
                <a:spcPts val="3000"/>
              </a:lnSpc>
              <a:spcBef>
                <a:spcPts val="0"/>
              </a:spcBef>
              <a:spcAft>
                <a:spcPts val="0"/>
              </a:spcAft>
              <a:buClr>
                <a:srgbClr val="FF0000"/>
              </a:buClr>
              <a:buSzPct val="120000"/>
              <a:buFont typeface="Wingdings" pitchFamily="2" charset="2"/>
              <a:buChar char="§"/>
              <a:defRPr/>
            </a:pPr>
            <a:endParaRPr lang="hu-HU" b="1" spc="-40" dirty="0" smtClean="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752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0962"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integrált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építési engedély tartalma</a:t>
            </a:r>
          </a:p>
        </p:txBody>
      </p:sp>
      <p:sp>
        <p:nvSpPr>
          <p:cNvPr id="40963" name="Rectangle 3"/>
          <p:cNvSpPr>
            <a:spLocks noGrp="1" noChangeArrowheads="1"/>
          </p:cNvSpPr>
          <p:nvPr>
            <p:ph idx="1"/>
          </p:nvPr>
        </p:nvSpPr>
        <p:spPr>
          <a:xfrm>
            <a:off x="0" y="1385888"/>
            <a:ext cx="9144000" cy="5472112"/>
          </a:xfrm>
        </p:spPr>
        <p:txBody>
          <a:bodyPr>
            <a:noAutofit/>
          </a:bodyPr>
          <a:lstStyle/>
          <a:p>
            <a:pPr marL="530225" indent="-354013" fontAlgn="auto">
              <a:lnSpc>
                <a:spcPts val="2600"/>
              </a:lnSpc>
              <a:spcBef>
                <a:spcPts val="0"/>
              </a:spcBef>
              <a:spcAft>
                <a:spcPts val="0"/>
              </a:spcAft>
              <a:buClr>
                <a:srgbClr val="FF0000"/>
              </a:buClr>
              <a:buSzPct val="120000"/>
              <a:buFont typeface="Wingdings 2"/>
              <a:buNone/>
              <a:defRPr/>
            </a:pPr>
            <a:r>
              <a:rPr lang="hu-HU" b="1" spc="-40" dirty="0" smtClean="0"/>
              <a:t>Rendelkező rész:</a:t>
            </a:r>
          </a:p>
          <a:p>
            <a:pPr marL="530225" indent="-354013" fontAlgn="auto">
              <a:lnSpc>
                <a:spcPts val="2600"/>
              </a:lnSpc>
              <a:spcBef>
                <a:spcPts val="0"/>
              </a:spcBef>
              <a:spcAft>
                <a:spcPts val="0"/>
              </a:spcAft>
              <a:buClr>
                <a:srgbClr val="FF0000"/>
              </a:buClr>
              <a:buSzPct val="120000"/>
              <a:buFont typeface="Arial" pitchFamily="34" charset="0"/>
              <a:buChar char="•"/>
              <a:defRPr/>
            </a:pPr>
            <a:r>
              <a:rPr lang="hu-HU" b="1" spc="-40" dirty="0" smtClean="0"/>
              <a:t>a tervezett építési beruházás, a beruházásra vonatkozó teljesítmény és kibocsátási adatok, valamint technológia rövid leírása, </a:t>
            </a:r>
          </a:p>
          <a:p>
            <a:pPr marL="530225" indent="-354013" fontAlgn="auto">
              <a:lnSpc>
                <a:spcPts val="2600"/>
              </a:lnSpc>
              <a:spcBef>
                <a:spcPts val="0"/>
              </a:spcBef>
              <a:spcAft>
                <a:spcPts val="0"/>
              </a:spcAft>
              <a:buClr>
                <a:srgbClr val="FF0000"/>
              </a:buClr>
              <a:buSzPct val="120000"/>
              <a:buFont typeface="Arial" pitchFamily="34" charset="0"/>
              <a:buChar char="•"/>
              <a:defRPr/>
            </a:pPr>
            <a:r>
              <a:rPr lang="hu-HU" b="1" spc="-40" dirty="0" smtClean="0"/>
              <a:t>az egységes környezethasználati engedélyezési eljárásban hozott döntés, az EKHE feltételei,</a:t>
            </a:r>
          </a:p>
          <a:p>
            <a:pPr marL="530225" indent="-354013" fontAlgn="auto">
              <a:lnSpc>
                <a:spcPts val="2600"/>
              </a:lnSpc>
              <a:spcBef>
                <a:spcPts val="0"/>
              </a:spcBef>
              <a:spcAft>
                <a:spcPts val="0"/>
              </a:spcAft>
              <a:buClr>
                <a:srgbClr val="FF0000"/>
              </a:buClr>
              <a:buSzPct val="120000"/>
              <a:buFont typeface="Wingdings 2"/>
              <a:buNone/>
              <a:defRPr/>
            </a:pPr>
            <a:r>
              <a:rPr lang="hu-HU" b="1" spc="-40" dirty="0" smtClean="0"/>
              <a:t>Tájékoztató rész:</a:t>
            </a:r>
          </a:p>
          <a:p>
            <a:pPr marL="530225" indent="-354013" fontAlgn="auto">
              <a:lnSpc>
                <a:spcPts val="2600"/>
              </a:lnSpc>
              <a:spcBef>
                <a:spcPts val="0"/>
              </a:spcBef>
              <a:spcAft>
                <a:spcPts val="0"/>
              </a:spcAft>
              <a:buClr>
                <a:srgbClr val="FF0000"/>
              </a:buClr>
              <a:buSzPct val="120000"/>
              <a:buFont typeface="Arial" pitchFamily="34" charset="0"/>
              <a:buChar char="•"/>
              <a:defRPr/>
            </a:pPr>
            <a:r>
              <a:rPr lang="hu-HU" b="1" spc="-40" dirty="0"/>
              <a:t>a telepítési engedély megadásáról szóló végzésben hozott döntés a határozat elleni jogorvoslati eljárásban támadható,</a:t>
            </a:r>
          </a:p>
          <a:p>
            <a:pPr marL="530225" indent="-354013" fontAlgn="auto">
              <a:lnSpc>
                <a:spcPts val="2600"/>
              </a:lnSpc>
              <a:spcBef>
                <a:spcPts val="0"/>
              </a:spcBef>
              <a:spcAft>
                <a:spcPts val="0"/>
              </a:spcAft>
              <a:buClr>
                <a:srgbClr val="FF0000"/>
              </a:buClr>
              <a:buSzPct val="120000"/>
              <a:buFont typeface="Arial" pitchFamily="34" charset="0"/>
              <a:buChar char="•"/>
              <a:defRPr/>
            </a:pPr>
            <a:r>
              <a:rPr lang="hu-HU" b="1" spc="-40" dirty="0"/>
              <a:t>a telekalakítási engedély alapján a változást </a:t>
            </a:r>
            <a:r>
              <a:rPr lang="hu-HU" b="1" spc="-40" dirty="0" smtClean="0"/>
              <a:t>az ingatlan-nyilvántartáson </a:t>
            </a:r>
            <a:r>
              <a:rPr lang="hu-HU" b="1" spc="-40" dirty="0"/>
              <a:t>az integrált építési engedély végrehajthatóvá válása után, az építőipari kivitelezési tevékenység megkezdése előtt át kell vezetni, és annak megtörténtét építtető az építőipari kivitelezési tevékenység megkezdésekor igazolni köteles.</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854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198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integrált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építési engedély közlése</a:t>
            </a:r>
          </a:p>
        </p:txBody>
      </p:sp>
      <p:sp>
        <p:nvSpPr>
          <p:cNvPr id="41987" name="Rectangle 3"/>
          <p:cNvSpPr>
            <a:spLocks noGrp="1" noChangeArrowheads="1"/>
          </p:cNvSpPr>
          <p:nvPr>
            <p:ph idx="1"/>
          </p:nvPr>
        </p:nvSpPr>
        <p:spPr>
          <a:xfrm>
            <a:off x="0" y="1412875"/>
            <a:ext cx="9144000" cy="5445125"/>
          </a:xfrm>
        </p:spPr>
        <p:txBody>
          <a:bodyPr>
            <a:noAutofit/>
          </a:bodyPr>
          <a:lstStyle/>
          <a:p>
            <a:pPr marL="530225" indent="-354013" fontAlgn="auto">
              <a:lnSpc>
                <a:spcPts val="3000"/>
              </a:lnSpc>
              <a:spcBef>
                <a:spcPts val="0"/>
              </a:spcBef>
              <a:spcAft>
                <a:spcPts val="0"/>
              </a:spcAft>
              <a:buClr>
                <a:srgbClr val="FF0000"/>
              </a:buClr>
              <a:buSzPct val="120000"/>
              <a:buFont typeface="Wingdings" pitchFamily="2" charset="2"/>
              <a:buNone/>
              <a:defRPr/>
            </a:pPr>
            <a:r>
              <a:rPr lang="hu-HU" b="1" spc="-40" dirty="0" smtClean="0"/>
              <a:t>Ügyféli minőségben:</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a:t>nemzetközi eljárás esetén a hatásviselő féllel</a:t>
            </a:r>
            <a:r>
              <a:rPr lang="hu-HU" b="1" spc="-40" dirty="0" smtClean="0"/>
              <a:t>,</a:t>
            </a:r>
          </a:p>
          <a:p>
            <a:pPr marL="530225" indent="-354013" fontAlgn="auto">
              <a:lnSpc>
                <a:spcPts val="3000"/>
              </a:lnSpc>
              <a:spcBef>
                <a:spcPts val="0"/>
              </a:spcBef>
              <a:spcAft>
                <a:spcPts val="0"/>
              </a:spcAft>
              <a:buClr>
                <a:srgbClr val="FF0000"/>
              </a:buClr>
              <a:buSzPct val="120000"/>
              <a:buFont typeface="Wingdings" pitchFamily="2" charset="2"/>
              <a:buNone/>
              <a:defRPr/>
            </a:pPr>
            <a:r>
              <a:rPr lang="hu-HU" b="1" spc="-40" dirty="0" smtClean="0"/>
              <a:t>Tájékoztatásul:</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települési </a:t>
            </a:r>
            <a:r>
              <a:rPr lang="hu-HU" b="1" spc="-40" dirty="0"/>
              <a:t>önkormányzat polgármesterével,</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a:t>
            </a:r>
            <a:r>
              <a:rPr lang="hu-HU" b="1" spc="-40" dirty="0"/>
              <a:t>ügydöntő és megalapozó </a:t>
            </a:r>
            <a:r>
              <a:rPr lang="hu-HU" b="1" spc="-40" dirty="0" smtClean="0"/>
              <a:t>szakhatóságokkal</a:t>
            </a:r>
          </a:p>
          <a:p>
            <a:pPr marL="530225" indent="-354013" fontAlgn="auto">
              <a:lnSpc>
                <a:spcPts val="3000"/>
              </a:lnSpc>
              <a:spcBef>
                <a:spcPts val="0"/>
              </a:spcBef>
              <a:spcAft>
                <a:spcPts val="0"/>
              </a:spcAft>
              <a:buClr>
                <a:srgbClr val="FF0000"/>
              </a:buClr>
              <a:buSzPct val="120000"/>
              <a:buFont typeface="Wingdings 2"/>
              <a:buNone/>
              <a:defRPr/>
            </a:pPr>
            <a:r>
              <a:rPr lang="hu-HU" b="1" spc="-40" dirty="0" smtClean="0"/>
              <a:t>Jogerő után:</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telekalakítás esetén az ingatlanügyi hatósággal,</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tájékoztatás az </a:t>
            </a:r>
            <a:r>
              <a:rPr lang="hu-HU" b="1" spc="-40" dirty="0"/>
              <a:t>ÉTDR mindenki által látható felületén a jogerős engedély tárgyáról és </a:t>
            </a:r>
            <a:r>
              <a:rPr lang="hu-HU" b="1" spc="-40" dirty="0" smtClean="0"/>
              <a:t>típusáról</a:t>
            </a:r>
          </a:p>
          <a:p>
            <a:pPr marL="171450" indent="4763" fontAlgn="auto">
              <a:lnSpc>
                <a:spcPts val="3000"/>
              </a:lnSpc>
              <a:spcBef>
                <a:spcPts val="0"/>
              </a:spcBef>
              <a:spcAft>
                <a:spcPts val="0"/>
              </a:spcAft>
              <a:buClr>
                <a:srgbClr val="FF0000"/>
              </a:buClr>
              <a:buSzPct val="120000"/>
              <a:buFont typeface="Wingdings 2"/>
              <a:buNone/>
              <a:defRPr/>
            </a:pPr>
            <a:r>
              <a:rPr lang="hu-HU" b="1" spc="-40" dirty="0" smtClean="0"/>
              <a:t>Jogerőre </a:t>
            </a:r>
            <a:r>
              <a:rPr lang="hu-HU" b="1" spc="-40" dirty="0"/>
              <a:t>emelkedésére tekintet nélkül a </a:t>
            </a:r>
            <a:r>
              <a:rPr lang="hu-HU" b="1" spc="-40" dirty="0" err="1"/>
              <a:t>Ket</a:t>
            </a:r>
            <a:r>
              <a:rPr lang="hu-HU" b="1" spc="-40" dirty="0"/>
              <a:t>. szabályai szerint </a:t>
            </a:r>
            <a:r>
              <a:rPr lang="hu-HU" b="1" spc="-40" dirty="0" smtClean="0"/>
              <a:t>nyilvános közzététel, </a:t>
            </a:r>
            <a:r>
              <a:rPr lang="hu-HU" b="1" spc="-40" dirty="0"/>
              <a:t>ha a környezetvédelmi hatóság a tevékenység következtében várható környezeti hatások jelentőségét vizsgálta.</a:t>
            </a:r>
          </a:p>
          <a:p>
            <a:pPr marL="530225" indent="-354013" fontAlgn="auto">
              <a:lnSpc>
                <a:spcPts val="3000"/>
              </a:lnSpc>
              <a:spcBef>
                <a:spcPts val="0"/>
              </a:spcBef>
              <a:spcAft>
                <a:spcPts val="0"/>
              </a:spcAft>
              <a:buClr>
                <a:srgbClr val="FF0000"/>
              </a:buClr>
              <a:buSzPct val="120000"/>
              <a:buFont typeface="Wingdings 2"/>
              <a:buChar char=""/>
              <a:defRPr/>
            </a:pPr>
            <a:endParaRPr lang="hu-HU" b="1" spc="-40" dirty="0" smtClean="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9570"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09574"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09575"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09576"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09571"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rgbClr val="002A7E"/>
              </a:solidFill>
            </a:endParaRPr>
          </a:p>
        </p:txBody>
      </p:sp>
      <p:sp>
        <p:nvSpPr>
          <p:cNvPr id="3" name="Szövegdoboz 2"/>
          <p:cNvSpPr txBox="1"/>
          <p:nvPr/>
        </p:nvSpPr>
        <p:spPr>
          <a:xfrm>
            <a:off x="0" y="1412776"/>
            <a:ext cx="9144000" cy="4032448"/>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A</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használatbavételi </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engedélyezési</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eljárás</a:t>
            </a:r>
          </a:p>
        </p:txBody>
      </p:sp>
    </p:spTree>
  </p:cSld>
  <p:clrMapOvr>
    <a:masterClrMapping/>
  </p:clrMapOvr>
  <p:transition>
    <p:cover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059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használatbavételi engedélyezési eljárás esetköre</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Használatbavételi engedély alapján vehetők használatba, a rendeltetésszerű és biztonságos használatra alkalmas, építési engedély köteles tevékenységgel érintett építmény, építményrész, ha </a:t>
            </a:r>
          </a:p>
          <a:p>
            <a:pPr marL="987425" lvl="1" indent="-354013" fontAlgn="auto">
              <a:spcBef>
                <a:spcPct val="20000"/>
              </a:spcBef>
              <a:spcAft>
                <a:spcPts val="0"/>
              </a:spcAft>
              <a:buClr>
                <a:srgbClr val="FF0000"/>
              </a:buClr>
              <a:buSzPct val="120000"/>
              <a:buFont typeface="Arial" pitchFamily="34" charset="0"/>
              <a:buChar char="•"/>
              <a:defRPr/>
            </a:pPr>
            <a:r>
              <a:rPr lang="hu-HU" sz="2800" b="1" dirty="0">
                <a:cs typeface="+mn-cs"/>
              </a:rPr>
              <a:t>az műemlék, vagy</a:t>
            </a:r>
          </a:p>
          <a:p>
            <a:pPr marL="987425" lvl="1" indent="-354013" fontAlgn="auto">
              <a:spcBef>
                <a:spcPct val="20000"/>
              </a:spcBef>
              <a:spcAft>
                <a:spcPts val="0"/>
              </a:spcAft>
              <a:buClr>
                <a:srgbClr val="FF0000"/>
              </a:buClr>
              <a:buSzPct val="120000"/>
              <a:buFont typeface="Arial" pitchFamily="34" charset="0"/>
              <a:buChar char="•"/>
              <a:defRPr/>
            </a:pPr>
            <a:r>
              <a:rPr lang="hu-HU" sz="2800" b="1" dirty="0">
                <a:cs typeface="+mn-cs"/>
              </a:rPr>
              <a:t>amelynek használatbavételi engedélyezési eljárásába szakhatóságot kell bevonni.</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1618"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1619" name="Tartalom helye 2"/>
          <p:cNvSpPr>
            <a:spLocks noGrp="1"/>
          </p:cNvSpPr>
          <p:nvPr>
            <p:ph idx="1"/>
          </p:nvPr>
        </p:nvSpPr>
        <p:spPr>
          <a:xfrm>
            <a:off x="0" y="1412875"/>
            <a:ext cx="9144000" cy="5445125"/>
          </a:xfrm>
        </p:spPr>
        <p:txBody>
          <a:bodyPr/>
          <a:lstStyle/>
          <a:p>
            <a:pPr marL="530225" indent="-354013">
              <a:buClr>
                <a:srgbClr val="FF0000"/>
              </a:buClr>
              <a:buSzPct val="120000"/>
              <a:buFont typeface="Wingdings 2" pitchFamily="18" charset="2"/>
              <a:buNone/>
            </a:pPr>
            <a:r>
              <a:rPr lang="hu-HU" sz="2800" b="1" smtClean="0"/>
              <a:t>Szakhatóságot kell bevonni, ha</a:t>
            </a:r>
          </a:p>
          <a:p>
            <a:pPr marL="530225" indent="-354013">
              <a:buClr>
                <a:srgbClr val="FF0000"/>
              </a:buClr>
              <a:buSzPct val="120000"/>
              <a:buFont typeface="Arial" charset="0"/>
              <a:buChar char="•"/>
            </a:pPr>
            <a:r>
              <a:rPr lang="hu-HU" sz="2800" b="1" smtClean="0"/>
              <a:t>az építési engedély megadásához a szakhatóság feltétellel vagy kikötéssel járult hozzá,</a:t>
            </a:r>
          </a:p>
          <a:p>
            <a:pPr marL="530225" indent="-354013">
              <a:buClr>
                <a:srgbClr val="FF0000"/>
              </a:buClr>
              <a:buSzPct val="120000"/>
              <a:buFont typeface="Arial" charset="0"/>
              <a:buChar char="•"/>
            </a:pPr>
            <a:r>
              <a:rPr lang="hu-HU" sz="2800" b="1" smtClean="0"/>
              <a:t>amennyiben az engedélyezett tervektől eltértek és az eltérés a szakhatóság állásfoglalásának tartalmát érinti.</a:t>
            </a:r>
          </a:p>
          <a:p>
            <a:pPr marL="530225" indent="-354013">
              <a:buClr>
                <a:srgbClr val="FF0000"/>
              </a:buClr>
              <a:buSzPct val="120000"/>
              <a:buFont typeface="Arial" charset="0"/>
              <a:buChar char="•"/>
            </a:pPr>
            <a:endParaRPr lang="hu-HU" sz="2800" b="1" smtClean="0"/>
          </a:p>
        </p:txBody>
      </p:sp>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Szakhatóságok</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42"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2643"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használatbavételi engedély</a:t>
            </a:r>
            <a:endParaRPr lang="hu-HU" sz="4400" b="1" dirty="0">
              <a:solidFill>
                <a:srgbClr val="FF0000"/>
              </a:solidFill>
              <a:ea typeface="+mj-ea"/>
              <a:cs typeface="Times New Roman" pitchFamily="18" charset="0"/>
            </a:endParaRPr>
          </a:p>
        </p:txBody>
      </p:sp>
      <p:sp>
        <p:nvSpPr>
          <p:cNvPr id="9" name="Tartalom helye 2"/>
          <p:cNvSpPr txBox="1">
            <a:spLocks/>
          </p:cNvSpPr>
          <p:nvPr/>
        </p:nvSpPr>
        <p:spPr>
          <a:xfrm>
            <a:off x="0" y="1412875"/>
            <a:ext cx="9144000" cy="5445125"/>
          </a:xfrm>
          <a:prstGeom prst="rect">
            <a:avLst/>
          </a:prstGeom>
        </p:spPr>
        <p:txBody>
          <a:bodyPr/>
          <a:lstStyle/>
          <a:p>
            <a:pPr marL="530225" indent="-354013" fontAlgn="auto">
              <a:spcBef>
                <a:spcPct val="20000"/>
              </a:spcBef>
              <a:spcAft>
                <a:spcPts val="0"/>
              </a:spcAft>
              <a:buClr>
                <a:srgbClr val="FF0000"/>
              </a:buClr>
              <a:buSzPct val="120000"/>
              <a:defRPr/>
            </a:pPr>
            <a:r>
              <a:rPr lang="hu-HU" sz="2800" b="1" dirty="0">
                <a:cs typeface="+mn-cs"/>
              </a:rPr>
              <a:t>Külön-külön ütemenként is kérelmezhető</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az ütemezetten megépült több építményre vagy</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önálló rendeltetési egységre </a:t>
            </a:r>
          </a:p>
          <a:p>
            <a:pPr marL="530225" indent="-354013" fontAlgn="auto">
              <a:spcBef>
                <a:spcPct val="20000"/>
              </a:spcBef>
              <a:spcAft>
                <a:spcPts val="0"/>
              </a:spcAft>
              <a:buClr>
                <a:srgbClr val="FF0000"/>
              </a:buClr>
              <a:buSzPct val="120000"/>
              <a:defRPr/>
            </a:pPr>
            <a:endParaRPr lang="hu-HU" sz="2800" b="1" dirty="0">
              <a:cs typeface="+mn-cs"/>
            </a:endParaRPr>
          </a:p>
          <a:p>
            <a:pPr marL="171450" indent="4763" fontAlgn="auto">
              <a:spcBef>
                <a:spcPct val="20000"/>
              </a:spcBef>
              <a:spcAft>
                <a:spcPts val="0"/>
              </a:spcAft>
              <a:buClr>
                <a:srgbClr val="FF0000"/>
              </a:buClr>
              <a:buSzPct val="120000"/>
              <a:defRPr/>
            </a:pPr>
            <a:r>
              <a:rPr lang="hu-HU" sz="2800" b="1" dirty="0">
                <a:cs typeface="+mn-cs"/>
              </a:rPr>
              <a:t>A fennmaradási engedély iránti kérelemmel együtt is előterjeszthető.</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3666"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3667"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használatbavételi engedély iránti kérelem melléklete</a:t>
            </a:r>
            <a:endParaRPr lang="hu-HU" sz="4400" b="1" dirty="0">
              <a:solidFill>
                <a:srgbClr val="FF0000"/>
              </a:solidFill>
              <a:ea typeface="+mj-ea"/>
              <a:cs typeface="Times New Roman" pitchFamily="18" charset="0"/>
            </a:endParaRPr>
          </a:p>
        </p:txBody>
      </p:sp>
      <p:sp>
        <p:nvSpPr>
          <p:cNvPr id="9" name="Tartalom helye 2"/>
          <p:cNvSpPr txBox="1">
            <a:spLocks/>
          </p:cNvSpPr>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Új épület vagy meglévő épület </a:t>
            </a:r>
          </a:p>
          <a:p>
            <a:pPr marL="171450" indent="4763" fontAlgn="auto">
              <a:spcBef>
                <a:spcPct val="20000"/>
              </a:spcBef>
              <a:spcAft>
                <a:spcPts val="0"/>
              </a:spcAft>
              <a:buClr>
                <a:srgbClr val="FF0000"/>
              </a:buClr>
              <a:buSzPct val="120000"/>
              <a:defRPr/>
            </a:pPr>
            <a:r>
              <a:rPr lang="hu-HU" sz="2800" b="1" dirty="0">
                <a:cs typeface="+mn-cs"/>
              </a:rPr>
              <a:t>– ingatlan-nyilvántartásban változást eredményező –</a:t>
            </a:r>
          </a:p>
          <a:p>
            <a:pPr marL="171450" indent="4763" fontAlgn="auto">
              <a:spcBef>
                <a:spcPct val="20000"/>
              </a:spcBef>
              <a:spcAft>
                <a:spcPts val="0"/>
              </a:spcAft>
              <a:buClr>
                <a:srgbClr val="FF0000"/>
              </a:buClr>
              <a:buSzPct val="120000"/>
              <a:defRPr/>
            </a:pPr>
            <a:r>
              <a:rPr lang="hu-HU" sz="2800" b="1" dirty="0">
                <a:cs typeface="+mn-cs"/>
              </a:rPr>
              <a:t>bővítése esetén a földhivatal által</a:t>
            </a:r>
          </a:p>
          <a:p>
            <a:pPr marL="171450" indent="4763" fontAlgn="auto">
              <a:spcBef>
                <a:spcPct val="20000"/>
              </a:spcBef>
              <a:spcAft>
                <a:spcPts val="0"/>
              </a:spcAft>
              <a:buClr>
                <a:srgbClr val="FF0000"/>
              </a:buClr>
              <a:buSzPct val="120000"/>
              <a:defRPr/>
            </a:pPr>
            <a:r>
              <a:rPr lang="hu-HU" sz="2800" b="1" dirty="0">
                <a:cs typeface="+mn-cs"/>
              </a:rPr>
              <a:t>hatályos záradékkal ellátott változási vázrajzot kell</a:t>
            </a:r>
          </a:p>
          <a:p>
            <a:pPr marL="171450" indent="4763" fontAlgn="auto">
              <a:spcBef>
                <a:spcPct val="20000"/>
              </a:spcBef>
              <a:spcAft>
                <a:spcPts val="0"/>
              </a:spcAft>
              <a:buClr>
                <a:srgbClr val="FF0000"/>
              </a:buClr>
              <a:buSzPct val="120000"/>
              <a:defRPr/>
            </a:pPr>
            <a:r>
              <a:rPr lang="hu-HU" sz="2800" b="1" dirty="0">
                <a:cs typeface="+mn-cs"/>
              </a:rPr>
              <a:t>az </a:t>
            </a:r>
            <a:r>
              <a:rPr lang="hu-HU" sz="2800" b="1" dirty="0" err="1">
                <a:cs typeface="+mn-cs"/>
              </a:rPr>
              <a:t>OÉNY-be</a:t>
            </a:r>
            <a:r>
              <a:rPr lang="hu-HU" sz="2800" b="1" dirty="0">
                <a:cs typeface="+mn-cs"/>
              </a:rPr>
              <a:t> elektronikusan feltölteni.</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690"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4691"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kérelemhez</a:t>
            </a:r>
          </a:p>
          <a:p>
            <a:pPr fontAlgn="auto">
              <a:lnSpc>
                <a:spcPts val="4000"/>
              </a:lnSpc>
              <a:spcAft>
                <a:spcPts val="0"/>
              </a:spcAft>
              <a:defRPr/>
            </a:pPr>
            <a:r>
              <a:rPr lang="hu-HU" sz="4400" b="1" dirty="0">
                <a:solidFill>
                  <a:srgbClr val="FF0000"/>
                </a:solidFill>
                <a:ea typeface="+mj-ea"/>
                <a:cs typeface="Times New Roman" pitchFamily="18" charset="0"/>
              </a:rPr>
              <a:t>nem kell benyújtani</a:t>
            </a:r>
            <a:endParaRPr lang="hu-HU" sz="4400" b="1" dirty="0">
              <a:solidFill>
                <a:srgbClr val="FF0000"/>
              </a:solidFill>
              <a:ea typeface="+mj-ea"/>
              <a:cs typeface="Times New Roman" pitchFamily="18" charset="0"/>
            </a:endParaRPr>
          </a:p>
        </p:txBody>
      </p:sp>
      <p:sp>
        <p:nvSpPr>
          <p:cNvPr id="114693" name="Tartalom helye 2"/>
          <p:cNvSpPr txBox="1">
            <a:spLocks/>
          </p:cNvSpPr>
          <p:nvPr/>
        </p:nvSpPr>
        <p:spPr bwMode="auto">
          <a:xfrm>
            <a:off x="0" y="1484313"/>
            <a:ext cx="9144000" cy="5373687"/>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(mert az építési napló része) :</a:t>
            </a:r>
          </a:p>
          <a:p>
            <a:pPr marL="530225" indent="-354013">
              <a:spcBef>
                <a:spcPct val="20000"/>
              </a:spcBef>
              <a:buClr>
                <a:srgbClr val="FF0000"/>
              </a:buClr>
              <a:buSzPct val="120000"/>
              <a:buFont typeface="Arial" charset="0"/>
              <a:buChar char="•"/>
            </a:pPr>
            <a:r>
              <a:rPr lang="hu-HU" sz="2800" b="1"/>
              <a:t>a felelős műszaki vezető nyilatkozatát,</a:t>
            </a:r>
          </a:p>
          <a:p>
            <a:pPr marL="530225" indent="-354013">
              <a:spcBef>
                <a:spcPct val="20000"/>
              </a:spcBef>
              <a:buClr>
                <a:srgbClr val="FF0000"/>
              </a:buClr>
              <a:buSzPct val="120000"/>
              <a:buFont typeface="Arial" charset="0"/>
              <a:buChar char="•"/>
            </a:pPr>
            <a:r>
              <a:rPr lang="hu-HU" sz="2800" b="1"/>
              <a:t>az érintett közműszolgáltatók nyilatkozatát,</a:t>
            </a:r>
          </a:p>
          <a:p>
            <a:pPr marL="530225" indent="-354013">
              <a:spcBef>
                <a:spcPct val="20000"/>
              </a:spcBef>
              <a:buClr>
                <a:srgbClr val="FF0000"/>
              </a:buClr>
              <a:buSzPct val="120000"/>
              <a:buFont typeface="Arial" charset="0"/>
              <a:buChar char="•"/>
            </a:pPr>
            <a:r>
              <a:rPr lang="hu-HU" sz="2800" b="1"/>
              <a:t>a kéményseprő-ipari közszolgáltató nyilatkozatát,</a:t>
            </a:r>
          </a:p>
          <a:p>
            <a:pPr marL="530225" indent="-354013">
              <a:spcBef>
                <a:spcPct val="20000"/>
              </a:spcBef>
              <a:buClr>
                <a:srgbClr val="FF0000"/>
              </a:buClr>
              <a:buSzPct val="120000"/>
              <a:buFont typeface="Arial" charset="0"/>
              <a:buChar char="•"/>
            </a:pPr>
            <a:r>
              <a:rPr lang="hu-HU" sz="2800" b="1"/>
              <a:t>megvalósulási dokumentációt.</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571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5715" name="Szövegdoboz 2"/>
          <p:cNvSpPr txBox="1">
            <a:spLocks noChangeArrowheads="1"/>
          </p:cNvSpPr>
          <p:nvPr/>
        </p:nvSpPr>
        <p:spPr bwMode="auto">
          <a:xfrm>
            <a:off x="0" y="1412875"/>
            <a:ext cx="9144000" cy="5445125"/>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Az érdemi döntést</a:t>
            </a:r>
          </a:p>
          <a:p>
            <a:pPr marL="530225" indent="-354013">
              <a:spcBef>
                <a:spcPct val="20000"/>
              </a:spcBef>
              <a:buClr>
                <a:srgbClr val="FF0000"/>
              </a:buClr>
              <a:buSzPct val="120000"/>
              <a:buFont typeface="Arial" charset="0"/>
              <a:buChar char="•"/>
            </a:pPr>
            <a:r>
              <a:rPr lang="hu-HU" sz="2800" b="1"/>
              <a:t>ha a kérelem hiánytalan és szakhatóságot nem kell bevonni, vagy az előzetes szakhatósági állásfoglalás rendelkezésre áll, az eljárás </a:t>
            </a:r>
            <a:br>
              <a:rPr lang="hu-HU" sz="2800" b="1"/>
            </a:br>
            <a:r>
              <a:rPr lang="hu-HU" sz="2800" b="1"/>
              <a:t>megindulásától számított </a:t>
            </a:r>
            <a:r>
              <a:rPr lang="hu-HU" sz="2800" b="1" u="sng"/>
              <a:t>15</a:t>
            </a:r>
            <a:r>
              <a:rPr lang="hu-HU" sz="2800" b="1"/>
              <a:t>,</a:t>
            </a:r>
          </a:p>
          <a:p>
            <a:pPr marL="530225" indent="-354013">
              <a:spcBef>
                <a:spcPct val="20000"/>
              </a:spcBef>
              <a:buClr>
                <a:srgbClr val="FF0000"/>
              </a:buClr>
              <a:buSzPct val="120000"/>
              <a:buFont typeface="Arial" charset="0"/>
              <a:buChar char="•"/>
            </a:pPr>
            <a:r>
              <a:rPr lang="hu-HU" sz="2800" b="1"/>
              <a:t>ha a kérelem hiányos vagy szakhatóságot  kell bevonni, az utolsó pótolt dokumentum vagy szakhatósági állásfoglalás </a:t>
            </a:r>
            <a:br>
              <a:rPr lang="hu-HU" sz="2800" b="1"/>
            </a:br>
            <a:r>
              <a:rPr lang="hu-HU" sz="2800" b="1"/>
              <a:t>beérkezésétől számított </a:t>
            </a:r>
            <a:r>
              <a:rPr lang="hu-HU" sz="2800" b="1" u="sng"/>
              <a:t>10</a:t>
            </a:r>
          </a:p>
          <a:p>
            <a:pPr marL="530225" indent="-354013">
              <a:spcBef>
                <a:spcPct val="20000"/>
              </a:spcBef>
              <a:buClr>
                <a:srgbClr val="FF0000"/>
              </a:buClr>
              <a:buSzPct val="120000"/>
            </a:pPr>
            <a:r>
              <a:rPr lang="hu-HU" sz="2800" b="1"/>
              <a:t>napon belül kell meghozni.</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Ügyintézési határidő</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62" name="Csoportba foglalás 5"/>
          <p:cNvGrpSpPr>
            <a:grpSpLocks/>
          </p:cNvGrpSpPr>
          <p:nvPr/>
        </p:nvGrpSpPr>
        <p:grpSpPr bwMode="auto">
          <a:xfrm>
            <a:off x="0" y="1268413"/>
            <a:ext cx="9144000" cy="5589587"/>
            <a:chOff x="0" y="1268760"/>
            <a:chExt cx="9144000" cy="5589240"/>
          </a:xfrm>
        </p:grpSpPr>
        <p:sp>
          <p:nvSpPr>
            <p:cNvPr id="4" name="Téglalap 3"/>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5" name="Téglalap 4"/>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5363" name="Tartalom helye 2"/>
          <p:cNvSpPr>
            <a:spLocks noGrp="1"/>
          </p:cNvSpPr>
          <p:nvPr>
            <p:ph idx="1"/>
          </p:nvPr>
        </p:nvSpPr>
        <p:spPr>
          <a:xfrm>
            <a:off x="0" y="1989138"/>
            <a:ext cx="9144000" cy="4679950"/>
          </a:xfrm>
        </p:spPr>
        <p:txBody>
          <a:bodyPr/>
          <a:lstStyle/>
          <a:p>
            <a:pPr marL="530225" indent="-354013">
              <a:buClr>
                <a:srgbClr val="FF0000"/>
              </a:buClr>
              <a:buSzPct val="120000"/>
              <a:buFont typeface="Arial" charset="0"/>
              <a:buChar char="•"/>
            </a:pPr>
            <a:r>
              <a:rPr lang="hu-HU" sz="2800" b="1" smtClean="0"/>
              <a:t>Állami tervtanácsi nyilatkozat</a:t>
            </a:r>
          </a:p>
          <a:p>
            <a:pPr marL="530225" indent="-354013">
              <a:buClr>
                <a:srgbClr val="FF0000"/>
              </a:buClr>
              <a:buSzPct val="120000"/>
              <a:buFont typeface="Wingdings 2" pitchFamily="18" charset="2"/>
              <a:buNone/>
            </a:pPr>
            <a:endParaRPr lang="hu-HU" sz="2800" b="1" smtClean="0"/>
          </a:p>
          <a:p>
            <a:pPr marL="530225" indent="-354013">
              <a:buClr>
                <a:srgbClr val="FF0000"/>
              </a:buClr>
              <a:buSzPct val="120000"/>
              <a:buFont typeface="Arial" charset="0"/>
              <a:buChar char="•"/>
            </a:pPr>
            <a:r>
              <a:rPr lang="hu-HU" sz="2800" b="1" smtClean="0"/>
              <a:t>Polgármesteri vélemény</a:t>
            </a:r>
          </a:p>
          <a:p>
            <a:pPr marL="530225" indent="-354013">
              <a:buClr>
                <a:srgbClr val="FF0000"/>
              </a:buClr>
              <a:buSzPct val="120000"/>
              <a:buFont typeface="Wingdings 2" pitchFamily="18" charset="2"/>
              <a:buNone/>
            </a:pPr>
            <a:endParaRPr lang="hu-HU" sz="2800" b="1" smtClean="0"/>
          </a:p>
          <a:p>
            <a:pPr marL="530225" indent="-354013">
              <a:buClr>
                <a:srgbClr val="FF0000"/>
              </a:buClr>
              <a:buSzPct val="120000"/>
              <a:buFont typeface="Arial" charset="0"/>
              <a:buChar char="•"/>
            </a:pPr>
            <a:r>
              <a:rPr lang="hu-HU" sz="2800" b="1" smtClean="0"/>
              <a:t>Előzetes szakhatósági állásfoglalás</a:t>
            </a:r>
          </a:p>
        </p:txBody>
      </p:sp>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Előzetes nyilatkozatok beszerzése</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73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döntés tartalma</a:t>
            </a:r>
            <a:endParaRPr lang="hu-HU" sz="4400" b="1" dirty="0">
              <a:solidFill>
                <a:srgbClr val="FF0000"/>
              </a:solidFill>
              <a:ea typeface="+mj-ea"/>
              <a:cs typeface="Times New Roman" pitchFamily="18" charset="0"/>
            </a:endParaRPr>
          </a:p>
        </p:txBody>
      </p:sp>
      <p:sp>
        <p:nvSpPr>
          <p:cNvPr id="116740" name="Tartalom helye 2"/>
          <p:cNvSpPr txBox="1">
            <a:spLocks/>
          </p:cNvSpPr>
          <p:nvPr/>
        </p:nvSpPr>
        <p:spPr bwMode="auto">
          <a:xfrm>
            <a:off x="0" y="1412875"/>
            <a:ext cx="9144000" cy="1412875"/>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A döntés rendelkező része tartalmazza</a:t>
            </a:r>
          </a:p>
          <a:p>
            <a:pPr marL="530225" indent="-354013">
              <a:spcBef>
                <a:spcPct val="20000"/>
              </a:spcBef>
              <a:buClr>
                <a:srgbClr val="FF0000"/>
              </a:buClr>
              <a:buSzPct val="120000"/>
            </a:pPr>
            <a:r>
              <a:rPr lang="hu-HU" sz="2800" b="1"/>
              <a:t>a használatbavételi engedély kikötéseit, kötelezést </a:t>
            </a:r>
          </a:p>
          <a:p>
            <a:pPr marL="530225" indent="-354013">
              <a:spcBef>
                <a:spcPct val="20000"/>
              </a:spcBef>
              <a:buClr>
                <a:srgbClr val="FF0000"/>
              </a:buClr>
              <a:buSzPct val="120000"/>
              <a:buFont typeface="Arial" charset="0"/>
              <a:buChar char="•"/>
            </a:pPr>
            <a:r>
              <a:rPr lang="hu-HU" sz="2800" b="1"/>
              <a:t>a záradékolt változási vázrajz OÉNY-be való elektronikus feltöltésére, a jogerőre emelkedéstől számított 60 napon belül,</a:t>
            </a:r>
          </a:p>
          <a:p>
            <a:pPr marL="530225" indent="-354013">
              <a:spcBef>
                <a:spcPct val="20000"/>
              </a:spcBef>
              <a:buClr>
                <a:srgbClr val="FF0000"/>
              </a:buClr>
              <a:buSzPct val="120000"/>
              <a:buFont typeface="Arial" charset="0"/>
              <a:buChar char="•"/>
            </a:pPr>
            <a:r>
              <a:rPr lang="hu-HU" sz="2800" b="1"/>
              <a:t>az energetikai tanúsítvány OÉNY-be történő feltöltésére, az előírt munkálatok teljesítésétől számított 90 napon belül,</a:t>
            </a:r>
          </a:p>
          <a:p>
            <a:pPr marL="530225" indent="-354013">
              <a:spcBef>
                <a:spcPct val="20000"/>
              </a:spcBef>
              <a:buClr>
                <a:srgbClr val="FF0000"/>
              </a:buClr>
              <a:buSzPct val="120000"/>
              <a:buFont typeface="Arial" charset="0"/>
              <a:buChar char="•"/>
            </a:pPr>
            <a:r>
              <a:rPr lang="hu-HU" sz="2800" b="1"/>
              <a:t>a rendeltetésszerű és biztonságos használatot nem veszélyeztető hibák hiányosságok megszüntetésére.</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7762" name="Csoportba foglalás 4"/>
          <p:cNvGrpSpPr>
            <a:grpSpLocks/>
          </p:cNvGrpSpPr>
          <p:nvPr/>
        </p:nvGrpSpPr>
        <p:grpSpPr bwMode="auto">
          <a:xfrm>
            <a:off x="0" y="333375"/>
            <a:ext cx="9144000" cy="6273800"/>
            <a:chOff x="0" y="332656"/>
            <a:chExt cx="9144000" cy="6274494"/>
          </a:xfrm>
        </p:grpSpPr>
        <p:sp>
          <p:nvSpPr>
            <p:cNvPr id="6" name="Téglalap 5"/>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17766"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17767"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17768"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10" name="Téglalap 9"/>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7763"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11" name="Cím 1"/>
          <p:cNvSpPr txBox="1">
            <a:spLocks/>
          </p:cNvSpPr>
          <p:nvPr/>
        </p:nvSpPr>
        <p:spPr>
          <a:xfrm>
            <a:off x="0" y="1484784"/>
            <a:ext cx="9144000" cy="3960440"/>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A</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használatbavételi</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tudomásulvételi</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eljárás</a:t>
            </a:r>
            <a:endParaRPr lang="hu-HU" sz="5400" b="1" dirty="0">
              <a:solidFill>
                <a:srgbClr val="FF0000"/>
              </a:solidFill>
              <a:effectLst>
                <a:outerShdw blurRad="38100" dist="38100" dir="2700000" algn="tl">
                  <a:srgbClr val="000000">
                    <a:alpha val="43137"/>
                  </a:srgbClr>
                </a:outerShdw>
              </a:effectLst>
              <a:ea typeface="+mj-ea"/>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878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Szövegdoboz 2"/>
          <p:cNvSpPr txBox="1"/>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az az építési engedélyhez kötött építmény, építményrész építési tevékenység, amely használatbavételi engedély alapján vehető használatba, de az építési engedély megadásához a közreműködő szakhatóság feltételt, kikötést nem tett.</a:t>
            </a:r>
          </a:p>
          <a:p>
            <a:pPr marL="530225" indent="-354013" fontAlgn="auto">
              <a:spcBef>
                <a:spcPct val="20000"/>
              </a:spcBef>
              <a:spcAft>
                <a:spcPts val="0"/>
              </a:spcAft>
              <a:buClr>
                <a:srgbClr val="FF0000"/>
              </a:buClr>
              <a:buSzPct val="120000"/>
              <a:defRPr/>
            </a:pPr>
            <a:r>
              <a:rPr lang="hu-HU" sz="2800" b="1" dirty="0">
                <a:cs typeface="+mn-cs"/>
              </a:rPr>
              <a:t> </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Esetköre</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981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9811" name="Szövegdoboz 2"/>
          <p:cNvSpPr txBox="1">
            <a:spLocks noChangeArrowheads="1"/>
          </p:cNvSpPr>
          <p:nvPr/>
        </p:nvSpPr>
        <p:spPr bwMode="auto">
          <a:xfrm>
            <a:off x="0" y="1412875"/>
            <a:ext cx="9144000" cy="5445125"/>
          </a:xfrm>
          <a:prstGeom prst="rect">
            <a:avLst/>
          </a:prstGeom>
          <a:noFill/>
          <a:ln w="9525">
            <a:noFill/>
            <a:miter lim="800000"/>
            <a:headEnd/>
            <a:tailEnd/>
          </a:ln>
        </p:spPr>
        <p:txBody>
          <a:bodyPr/>
          <a:lstStyle/>
          <a:p>
            <a:pPr marL="530225" indent="-354013">
              <a:spcBef>
                <a:spcPct val="20000"/>
              </a:spcBef>
              <a:buClr>
                <a:srgbClr val="FF0000"/>
              </a:buClr>
              <a:buSzPct val="120000"/>
              <a:buFont typeface="Arial" charset="0"/>
              <a:buChar char="•"/>
            </a:pPr>
            <a:r>
              <a:rPr lang="hu-HU" sz="2800" b="1"/>
              <a:t>Az eljárás megindulásáról értesítést, hiánypótlást nem kell küldeni, szakhatóságot nem kell megkeresni.</a:t>
            </a:r>
          </a:p>
          <a:p>
            <a:pPr marL="530225" indent="-354013">
              <a:spcBef>
                <a:spcPct val="20000"/>
              </a:spcBef>
              <a:buClr>
                <a:srgbClr val="FF0000"/>
              </a:buClr>
              <a:buSzPct val="120000"/>
              <a:buFont typeface="Arial" charset="0"/>
              <a:buChar char="•"/>
            </a:pPr>
            <a:r>
              <a:rPr lang="hu-HU" sz="2800" b="1"/>
              <a:t>Nem kötelező szemlét tartani, ha az elbíráláshoz szükséges adatok, bizonyítékok rendelkezésére állnak.</a:t>
            </a:r>
          </a:p>
          <a:p>
            <a:pPr marL="530225" indent="-354013">
              <a:spcBef>
                <a:spcPct val="20000"/>
              </a:spcBef>
              <a:buClr>
                <a:srgbClr val="FF0000"/>
              </a:buClr>
              <a:buSzPct val="120000"/>
              <a:buFont typeface="Arial" charset="0"/>
              <a:buChar char="•"/>
            </a:pPr>
            <a:r>
              <a:rPr lang="hu-HU" sz="2800" b="1"/>
              <a:t>Az eljárás megindulásától számított 10 napon belül döntés. </a:t>
            </a:r>
          </a:p>
          <a:p>
            <a:pPr marL="530225" indent="-354013">
              <a:spcBef>
                <a:spcPct val="20000"/>
              </a:spcBef>
              <a:buClr>
                <a:srgbClr val="FF0000"/>
              </a:buClr>
              <a:buSzPct val="120000"/>
              <a:buFont typeface="Arial" charset="0"/>
              <a:buChar char="•"/>
            </a:pPr>
            <a:r>
              <a:rPr lang="hu-HU" sz="2800" b="1"/>
              <a:t>Tudomásul vétel esetén a hatóság hallgat, a használatbavétel elutasításáról határozatban rendelkezik.</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tudomásulvételi eljárás szabályai</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0834"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20838"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20839"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20840"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20835"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10" name="Cím 1"/>
          <p:cNvSpPr txBox="1">
            <a:spLocks/>
          </p:cNvSpPr>
          <p:nvPr/>
        </p:nvSpPr>
        <p:spPr>
          <a:xfrm>
            <a:off x="0" y="1412776"/>
            <a:ext cx="9144000" cy="3960440"/>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Bontási</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engedélyezési</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eljárás</a:t>
            </a:r>
            <a:endParaRPr lang="hu-HU" sz="5400" b="1" dirty="0">
              <a:solidFill>
                <a:srgbClr val="FF0000"/>
              </a:solidFill>
              <a:effectLst>
                <a:outerShdw blurRad="38100" dist="38100" dir="2700000" algn="tl">
                  <a:srgbClr val="000000">
                    <a:alpha val="43137"/>
                  </a:srgbClr>
                </a:outerShdw>
              </a:effectLst>
              <a:ea typeface="+mj-ea"/>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185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Szövegdoboz 2"/>
          <p:cNvSpPr txBox="1"/>
          <p:nvPr/>
        </p:nvSpPr>
        <p:spPr>
          <a:xfrm>
            <a:off x="0" y="1412875"/>
            <a:ext cx="9144000" cy="5445125"/>
          </a:xfrm>
          <a:prstGeom prst="rect">
            <a:avLst/>
          </a:prstGeom>
        </p:spPr>
        <p:txBody>
          <a:bodyPr/>
          <a:lstStyle/>
          <a:p>
            <a:pPr marL="530225" indent="-354013" fontAlgn="auto">
              <a:spcBef>
                <a:spcPct val="20000"/>
              </a:spcBef>
              <a:spcAft>
                <a:spcPts val="0"/>
              </a:spcAft>
              <a:buClr>
                <a:srgbClr val="FF0000"/>
              </a:buClr>
              <a:buSzPct val="120000"/>
              <a:defRPr/>
            </a:pPr>
            <a:r>
              <a:rPr lang="hu-HU" sz="2800" b="1" dirty="0">
                <a:cs typeface="+mn-cs"/>
              </a:rPr>
              <a:t>Bontási engedély alapján lehet :</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műemlék, műemlékrész</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helyi építészeti örökségvédelem alatt álló építmény, építményrész, </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zártsorú vagy ikres beépítés esetén az épület alapozását és csatlakozó tartószerkezet </a:t>
            </a:r>
          </a:p>
          <a:p>
            <a:pPr marL="530225" indent="-354013" fontAlgn="auto">
              <a:spcBef>
                <a:spcPct val="20000"/>
              </a:spcBef>
              <a:spcAft>
                <a:spcPts val="0"/>
              </a:spcAft>
              <a:buClr>
                <a:srgbClr val="FF0000"/>
              </a:buClr>
              <a:buSzPct val="120000"/>
              <a:defRPr/>
            </a:pPr>
            <a:r>
              <a:rPr lang="hu-HU" sz="2800" b="1" dirty="0">
                <a:cs typeface="+mn-cs"/>
              </a:rPr>
              <a:t>bontása.</a:t>
            </a:r>
          </a:p>
          <a:p>
            <a:pPr marL="171450" indent="4763" fontAlgn="auto">
              <a:spcBef>
                <a:spcPct val="20000"/>
              </a:spcBef>
              <a:spcAft>
                <a:spcPts val="0"/>
              </a:spcAft>
              <a:buClr>
                <a:srgbClr val="FF0000"/>
              </a:buClr>
              <a:buSzPct val="120000"/>
              <a:defRPr/>
            </a:pPr>
            <a:endParaRPr lang="hu-HU" sz="2800" b="1" dirty="0">
              <a:cs typeface="+mn-cs"/>
            </a:endParaRPr>
          </a:p>
          <a:p>
            <a:pPr marL="171450" indent="4763" fontAlgn="auto">
              <a:spcBef>
                <a:spcPct val="20000"/>
              </a:spcBef>
              <a:spcAft>
                <a:spcPts val="0"/>
              </a:spcAft>
              <a:buClr>
                <a:srgbClr val="FF0000"/>
              </a:buClr>
              <a:buSzPct val="120000"/>
              <a:defRPr/>
            </a:pPr>
            <a:r>
              <a:rPr lang="hu-HU" sz="2800" b="1" dirty="0">
                <a:cs typeface="+mn-cs"/>
              </a:rPr>
              <a:t>A kérelem az építési engedély iránti kérelemmel együtt is benyújtható.</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 </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Esetköre</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88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Szövegdoboz 2"/>
          <p:cNvSpPr txBox="1"/>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Ha a bontási tevékenységet engedély nélkül megkezdték, a hatóság</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 kérelmet 8 napon belül elutasítja és</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az építmény teljes bontása esetén a bontás tényét fennmaradási engedélyezési eljárás szabályai szerint tudomásul veszi, építésügyi bírságot szab ki.</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az építmény részleges bontása esetén a bontási tevékenységet építésügyi bírság kiszabása mellett tudomásul veszi és a fennmaradó bontási munkálatokra bontási engedélyt ad.</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kérelem elbírálása, a döntés</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390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Szövegdoboz 2"/>
          <p:cNvSpPr txBox="1"/>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A bontási engedély egy évig hatályos, kivéve ha a hatályossága alatt</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 bontási engedély hatályát az építésügyi hatóság meghosszabbította, vagy</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 tényleges bontási tevékenységet 	megkezdték, azt folyamatosan végzik és a bontási tevékenység megkezdésétől számított három éven belül befejezik.</a:t>
            </a:r>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döntés hatálya</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4930" name="Csoportba foglalás 4"/>
          <p:cNvGrpSpPr>
            <a:grpSpLocks/>
          </p:cNvGrpSpPr>
          <p:nvPr/>
        </p:nvGrpSpPr>
        <p:grpSpPr bwMode="auto">
          <a:xfrm>
            <a:off x="0" y="333375"/>
            <a:ext cx="9144000" cy="6273800"/>
            <a:chOff x="0" y="332656"/>
            <a:chExt cx="9144000" cy="6274494"/>
          </a:xfrm>
        </p:grpSpPr>
        <p:sp>
          <p:nvSpPr>
            <p:cNvPr id="6" name="Téglalap 5"/>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24933"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24934"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24935"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10" name="Téglalap 9"/>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1" name="Cím 1"/>
          <p:cNvSpPr txBox="1">
            <a:spLocks/>
          </p:cNvSpPr>
          <p:nvPr/>
        </p:nvSpPr>
        <p:spPr>
          <a:xfrm>
            <a:off x="0" y="1412776"/>
            <a:ext cx="9144000" cy="3960440"/>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Az</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engedély</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hatályának</a:t>
            </a:r>
            <a:br>
              <a:rPr lang="hu-HU" sz="5400" b="1" dirty="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meghosszabbítása</a:t>
            </a:r>
            <a:endParaRPr lang="hu-HU" sz="5400" b="1" dirty="0">
              <a:solidFill>
                <a:srgbClr val="FF0000"/>
              </a:solidFill>
              <a:effectLst>
                <a:outerShdw blurRad="38100" dist="38100" dir="2700000" algn="tl">
                  <a:srgbClr val="000000">
                    <a:alpha val="43137"/>
                  </a:srgbClr>
                </a:outerShdw>
              </a:effectLst>
              <a:ea typeface="+mj-ea"/>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595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engedély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hatályának meghosszabbítása I.</a:t>
            </a:r>
            <a:endParaRPr lang="hu-HU" sz="4400" b="1" dirty="0">
              <a:solidFill>
                <a:srgbClr val="FF0000"/>
              </a:solidFill>
              <a:cs typeface="Times New Roman" pitchFamily="18" charset="0"/>
            </a:endParaRPr>
          </a:p>
        </p:txBody>
      </p:sp>
      <p:sp>
        <p:nvSpPr>
          <p:cNvPr id="125956" name="Tartalom helye 2"/>
          <p:cNvSpPr>
            <a:spLocks noGrp="1"/>
          </p:cNvSpPr>
          <p:nvPr>
            <p:ph idx="1"/>
          </p:nvPr>
        </p:nvSpPr>
        <p:spPr>
          <a:xfrm>
            <a:off x="0" y="1484313"/>
            <a:ext cx="9144000" cy="5373687"/>
          </a:xfrm>
        </p:spPr>
        <p:txBody>
          <a:bodyPr/>
          <a:lstStyle/>
          <a:p>
            <a:pPr marL="530225" indent="-354013">
              <a:buClr>
                <a:srgbClr val="FF0000"/>
              </a:buClr>
              <a:buSzPct val="120000"/>
              <a:buFont typeface="Arial" charset="0"/>
              <a:buChar char="•"/>
            </a:pPr>
            <a:r>
              <a:rPr lang="hu-HU" sz="2800" b="1" smtClean="0"/>
              <a:t>Az engedély hatályának lejárta előtt az ÉTDR </a:t>
            </a:r>
            <a:br>
              <a:rPr lang="hu-HU" sz="2800" b="1" smtClean="0"/>
            </a:br>
            <a:r>
              <a:rPr lang="hu-HU" sz="2800" b="1" smtClean="0"/>
              <a:t>legalább 90 nappal </a:t>
            </a:r>
            <a:br>
              <a:rPr lang="hu-HU" sz="2800" b="1" smtClean="0"/>
            </a:br>
            <a:r>
              <a:rPr lang="hu-HU" sz="2800" b="1" smtClean="0"/>
              <a:t>automatikus figyelmeztetést küld </a:t>
            </a:r>
            <a:br>
              <a:rPr lang="hu-HU" sz="2800" b="1" smtClean="0"/>
            </a:br>
            <a:r>
              <a:rPr lang="hu-HU" sz="2800" b="1" smtClean="0"/>
              <a:t>az építtetőnek.</a:t>
            </a:r>
          </a:p>
          <a:p>
            <a:pPr marL="530225" indent="-354013">
              <a:buClr>
                <a:srgbClr val="FF0000"/>
              </a:buClr>
              <a:buSzPct val="120000"/>
              <a:buFont typeface="Arial" charset="0"/>
              <a:buChar char="•"/>
            </a:pPr>
            <a:r>
              <a:rPr lang="hu-HU" sz="2800" b="1" smtClean="0"/>
              <a:t>Az engedély hatályának lejárta előtt </a:t>
            </a:r>
            <a:br>
              <a:rPr lang="hu-HU" sz="2800" b="1" smtClean="0"/>
            </a:br>
            <a:r>
              <a:rPr lang="hu-HU" sz="2800" b="1" smtClean="0"/>
              <a:t>– az elvi keretengedély és a telepítési engedély kivételével – </a:t>
            </a:r>
            <a:br>
              <a:rPr lang="hu-HU" sz="2800" b="1" smtClean="0"/>
            </a:br>
            <a:r>
              <a:rPr lang="hu-HU" sz="2800" b="1" smtClean="0"/>
              <a:t>legalább 60 nappal</a:t>
            </a:r>
            <a:br>
              <a:rPr lang="hu-HU" sz="2800" b="1" smtClean="0"/>
            </a:br>
            <a:r>
              <a:rPr lang="hu-HU" sz="2800" b="1" smtClean="0"/>
              <a:t>a hatóság köteles helyszíni szemlét tartani.</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építészeti-műszaki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tervtanács I.</a:t>
            </a:r>
            <a:endParaRPr lang="hu-HU" sz="4400" b="1" dirty="0">
              <a:solidFill>
                <a:srgbClr val="FF0000"/>
              </a:solidFill>
              <a:cs typeface="Times New Roman" pitchFamily="18" charset="0"/>
            </a:endParaRPr>
          </a:p>
        </p:txBody>
      </p:sp>
      <p:sp>
        <p:nvSpPr>
          <p:cNvPr id="16388"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építési engedélyezési, </a:t>
            </a:r>
          </a:p>
          <a:p>
            <a:pPr marL="530225" indent="-354013">
              <a:buClr>
                <a:srgbClr val="FF0000"/>
              </a:buClr>
              <a:buSzPct val="120000"/>
              <a:buFont typeface="Arial" charset="0"/>
              <a:buChar char="•"/>
            </a:pPr>
            <a:r>
              <a:rPr lang="hu-HU" sz="2800" b="1" smtClean="0"/>
              <a:t>összevont és </a:t>
            </a:r>
          </a:p>
          <a:p>
            <a:pPr marL="530225" indent="-354013">
              <a:buClr>
                <a:srgbClr val="FF0000"/>
              </a:buClr>
              <a:buSzPct val="120000"/>
              <a:buFont typeface="Arial" charset="0"/>
              <a:buChar char="•"/>
            </a:pPr>
            <a:r>
              <a:rPr lang="hu-HU" sz="2800" b="1" smtClean="0"/>
              <a:t>fennmaradási engedélyezési </a:t>
            </a:r>
          </a:p>
          <a:p>
            <a:pPr marL="530225" indent="-354013">
              <a:buClr>
                <a:srgbClr val="FF0000"/>
              </a:buClr>
              <a:buSzPct val="120000"/>
              <a:buFont typeface="Wingdings 2" pitchFamily="18" charset="2"/>
              <a:buNone/>
            </a:pPr>
            <a:r>
              <a:rPr lang="hu-HU" sz="2800" b="1" smtClean="0"/>
              <a:t>eljárás előtt  </a:t>
            </a:r>
          </a:p>
          <a:p>
            <a:pPr marL="1169988" lvl="2" indent="-354013">
              <a:buClr>
                <a:srgbClr val="FF0000"/>
              </a:buClr>
              <a:buSzPct val="120000"/>
              <a:buFont typeface="Arial" charset="0"/>
              <a:buChar char="•"/>
            </a:pPr>
            <a:r>
              <a:rPr lang="hu-HU" sz="2800" b="1" smtClean="0"/>
              <a:t> településképi véleményezési, vagy </a:t>
            </a:r>
          </a:p>
          <a:p>
            <a:pPr marL="1169988" lvl="2" indent="-354013">
              <a:buClr>
                <a:srgbClr val="FF0000"/>
              </a:buClr>
              <a:buSzPct val="120000"/>
              <a:buFont typeface="Arial" charset="0"/>
              <a:buChar char="•"/>
            </a:pPr>
            <a:r>
              <a:rPr lang="hu-HU" sz="2800" b="1" smtClean="0"/>
              <a:t> állami </a:t>
            </a:r>
            <a:r>
              <a:rPr lang="hu-HU" sz="2800" b="1" u="sng" smtClean="0"/>
              <a:t>tervtanácsi</a:t>
            </a:r>
            <a:r>
              <a:rPr lang="hu-HU" sz="2800" b="1" smtClean="0"/>
              <a:t> eljárás</a:t>
            </a:r>
          </a:p>
          <a:p>
            <a:pPr marL="530225" indent="-354013">
              <a:buClr>
                <a:srgbClr val="FF0000"/>
              </a:buClr>
              <a:buSzPct val="120000"/>
              <a:buFont typeface="Wingdings 2" pitchFamily="18" charset="2"/>
              <a:buNone/>
            </a:pPr>
            <a:endParaRPr lang="hu-HU" sz="2800" b="1" smtClean="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6978" name="Csoportba foglalás 3"/>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engedély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hatályának meghosszabbítása II.</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445125"/>
          </a:xfrm>
        </p:spPr>
        <p:txBody>
          <a:bodyPr>
            <a:noAutofit/>
          </a:bodyPr>
          <a:lstStyle/>
          <a:p>
            <a:pPr marL="171450" indent="4763" fontAlgn="auto">
              <a:spcAft>
                <a:spcPts val="0"/>
              </a:spcAft>
              <a:buClr>
                <a:srgbClr val="FF0000"/>
              </a:buClr>
              <a:buSzPct val="120000"/>
              <a:buFont typeface="Wingdings 2"/>
              <a:buNone/>
              <a:defRPr/>
            </a:pPr>
            <a:r>
              <a:rPr lang="hu-HU" sz="2800" b="1" dirty="0" smtClean="0"/>
              <a:t>Ha az építtető a figyelmeztetésre kérelmet nem nyújtott be, a hatóság az engedély hatályának lejárta előtt legalább 45 nappal</a:t>
            </a:r>
          </a:p>
          <a:p>
            <a:pPr marL="530225" indent="-354013" fontAlgn="auto">
              <a:spcAft>
                <a:spcPts val="0"/>
              </a:spcAft>
              <a:buClr>
                <a:srgbClr val="FF0000"/>
              </a:buClr>
              <a:buSzPct val="120000"/>
              <a:buFont typeface="Arial" pitchFamily="34" charset="0"/>
              <a:buChar char="•"/>
              <a:defRPr/>
            </a:pPr>
            <a:r>
              <a:rPr lang="hu-HU" sz="2800" b="1" dirty="0" smtClean="0"/>
              <a:t>ismételten felhívja az építtető figyelmét az engedély hatályának közelgő lejártára és jogkövetkezményeire,</a:t>
            </a:r>
          </a:p>
          <a:p>
            <a:pPr marL="530225" indent="-354013" fontAlgn="auto">
              <a:spcAft>
                <a:spcPts val="0"/>
              </a:spcAft>
              <a:buClr>
                <a:srgbClr val="FF0000"/>
              </a:buClr>
              <a:buSzPct val="120000"/>
              <a:buFont typeface="Arial" pitchFamily="34" charset="0"/>
              <a:buChar char="•"/>
              <a:defRPr/>
            </a:pPr>
            <a:r>
              <a:rPr lang="hu-HU" sz="2800" b="1" dirty="0" smtClean="0"/>
              <a:t>tájékoztatja az építtetőt az engedély hatályának meghosszabbítási lehetőségéről,</a:t>
            </a:r>
          </a:p>
          <a:p>
            <a:pPr marL="530225" indent="-354013" fontAlgn="auto">
              <a:spcAft>
                <a:spcPts val="0"/>
              </a:spcAft>
              <a:buClr>
                <a:srgbClr val="FF0000"/>
              </a:buClr>
              <a:buSzPct val="120000"/>
              <a:buFont typeface="Arial" pitchFamily="34" charset="0"/>
              <a:buChar char="•"/>
              <a:defRPr/>
            </a:pPr>
            <a:endParaRPr lang="hu-HU" sz="2800" b="1" dirty="0" smtClean="0"/>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8002"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engedély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hatályának meghosszabbítása III.</a:t>
            </a:r>
            <a:endParaRPr lang="hu-HU" sz="4400" b="1" dirty="0">
              <a:solidFill>
                <a:srgbClr val="FF0000"/>
              </a:solidFill>
              <a:cs typeface="Times New Roman" pitchFamily="18" charset="0"/>
            </a:endParaRPr>
          </a:p>
        </p:txBody>
      </p:sp>
      <p:sp>
        <p:nvSpPr>
          <p:cNvPr id="128004" name="Tartalom helye 2"/>
          <p:cNvSpPr>
            <a:spLocks noGrp="1"/>
          </p:cNvSpPr>
          <p:nvPr>
            <p:ph idx="1"/>
          </p:nvPr>
        </p:nvSpPr>
        <p:spPr>
          <a:xfrm>
            <a:off x="0" y="1412875"/>
            <a:ext cx="9144000" cy="5445125"/>
          </a:xfrm>
        </p:spPr>
        <p:txBody>
          <a:bodyPr/>
          <a:lstStyle/>
          <a:p>
            <a:pPr marL="530225" indent="-354013">
              <a:lnSpc>
                <a:spcPct val="110000"/>
              </a:lnSpc>
              <a:buClr>
                <a:srgbClr val="FF0000"/>
              </a:buClr>
              <a:buSzPct val="120000"/>
              <a:buFont typeface="Arial" charset="0"/>
              <a:buChar char="•"/>
            </a:pPr>
            <a:r>
              <a:rPr lang="hu-HU" sz="2800" b="1" smtClean="0"/>
              <a:t>ha az építésügyi jogszabályváltozás az engedély hatályának meghosszabbítását nem tenné lehetővé, a módosított építési engedély és egyben az engedély hatályának meghosszabbítása iránti kérelem benyújtásának lehetőségéről ad tájékoztatást,</a:t>
            </a:r>
          </a:p>
          <a:p>
            <a:pPr marL="530225" indent="-354013">
              <a:lnSpc>
                <a:spcPct val="110000"/>
              </a:lnSpc>
              <a:buClr>
                <a:srgbClr val="FF0000"/>
              </a:buClr>
              <a:buSzPct val="120000"/>
              <a:buFont typeface="Arial" charset="0"/>
              <a:buChar char="•"/>
            </a:pPr>
            <a:r>
              <a:rPr lang="hu-HU" sz="2800" b="1" smtClean="0"/>
              <a:t>ha az építmény rendeltetésszerű és biztonságos használatra alkalmas állapotban van, a használatbavételi engedélyezés feltételeiről ad tájékoztatást.</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9026"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29029"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29030"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29031"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4035" name="Rectangle 3"/>
          <p:cNvSpPr>
            <a:spLocks noGrp="1" noChangeArrowheads="1"/>
          </p:cNvSpPr>
          <p:nvPr>
            <p:ph idx="1"/>
          </p:nvPr>
        </p:nvSpPr>
        <p:spPr>
          <a:xfrm>
            <a:off x="0" y="1412776"/>
            <a:ext cx="9144000" cy="4032447"/>
          </a:xfrm>
        </p:spPr>
        <p:txBody>
          <a:bodyPr lIns="0" tIns="0" rIns="0" bIns="0" anchor="ctr">
            <a:noAutofit/>
            <a:scene3d>
              <a:camera prst="orthographicFront"/>
              <a:lightRig rig="freezing" dir="t">
                <a:rot lat="0" lon="0" rev="5640000"/>
              </a:lightRig>
            </a:scene3d>
            <a:sp3d prstMaterial="flat">
              <a:bevelT w="38100" h="38100"/>
              <a:contourClr>
                <a:schemeClr val="tx2"/>
              </a:contourClr>
            </a:sp3d>
          </a:bodyPr>
          <a:lstStyle/>
          <a:p>
            <a:pPr marL="0" indent="0" algn="ctr" fontAlgn="auto">
              <a:spcBef>
                <a:spcPct val="0"/>
              </a:spcBef>
              <a:spcAft>
                <a:spcPts val="0"/>
              </a:spcAft>
              <a:buClrTx/>
              <a:buSzTx/>
              <a:buFont typeface="Wingdings 2"/>
              <a:buNone/>
              <a:defRPr/>
            </a:pPr>
            <a:r>
              <a:rPr lang="hu-HU" sz="5400" b="1" dirty="0" smtClean="0">
                <a:solidFill>
                  <a:srgbClr val="FF0000"/>
                </a:solidFill>
                <a:effectLst>
                  <a:outerShdw blurRad="38100" dist="38100" dir="2700000" algn="tl">
                    <a:srgbClr val="000000">
                      <a:alpha val="43137"/>
                    </a:srgbClr>
                  </a:outerShdw>
                </a:effectLst>
                <a:ea typeface="+mj-ea"/>
                <a:cs typeface="Times New Roman" pitchFamily="18" charset="0"/>
              </a:rPr>
              <a:t>Jogorvoslati</a:t>
            </a:r>
            <a:br>
              <a:rPr lang="hu-HU" sz="5400" b="1" dirty="0" smtClean="0">
                <a:solidFill>
                  <a:srgbClr val="FF0000"/>
                </a:solidFill>
                <a:effectLst>
                  <a:outerShdw blurRad="38100" dist="38100" dir="2700000" algn="tl">
                    <a:srgbClr val="000000">
                      <a:alpha val="43137"/>
                    </a:srgbClr>
                  </a:outerShdw>
                </a:effectLst>
                <a:ea typeface="+mj-ea"/>
                <a:cs typeface="Times New Roman" pitchFamily="18" charset="0"/>
              </a:rPr>
            </a:br>
            <a:r>
              <a:rPr lang="hu-HU" sz="5400" b="1" dirty="0" smtClean="0">
                <a:solidFill>
                  <a:srgbClr val="FF0000"/>
                </a:solidFill>
                <a:effectLst>
                  <a:outerShdw blurRad="38100" dist="38100" dir="2700000" algn="tl">
                    <a:srgbClr val="000000">
                      <a:alpha val="43137"/>
                    </a:srgbClr>
                  </a:outerShdw>
                </a:effectLst>
                <a:ea typeface="+mj-ea"/>
                <a:cs typeface="Times New Roman" pitchFamily="18" charset="0"/>
              </a:rPr>
              <a:t>eljárás</a:t>
            </a:r>
          </a:p>
        </p:txBody>
      </p:sp>
    </p:spTree>
  </p:cSld>
  <p:clrMapOvr>
    <a:masterClrMapping/>
  </p:clrMapOvr>
  <p:transition>
    <p:cover di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005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505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Új eljárási szabályok (</a:t>
            </a:r>
            <a:r>
              <a:rPr lang="hu-HU" sz="4400" b="1" dirty="0" err="1" smtClean="0">
                <a:solidFill>
                  <a:srgbClr val="FF0000"/>
                </a:solidFill>
                <a:cs typeface="Times New Roman" pitchFamily="18" charset="0"/>
              </a:rPr>
              <a:t>Étv</a:t>
            </a:r>
            <a:r>
              <a:rPr lang="hu-HU" sz="4400" b="1" dirty="0" smtClean="0">
                <a:solidFill>
                  <a:srgbClr val="FF0000"/>
                </a:solidFill>
                <a:cs typeface="Times New Roman" pitchFamily="18" charset="0"/>
              </a:rPr>
              <a:t>. 53/C §)</a:t>
            </a:r>
          </a:p>
        </p:txBody>
      </p:sp>
      <p:sp>
        <p:nvSpPr>
          <p:cNvPr id="130052"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Az építési engedéllyel szembeni jogerősen elbírált fellebbezéssel azonos indokokat tartalmazó, a használatbavételi engedély ellen irányuló fellebbezést a másodfokon eljáró hatóság érdemben nem vizsgálja. </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r>
              <a:rPr lang="hu-HU" sz="2800" b="1" smtClean="0"/>
              <a:t>Az eljárás megindításáról szabályszerűen értesített ügyfél ügyféli jogait (pl. jogorvoslati jogát) akkor gyakorolhatja, ha az ügyfél az első fokú eljárásban nyilatkozatot tett vagy kérelmet nyújtott be. </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107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6082"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Új eljárási szabályok </a:t>
            </a:r>
          </a:p>
        </p:txBody>
      </p:sp>
      <p:sp>
        <p:nvSpPr>
          <p:cNvPr id="46083" name="Rectangle 3"/>
          <p:cNvSpPr>
            <a:spLocks noGrp="1" noChangeArrowheads="1"/>
          </p:cNvSpPr>
          <p:nvPr>
            <p:ph idx="1"/>
          </p:nvPr>
        </p:nvSpPr>
        <p:spPr>
          <a:xfrm>
            <a:off x="0" y="1412875"/>
            <a:ext cx="9144000" cy="5445125"/>
          </a:xfrm>
        </p:spPr>
        <p:txBody>
          <a:bodyPr>
            <a:noAutofit/>
          </a:bodyPr>
          <a:lstStyle/>
          <a:p>
            <a:pPr marL="171450" indent="4763">
              <a:lnSpc>
                <a:spcPts val="3000"/>
              </a:lnSpc>
              <a:spcBef>
                <a:spcPct val="0"/>
              </a:spcBef>
              <a:buClr>
                <a:srgbClr val="FF0000"/>
              </a:buClr>
              <a:buSzPct val="120000"/>
              <a:buFont typeface="Wingdings 2" pitchFamily="18" charset="2"/>
              <a:buNone/>
            </a:pPr>
            <a:r>
              <a:rPr lang="hu-HU" sz="2400" b="1" smtClean="0"/>
              <a:t>Nincs helye fellebbezésnek a másodfokú eljárásban hozott </a:t>
            </a:r>
          </a:p>
          <a:p>
            <a:pPr marL="171450" indent="4763">
              <a:lnSpc>
                <a:spcPts val="3000"/>
              </a:lnSpc>
              <a:spcBef>
                <a:spcPct val="0"/>
              </a:spcBef>
              <a:buClr>
                <a:srgbClr val="FF0000"/>
              </a:buClr>
              <a:buSzPct val="120000"/>
              <a:buFont typeface="Arial" charset="0"/>
              <a:buChar char="•"/>
            </a:pPr>
            <a:r>
              <a:rPr lang="hu-HU" sz="2400" b="1" smtClean="0"/>
              <a:t>a kérelmet érdemi vizsgálat nélkül elutasító, </a:t>
            </a:r>
          </a:p>
          <a:p>
            <a:pPr marL="171450" indent="4763">
              <a:lnSpc>
                <a:spcPts val="3000"/>
              </a:lnSpc>
              <a:spcBef>
                <a:spcPct val="0"/>
              </a:spcBef>
              <a:buClr>
                <a:srgbClr val="FF0000"/>
              </a:buClr>
              <a:buSzPct val="120000"/>
              <a:buFont typeface="Arial" charset="0"/>
              <a:buChar char="•"/>
            </a:pPr>
            <a:r>
              <a:rPr lang="hu-HU" sz="2400" b="1" smtClean="0"/>
              <a:t>az eljárást megszüntető, </a:t>
            </a:r>
          </a:p>
          <a:p>
            <a:pPr marL="171450" indent="4763">
              <a:lnSpc>
                <a:spcPts val="3000"/>
              </a:lnSpc>
              <a:spcBef>
                <a:spcPct val="0"/>
              </a:spcBef>
              <a:buClr>
                <a:srgbClr val="FF0000"/>
              </a:buClr>
              <a:buSzPct val="120000"/>
              <a:buFont typeface="Arial" charset="0"/>
              <a:buChar char="•"/>
            </a:pPr>
            <a:r>
              <a:rPr lang="hu-HU" sz="2400" b="1" smtClean="0"/>
              <a:t>az eljárás felfüggesztése tárgyában hozott, </a:t>
            </a:r>
          </a:p>
          <a:p>
            <a:pPr marL="171450" indent="4763">
              <a:lnSpc>
                <a:spcPts val="3000"/>
              </a:lnSpc>
              <a:spcBef>
                <a:spcPct val="0"/>
              </a:spcBef>
              <a:buClr>
                <a:srgbClr val="FF0000"/>
              </a:buClr>
              <a:buSzPct val="120000"/>
              <a:buFont typeface="Arial" charset="0"/>
              <a:buChar char="•"/>
            </a:pPr>
            <a:r>
              <a:rPr lang="hu-HU" sz="2400" b="1" smtClean="0"/>
              <a:t>a Ket.  33/A. §-ban meghatározott fizetési kötelezettséggel kapcsolatos, </a:t>
            </a:r>
          </a:p>
          <a:p>
            <a:pPr marL="171450" indent="4763">
              <a:lnSpc>
                <a:spcPts val="3000"/>
              </a:lnSpc>
              <a:spcBef>
                <a:spcPct val="0"/>
              </a:spcBef>
              <a:buClr>
                <a:srgbClr val="FF0000"/>
              </a:buClr>
              <a:buSzPct val="120000"/>
              <a:buFont typeface="Arial" charset="0"/>
              <a:buChar char="•"/>
            </a:pPr>
            <a:r>
              <a:rPr lang="hu-HU" sz="2400" b="1" smtClean="0"/>
              <a:t>az irat betekintési jog korlátozására irányuló kérelem tárgyában hozott és</a:t>
            </a:r>
          </a:p>
          <a:p>
            <a:pPr marL="171450" indent="4763">
              <a:lnSpc>
                <a:spcPts val="3000"/>
              </a:lnSpc>
              <a:spcBef>
                <a:spcPct val="0"/>
              </a:spcBef>
              <a:buClr>
                <a:srgbClr val="FF0000"/>
              </a:buClr>
              <a:buSzPct val="120000"/>
              <a:buFont typeface="Arial" charset="0"/>
              <a:buChar char="•"/>
            </a:pPr>
            <a:r>
              <a:rPr lang="hu-HU" sz="2400" b="1" smtClean="0"/>
              <a:t>a költségmentesség iránti kérelmet elutasító, azt módosító vagy visszavonó első fokú végzés ellen. </a:t>
            </a:r>
          </a:p>
          <a:p>
            <a:pPr marL="171450" indent="4763">
              <a:lnSpc>
                <a:spcPts val="3000"/>
              </a:lnSpc>
              <a:spcBef>
                <a:spcPct val="0"/>
              </a:spcBef>
              <a:buClr>
                <a:srgbClr val="FF0000"/>
              </a:buClr>
              <a:buSzPct val="120000"/>
              <a:buFont typeface="Wingdings 2" pitchFamily="18" charset="2"/>
              <a:buNone/>
            </a:pPr>
            <a:r>
              <a:rPr lang="hu-HU" sz="2400" b="1" smtClean="0">
                <a:solidFill>
                  <a:srgbClr val="FF0000"/>
                </a:solidFill>
              </a:rPr>
              <a:t>DE!</a:t>
            </a:r>
            <a:r>
              <a:rPr lang="hu-HU" sz="2400" b="1" smtClean="0"/>
              <a:t> A Ket. alapján a döntés bírósági felülvizsgálatának van helye.</a:t>
            </a:r>
          </a:p>
          <a:p>
            <a:pPr marL="171450" indent="4763">
              <a:lnSpc>
                <a:spcPts val="3000"/>
              </a:lnSpc>
              <a:spcBef>
                <a:spcPct val="0"/>
              </a:spcBef>
              <a:buClr>
                <a:srgbClr val="FF0000"/>
              </a:buClr>
              <a:buSzPct val="120000"/>
              <a:buFont typeface="Wingdings 2" pitchFamily="18" charset="2"/>
              <a:buNone/>
            </a:pPr>
            <a:r>
              <a:rPr lang="hu-HU" sz="2400" b="1" smtClean="0"/>
              <a:t>A jogerős másodfokú döntés bírósági felülvizsgálatát a határozat közlésétől számított 15 napon belül lehet kérni.</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209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710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fellebbezés folyamata I.</a:t>
            </a:r>
          </a:p>
        </p:txBody>
      </p:sp>
      <p:sp>
        <p:nvSpPr>
          <p:cNvPr id="132100"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Wingdings 2" pitchFamily="18" charset="2"/>
              <a:buNone/>
            </a:pPr>
            <a:r>
              <a:rPr lang="hu-HU" sz="2800" b="1" smtClean="0"/>
              <a:t>A fellebbező </a:t>
            </a:r>
          </a:p>
          <a:p>
            <a:pPr marL="530225" indent="-354013">
              <a:buClr>
                <a:srgbClr val="FF0000"/>
              </a:buClr>
              <a:buSzPct val="120000"/>
              <a:buFont typeface="Arial" charset="0"/>
              <a:buChar char="•"/>
            </a:pPr>
            <a:r>
              <a:rPr lang="hu-HU" sz="2800" b="1" smtClean="0"/>
              <a:t>megjelöli az elektronikus tárhelyen lévő dokumentumok közül a mellékleteket,</a:t>
            </a:r>
          </a:p>
          <a:p>
            <a:pPr marL="530225" indent="-354013">
              <a:buClr>
                <a:srgbClr val="FF0000"/>
              </a:buClr>
              <a:buSzPct val="120000"/>
              <a:buFont typeface="Arial" charset="0"/>
              <a:buChar char="•"/>
            </a:pPr>
            <a:r>
              <a:rPr lang="hu-HU" sz="2800" b="1" smtClean="0"/>
              <a:t>hozzáférést biztosít az első- és másodfokon eljáró hatóságnak, </a:t>
            </a:r>
          </a:p>
          <a:p>
            <a:pPr marL="530225" indent="-354013">
              <a:buClr>
                <a:srgbClr val="FF0000"/>
              </a:buClr>
              <a:buSzPct val="120000"/>
              <a:buFont typeface="Arial" charset="0"/>
              <a:buChar char="•"/>
            </a:pPr>
            <a:r>
              <a:rPr lang="hu-HU" sz="2800" b="1" smtClean="0"/>
              <a:t>vagy benyújthatja fellebbezését </a:t>
            </a:r>
          </a:p>
          <a:p>
            <a:pPr marL="895350" lvl="1" indent="-354013">
              <a:buClr>
                <a:srgbClr val="FF0000"/>
              </a:buClr>
              <a:buSzPct val="120000"/>
              <a:buFont typeface="Arial" charset="0"/>
              <a:buChar char="•"/>
            </a:pPr>
            <a:r>
              <a:rPr lang="hu-HU" sz="2800" b="1" smtClean="0"/>
              <a:t>az első fokú hatóságnál, </a:t>
            </a:r>
          </a:p>
          <a:p>
            <a:pPr marL="895350" lvl="1" indent="-354013">
              <a:buClr>
                <a:srgbClr val="FF0000"/>
              </a:buClr>
              <a:buSzPct val="120000"/>
              <a:buFont typeface="Arial" charset="0"/>
              <a:buChar char="•"/>
            </a:pPr>
            <a:r>
              <a:rPr lang="hu-HU" sz="2800" b="1" smtClean="0"/>
              <a:t>az integrált ügyfélszolgálaton vagy </a:t>
            </a:r>
          </a:p>
          <a:p>
            <a:pPr marL="895350" lvl="1" indent="-354013">
              <a:buClr>
                <a:srgbClr val="FF0000"/>
              </a:buClr>
              <a:buSzPct val="120000"/>
              <a:buFont typeface="Arial" charset="0"/>
              <a:buChar char="•"/>
            </a:pPr>
            <a:r>
              <a:rPr lang="hu-HU" sz="2800" b="1" smtClean="0"/>
              <a:t>az Építésügyi Szolgáltatási Pontnál.</a:t>
            </a:r>
          </a:p>
          <a:p>
            <a:pPr marL="530225" indent="-354013">
              <a:buClr>
                <a:srgbClr val="FF0000"/>
              </a:buClr>
              <a:buSzPct val="120000"/>
              <a:buFont typeface="Arial" charset="0"/>
              <a:buChar char="•"/>
            </a:pPr>
            <a:r>
              <a:rPr lang="hu-HU" sz="2800" b="1" smtClean="0"/>
              <a:t>A fellebbezés és mellékletei beérkezésüket követően elektronikus mappába kerülnek.</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2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710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fellebbezés folyamata II.</a:t>
            </a:r>
          </a:p>
        </p:txBody>
      </p:sp>
      <p:sp>
        <p:nvSpPr>
          <p:cNvPr id="133124"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Az első fokú hatóság a fellebbezés elektronikus felterjesztése előtt </a:t>
            </a:r>
          </a:p>
          <a:p>
            <a:pPr marL="895350" lvl="1" indent="-354013">
              <a:buClr>
                <a:srgbClr val="FF0000"/>
              </a:buClr>
              <a:buSzPct val="120000"/>
              <a:buFont typeface="Arial" charset="0"/>
              <a:buChar char="•"/>
            </a:pPr>
            <a:r>
              <a:rPr lang="hu-HU" sz="2800" b="1" smtClean="0"/>
              <a:t>határozatát visszavonhatja, megváltoztathatja, vagy</a:t>
            </a:r>
          </a:p>
          <a:p>
            <a:pPr marL="895350" lvl="1" indent="-354013">
              <a:buClr>
                <a:srgbClr val="FF0000"/>
              </a:buClr>
              <a:buSzPct val="120000"/>
              <a:buFont typeface="Arial" charset="0"/>
              <a:buChar char="•"/>
            </a:pPr>
            <a:r>
              <a:rPr lang="hu-HU" sz="2800" b="1" smtClean="0"/>
              <a:t>a fellebbezést érdemi vizsgálat nélkül elutasíthatja.</a:t>
            </a:r>
          </a:p>
          <a:p>
            <a:pPr marL="530225" indent="-354013">
              <a:buClr>
                <a:srgbClr val="FF0000"/>
              </a:buClr>
              <a:buSzPct val="120000"/>
              <a:buFont typeface="Arial" charset="0"/>
              <a:buChar char="•"/>
            </a:pPr>
            <a:r>
              <a:rPr lang="hu-HU" sz="2800" b="1" smtClean="0"/>
              <a:t>Ezután – ha nem vizsgálta felül határozatát, illetve nem utasította el érdemi vizsgálat nélkül a fellebbezést – a fellebbezést és az ügyben keletkezett iratokat az ÉTDR-ben a másodfokú hatósághoz felterjeszti, és erről a fellebbezőt értesíti.</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414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8130"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fellebbezés folyamata III.</a:t>
            </a:r>
          </a:p>
        </p:txBody>
      </p:sp>
      <p:sp>
        <p:nvSpPr>
          <p:cNvPr id="48131" name="Rectangle 3"/>
          <p:cNvSpPr>
            <a:spLocks noGrp="1" noChangeArrowheads="1"/>
          </p:cNvSpPr>
          <p:nvPr>
            <p:ph idx="1"/>
          </p:nvPr>
        </p:nvSpPr>
        <p:spPr>
          <a:xfrm>
            <a:off x="0" y="1412875"/>
            <a:ext cx="9144000" cy="5445125"/>
          </a:xfrm>
        </p:spPr>
        <p:txBody>
          <a:bodyPr>
            <a:noAutofit/>
          </a:bodyPr>
          <a:lstStyle/>
          <a:p>
            <a:pPr marL="171450" indent="4763">
              <a:lnSpc>
                <a:spcPts val="2800"/>
              </a:lnSpc>
              <a:spcBef>
                <a:spcPct val="0"/>
              </a:spcBef>
              <a:buClr>
                <a:srgbClr val="FF0000"/>
              </a:buClr>
              <a:buSzPct val="120000"/>
              <a:buFont typeface="Wingdings 2" pitchFamily="18" charset="2"/>
              <a:buNone/>
            </a:pPr>
            <a:r>
              <a:rPr lang="hu-HU" sz="2200" b="1" smtClean="0"/>
              <a:t>Az eljárás a felterjesztést követő első munkanapon megindul. A másodfokú hatóság </a:t>
            </a:r>
          </a:p>
          <a:p>
            <a:pPr marL="171450" indent="4763">
              <a:lnSpc>
                <a:spcPts val="2800"/>
              </a:lnSpc>
              <a:spcBef>
                <a:spcPct val="0"/>
              </a:spcBef>
              <a:buClr>
                <a:srgbClr val="FF0000"/>
              </a:buClr>
              <a:buSzPct val="120000"/>
              <a:buFont typeface="Arial" charset="0"/>
              <a:buChar char="•"/>
            </a:pPr>
            <a:r>
              <a:rPr lang="hu-HU" sz="2200" b="1" smtClean="0"/>
              <a:t>3 napon belül az ÉTDR-ben kiállított dokumentummal értesíti az eljárás megindulásáról a fellebbezőt, az építtetőt, valamint a már ismert ügyfelet,</a:t>
            </a:r>
          </a:p>
          <a:p>
            <a:pPr marL="171450" indent="4763">
              <a:lnSpc>
                <a:spcPts val="2800"/>
              </a:lnSpc>
              <a:spcBef>
                <a:spcPct val="0"/>
              </a:spcBef>
              <a:buClr>
                <a:srgbClr val="FF0000"/>
              </a:buClr>
              <a:buSzPct val="120000"/>
              <a:buFont typeface="Arial" charset="0"/>
              <a:buChar char="•"/>
            </a:pPr>
            <a:r>
              <a:rPr lang="hu-HU" sz="2200" b="1" smtClean="0"/>
              <a:t>5 napon belül megkeresi a másodfokon eljáró szakhatóságot, ha a jogorvoslati kérelem az első fokú hatóság határozatába foglalt szakhatósági állásfoglalás tartalma ellen irányul,</a:t>
            </a:r>
          </a:p>
          <a:p>
            <a:pPr marL="171450" indent="4763">
              <a:lnSpc>
                <a:spcPts val="2800"/>
              </a:lnSpc>
              <a:spcBef>
                <a:spcPct val="0"/>
              </a:spcBef>
              <a:buClr>
                <a:srgbClr val="FF0000"/>
              </a:buClr>
              <a:buSzPct val="120000"/>
              <a:buFont typeface="Arial" charset="0"/>
              <a:buChar char="•"/>
            </a:pPr>
            <a:r>
              <a:rPr lang="hu-HU" sz="2200" b="1" smtClean="0"/>
              <a:t>az állami főépítészt, ha a fellebbezés az első fokú határozatba beépült településképi vélemény ellen irányul,</a:t>
            </a:r>
          </a:p>
          <a:p>
            <a:pPr marL="171450" indent="4763">
              <a:lnSpc>
                <a:spcPts val="2800"/>
              </a:lnSpc>
              <a:spcBef>
                <a:spcPct val="0"/>
              </a:spcBef>
              <a:buClr>
                <a:srgbClr val="FF0000"/>
              </a:buClr>
              <a:buSzPct val="120000"/>
              <a:buFont typeface="Arial" charset="0"/>
              <a:buChar char="•"/>
            </a:pPr>
            <a:r>
              <a:rPr lang="hu-HU" sz="2200" b="1" smtClean="0"/>
              <a:t>az országos főépítészt, ha a fellebbezés a területi építészeti-műszaki tervtanács vagy a központi műemlékvédelmi tervtanács állásfoglalása ellen irányul.</a:t>
            </a:r>
          </a:p>
          <a:p>
            <a:pPr marL="171450" indent="4763">
              <a:lnSpc>
                <a:spcPts val="2800"/>
              </a:lnSpc>
              <a:spcBef>
                <a:spcPct val="0"/>
              </a:spcBef>
              <a:buClr>
                <a:srgbClr val="FF0000"/>
              </a:buClr>
              <a:buSzPct val="120000"/>
              <a:buFont typeface="Wingdings 2" pitchFamily="18" charset="2"/>
              <a:buNone/>
            </a:pPr>
            <a:r>
              <a:rPr lang="hu-HU" sz="2200" b="1" smtClean="0"/>
              <a:t>Főépítészi vélemény : 15 napon belül.</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517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915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fellebbezés folyamata IV.</a:t>
            </a:r>
          </a:p>
        </p:txBody>
      </p:sp>
      <p:sp>
        <p:nvSpPr>
          <p:cNvPr id="49155" name="Rectangle 3"/>
          <p:cNvSpPr>
            <a:spLocks noGrp="1" noChangeArrowheads="1"/>
          </p:cNvSpPr>
          <p:nvPr>
            <p:ph idx="1"/>
          </p:nvPr>
        </p:nvSpPr>
        <p:spPr>
          <a:xfrm>
            <a:off x="0" y="1341438"/>
            <a:ext cx="9144000" cy="5516562"/>
          </a:xfrm>
        </p:spPr>
        <p:txBody>
          <a:bodyPr>
            <a:noAutofit/>
          </a:bodyPr>
          <a:lstStyle/>
          <a:p>
            <a:pPr marL="171450" indent="4763" fontAlgn="auto">
              <a:lnSpc>
                <a:spcPts val="3200"/>
              </a:lnSpc>
              <a:spcBef>
                <a:spcPts val="0"/>
              </a:spcBef>
              <a:spcAft>
                <a:spcPts val="0"/>
              </a:spcAft>
              <a:buClr>
                <a:srgbClr val="FF0000"/>
              </a:buClr>
              <a:buSzPct val="120000"/>
              <a:buFont typeface="Wingdings 2"/>
              <a:buNone/>
              <a:defRPr/>
            </a:pPr>
            <a:r>
              <a:rPr lang="hu-HU" sz="2800" b="1" dirty="0" smtClean="0"/>
              <a:t>Ha a döntés meghozatalához szükséges adat nem áll rendelkezésre, legfeljebb 8 napos teljesítési határidő kitűzésével, egy alkalommal hiánypótlás kérhető fellebbezőtől.</a:t>
            </a:r>
          </a:p>
          <a:p>
            <a:pPr marL="171450" indent="4763" fontAlgn="auto">
              <a:lnSpc>
                <a:spcPts val="3200"/>
              </a:lnSpc>
              <a:spcBef>
                <a:spcPts val="0"/>
              </a:spcBef>
              <a:spcAft>
                <a:spcPts val="0"/>
              </a:spcAft>
              <a:buClr>
                <a:srgbClr val="FF0000"/>
              </a:buClr>
              <a:buSzPct val="120000"/>
              <a:buFont typeface="Wingdings 2"/>
              <a:buNone/>
              <a:defRPr/>
            </a:pPr>
            <a:r>
              <a:rPr lang="hu-HU" sz="2800" b="1" dirty="0" smtClean="0"/>
              <a:t>A másodfokú hatóság a jogorvoslati eljárásban döntését</a:t>
            </a:r>
          </a:p>
          <a:p>
            <a:pPr marL="530225" indent="-354013" fontAlgn="auto">
              <a:lnSpc>
                <a:spcPts val="3200"/>
              </a:lnSpc>
              <a:spcBef>
                <a:spcPts val="0"/>
              </a:spcBef>
              <a:spcAft>
                <a:spcPts val="0"/>
              </a:spcAft>
              <a:buClr>
                <a:srgbClr val="FF0000"/>
              </a:buClr>
              <a:buSzPct val="120000"/>
              <a:buFont typeface="Arial" pitchFamily="34" charset="0"/>
              <a:buChar char="•"/>
              <a:defRPr/>
            </a:pPr>
            <a:r>
              <a:rPr lang="hu-HU" sz="2800" b="1" dirty="0" smtClean="0"/>
              <a:t>ha az eljárásba szakhatóságot nem kell bevonni és a tényállás tisztázásához minden rendelkezésre áll a jogorvoslati eljárás megindulásától számított 30 napon belül,</a:t>
            </a:r>
          </a:p>
          <a:p>
            <a:pPr marL="530225" indent="-354013" fontAlgn="auto">
              <a:lnSpc>
                <a:spcPts val="3200"/>
              </a:lnSpc>
              <a:spcBef>
                <a:spcPts val="0"/>
              </a:spcBef>
              <a:spcAft>
                <a:spcPts val="0"/>
              </a:spcAft>
              <a:buClr>
                <a:srgbClr val="FF0000"/>
              </a:buClr>
              <a:buSzPct val="120000"/>
              <a:buFont typeface="Arial" pitchFamily="34" charset="0"/>
              <a:buChar char="•"/>
              <a:defRPr/>
            </a:pPr>
            <a:r>
              <a:rPr lang="hu-HU" sz="2800" b="1" dirty="0" smtClean="0"/>
              <a:t>egyébként az utolsó szakhatósági állásfoglalás vagy dokumentum beérkezésétől számított 15 napon belül hozza meg.</a:t>
            </a:r>
          </a:p>
          <a:p>
            <a:pPr marL="530225" indent="-354013" fontAlgn="auto">
              <a:lnSpc>
                <a:spcPts val="3200"/>
              </a:lnSpc>
              <a:spcBef>
                <a:spcPts val="0"/>
              </a:spcBef>
              <a:spcAft>
                <a:spcPts val="0"/>
              </a:spcAft>
              <a:buClr>
                <a:srgbClr val="FF0000"/>
              </a:buClr>
              <a:buSzPct val="120000"/>
              <a:buFont typeface="Arial" pitchFamily="34" charset="0"/>
              <a:buChar char="•"/>
              <a:defRPr/>
            </a:pPr>
            <a:endParaRPr lang="hu-HU" sz="2800" b="1" dirty="0" smtClean="0"/>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6194"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36197"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36198"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36199"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1412776"/>
            <a:ext cx="9144000" cy="3960440"/>
          </a:xfrm>
        </p:spPr>
        <p:txBody>
          <a:bodyPr tIns="0" anchor="ctr">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8000" b="1" dirty="0" smtClean="0">
                <a:solidFill>
                  <a:srgbClr val="FF0000"/>
                </a:solidFill>
                <a:effectLst>
                  <a:outerShdw blurRad="38100" dist="38100" dir="2700000" algn="tl">
                    <a:srgbClr val="000000">
                      <a:alpha val="43137"/>
                    </a:srgbClr>
                  </a:outerShdw>
                </a:effectLst>
                <a:cs typeface="Times New Roman" pitchFamily="18" charset="0"/>
              </a:rPr>
              <a:t>Az építési folyamat</a:t>
            </a:r>
            <a:br>
              <a:rPr lang="hu-HU" sz="8000" b="1" dirty="0" smtClean="0">
                <a:solidFill>
                  <a:srgbClr val="FF0000"/>
                </a:solidFill>
                <a:effectLst>
                  <a:outerShdw blurRad="38100" dist="38100" dir="2700000" algn="tl">
                    <a:srgbClr val="000000">
                      <a:alpha val="43137"/>
                    </a:srgbClr>
                  </a:outerShdw>
                </a:effectLst>
                <a:cs typeface="Times New Roman" pitchFamily="18" charset="0"/>
              </a:rPr>
            </a:br>
            <a:r>
              <a:rPr lang="hu-HU" sz="8000" b="1" dirty="0" smtClean="0">
                <a:solidFill>
                  <a:srgbClr val="FF0000"/>
                </a:solidFill>
                <a:effectLst>
                  <a:outerShdw blurRad="38100" dist="38100" dir="2700000" algn="tl">
                    <a:srgbClr val="000000">
                      <a:alpha val="43137"/>
                    </a:srgbClr>
                  </a:outerShdw>
                </a:effectLst>
                <a:cs typeface="Times New Roman" pitchFamily="18" charset="0"/>
              </a:rPr>
              <a:t>felügyelete</a:t>
            </a:r>
            <a:endParaRPr lang="hu-HU" sz="8000"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építészeti-műszaki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tervtanács II.</a:t>
            </a:r>
            <a:endParaRPr lang="hu-HU" sz="4400" b="1" dirty="0">
              <a:solidFill>
                <a:srgbClr val="FF0000"/>
              </a:solidFill>
              <a:cs typeface="Times New Roman" pitchFamily="18" charset="0"/>
            </a:endParaRPr>
          </a:p>
        </p:txBody>
      </p:sp>
      <p:sp>
        <p:nvSpPr>
          <p:cNvPr id="17412" name="Tartalom helye 2"/>
          <p:cNvSpPr>
            <a:spLocks noGrp="1"/>
          </p:cNvSpPr>
          <p:nvPr>
            <p:ph idx="1"/>
          </p:nvPr>
        </p:nvSpPr>
        <p:spPr>
          <a:xfrm>
            <a:off x="0" y="1412875"/>
            <a:ext cx="9144000" cy="5256213"/>
          </a:xfrm>
        </p:spPr>
        <p:txBody>
          <a:bodyPr anchor="ctr"/>
          <a:lstStyle/>
          <a:p>
            <a:pPr marL="0" indent="0" algn="ctr">
              <a:buClr>
                <a:srgbClr val="FF0000"/>
              </a:buClr>
              <a:buSzPct val="120000"/>
              <a:buFont typeface="Wingdings 2" pitchFamily="18" charset="2"/>
              <a:buNone/>
            </a:pPr>
            <a:r>
              <a:rPr lang="hu-HU" sz="2800" b="1" smtClean="0"/>
              <a:t>A tervtanács nyilatkozata jogszabályon alapuló bizonyíték</a:t>
            </a:r>
          </a:p>
          <a:p>
            <a:pPr marL="0" indent="0" algn="ctr">
              <a:buClr>
                <a:srgbClr val="FF0000"/>
              </a:buClr>
              <a:buSzPct val="120000"/>
              <a:buFont typeface="Wingdings 2" pitchFamily="18" charset="2"/>
              <a:buNone/>
            </a:pPr>
            <a:endParaRPr lang="hu-HU" sz="2800" b="1" smtClean="0"/>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721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építési folyamat felügyelete</a:t>
            </a:r>
            <a:endParaRPr lang="hu-HU" sz="4400" b="1" dirty="0">
              <a:solidFill>
                <a:srgbClr val="FF0000"/>
              </a:solidFill>
              <a:cs typeface="Times New Roman" pitchFamily="18" charset="0"/>
            </a:endParaRPr>
          </a:p>
        </p:txBody>
      </p:sp>
      <p:sp>
        <p:nvSpPr>
          <p:cNvPr id="137220" name="Tartalom helye 2"/>
          <p:cNvSpPr>
            <a:spLocks noGrp="1"/>
          </p:cNvSpPr>
          <p:nvPr>
            <p:ph idx="1"/>
          </p:nvPr>
        </p:nvSpPr>
        <p:spPr>
          <a:xfrm>
            <a:off x="0" y="1412875"/>
            <a:ext cx="9144000" cy="5445125"/>
          </a:xfrm>
        </p:spPr>
        <p:txBody>
          <a:bodyPr/>
          <a:lstStyle/>
          <a:p>
            <a:pPr marL="530225" indent="-354013">
              <a:buClr>
                <a:srgbClr val="FF0000"/>
              </a:buClr>
              <a:buSzPct val="120000"/>
              <a:buFont typeface="Wingdings 2" pitchFamily="18" charset="2"/>
              <a:buNone/>
            </a:pPr>
            <a:r>
              <a:rPr lang="hu-HU" sz="2800" b="1" smtClean="0"/>
              <a:t>Építésrendészeti eljárás</a:t>
            </a:r>
          </a:p>
          <a:p>
            <a:pPr marL="530225" indent="-354013">
              <a:buClr>
                <a:srgbClr val="FF0000"/>
              </a:buClr>
              <a:buSzPct val="120000"/>
              <a:buFont typeface="Arial" charset="0"/>
              <a:buChar char="•"/>
            </a:pPr>
            <a:r>
              <a:rPr lang="hu-HU" sz="2800" b="1" smtClean="0"/>
              <a:t>Az építésfelügyeleti hatóság építésrendészeti eljárást folytat le, ha az ellenőrzésen megállapítja, hogy az építőipari kivitelezési tevékenységet szabálytalanul végezték. </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824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Szabálytalan tevékenység</a:t>
            </a:r>
            <a:endParaRPr lang="hu-HU" sz="4400" b="1" dirty="0">
              <a:solidFill>
                <a:srgbClr val="FF0000"/>
              </a:solidFill>
              <a:cs typeface="Times New Roman" pitchFamily="18" charset="0"/>
            </a:endParaRPr>
          </a:p>
        </p:txBody>
      </p:sp>
      <p:sp>
        <p:nvSpPr>
          <p:cNvPr id="138244" name="Tartalom helye 2"/>
          <p:cNvSpPr>
            <a:spLocks noGrp="1"/>
          </p:cNvSpPr>
          <p:nvPr>
            <p:ph idx="1"/>
          </p:nvPr>
        </p:nvSpPr>
        <p:spPr>
          <a:xfrm>
            <a:off x="0" y="1412875"/>
            <a:ext cx="9144000" cy="5445125"/>
          </a:xfrm>
        </p:spPr>
        <p:txBody>
          <a:bodyPr/>
          <a:lstStyle/>
          <a:p>
            <a:pPr marL="530225" indent="-354013">
              <a:buClr>
                <a:srgbClr val="FF0000"/>
              </a:buClr>
              <a:buSzPct val="120000"/>
              <a:buFont typeface="Wingdings 2" pitchFamily="18" charset="2"/>
              <a:buNone/>
            </a:pPr>
            <a:r>
              <a:rPr lang="hu-HU" sz="2800" b="1" smtClean="0"/>
              <a:t>Szabálytalan tevékenység a</a:t>
            </a:r>
          </a:p>
          <a:p>
            <a:pPr marL="530225" indent="-354013">
              <a:buClr>
                <a:srgbClr val="FF0000"/>
              </a:buClr>
              <a:buSzPct val="120000"/>
              <a:buFont typeface="Arial" charset="0"/>
              <a:buChar char="•"/>
            </a:pPr>
            <a:r>
              <a:rPr lang="hu-HU" sz="2800" b="1" smtClean="0"/>
              <a:t>jogszerűtlenül,</a:t>
            </a:r>
          </a:p>
          <a:p>
            <a:pPr marL="530225" indent="-354013">
              <a:buClr>
                <a:srgbClr val="FF0000"/>
              </a:buClr>
              <a:buSzPct val="120000"/>
              <a:buFont typeface="Arial" charset="0"/>
              <a:buChar char="•"/>
            </a:pPr>
            <a:r>
              <a:rPr lang="hu-HU" sz="2800" b="1" smtClean="0"/>
              <a:t>jogosulatlanul vagy</a:t>
            </a:r>
          </a:p>
          <a:p>
            <a:pPr marL="530225" indent="-354013">
              <a:buClr>
                <a:srgbClr val="FF0000"/>
              </a:buClr>
              <a:buSzPct val="120000"/>
              <a:buFont typeface="Arial" charset="0"/>
              <a:buChar char="•"/>
            </a:pPr>
            <a:r>
              <a:rPr lang="hu-HU" sz="2800" b="1" smtClean="0"/>
              <a:t>szakszerűtlenül</a:t>
            </a:r>
          </a:p>
          <a:p>
            <a:pPr marL="530225" indent="-354013">
              <a:buClr>
                <a:srgbClr val="FF0000"/>
              </a:buClr>
              <a:buSzPct val="120000"/>
              <a:buFont typeface="Wingdings 2" pitchFamily="18" charset="2"/>
              <a:buNone/>
            </a:pPr>
            <a:r>
              <a:rPr lang="hu-HU" sz="2800" b="1" smtClean="0"/>
              <a:t>megkezdett és végzett tevékenység.</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926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ELÉVÜLÉS! </a:t>
            </a:r>
            <a:endParaRPr lang="hu-HU" sz="4400" b="1" dirty="0">
              <a:solidFill>
                <a:srgbClr val="FF0000"/>
              </a:solidFill>
              <a:cs typeface="Times New Roman" pitchFamily="18" charset="0"/>
            </a:endParaRPr>
          </a:p>
        </p:txBody>
      </p:sp>
      <p:sp>
        <p:nvSpPr>
          <p:cNvPr id="139268" name="Tartalom helye 2"/>
          <p:cNvSpPr>
            <a:spLocks noGrp="1"/>
          </p:cNvSpPr>
          <p:nvPr>
            <p:ph idx="1"/>
          </p:nvPr>
        </p:nvSpPr>
        <p:spPr>
          <a:xfrm>
            <a:off x="0" y="1412875"/>
            <a:ext cx="9144000" cy="5445125"/>
          </a:xfrm>
        </p:spPr>
        <p:txBody>
          <a:bodyPr/>
          <a:lstStyle/>
          <a:p>
            <a:pPr marL="530225" indent="-354013">
              <a:lnSpc>
                <a:spcPct val="110000"/>
              </a:lnSpc>
              <a:buClr>
                <a:srgbClr val="FF0000"/>
              </a:buClr>
              <a:buSzPct val="120000"/>
              <a:buFont typeface="Arial" charset="0"/>
              <a:buChar char="•"/>
            </a:pPr>
            <a:r>
              <a:rPr lang="hu-HU" sz="2800" b="1" smtClean="0"/>
              <a:t>Az építésügyi és az építésfelügyeleti hatóság az ellenőrzés során feltárt szabálytalan tevékenységről való tudomásszerzéstől számított 90 napon belül indítja meg az intézkedések megtételére irányuló eljárást. </a:t>
            </a:r>
          </a:p>
          <a:p>
            <a:pPr marL="530225" indent="-354013">
              <a:lnSpc>
                <a:spcPct val="110000"/>
              </a:lnSpc>
              <a:buClr>
                <a:srgbClr val="FF0000"/>
              </a:buClr>
              <a:buSzPct val="120000"/>
              <a:buFont typeface="Arial" charset="0"/>
              <a:buChar char="•"/>
            </a:pPr>
            <a:r>
              <a:rPr lang="hu-HU" sz="2800" b="1" u="sng" smtClean="0"/>
              <a:t>Az eljárás megindításának</a:t>
            </a:r>
            <a:r>
              <a:rPr lang="hu-HU" sz="2800" b="1" smtClean="0"/>
              <a:t> legkésőbb az építés befejezésétől - ha az nem állapítható meg, akkor az építmény használatbavételétől - számított </a:t>
            </a:r>
            <a:br>
              <a:rPr lang="hu-HU" sz="2800" b="1" smtClean="0"/>
            </a:br>
            <a:r>
              <a:rPr lang="hu-HU" sz="2800" b="1" u="sng" smtClean="0"/>
              <a:t>tíz éven belül van helye</a:t>
            </a:r>
            <a:r>
              <a:rPr lang="hu-HU" sz="2800" b="1" smtClean="0"/>
              <a:t>.</a:t>
            </a:r>
          </a:p>
          <a:p>
            <a:pPr marL="530225" indent="-354013">
              <a:lnSpc>
                <a:spcPct val="110000"/>
              </a:lnSpc>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0290"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err="1" smtClean="0">
                <a:solidFill>
                  <a:srgbClr val="FF0000"/>
                </a:solidFill>
                <a:cs typeface="Times New Roman" pitchFamily="18" charset="0"/>
              </a:rPr>
              <a:t>Jókarbantartási</a:t>
            </a:r>
            <a:r>
              <a:rPr lang="hu-HU" sz="4400" b="1" dirty="0" smtClean="0">
                <a:solidFill>
                  <a:srgbClr val="FF0000"/>
                </a:solidFill>
                <a:cs typeface="Times New Roman" pitchFamily="18" charset="0"/>
              </a:rPr>
              <a:t> kötelezés I.</a:t>
            </a:r>
            <a:endParaRPr lang="hu-HU" sz="4400" b="1" dirty="0">
              <a:solidFill>
                <a:srgbClr val="FF0000"/>
              </a:solidFill>
              <a:cs typeface="Times New Roman" pitchFamily="18" charset="0"/>
            </a:endParaRPr>
          </a:p>
        </p:txBody>
      </p:sp>
      <p:sp>
        <p:nvSpPr>
          <p:cNvPr id="140292" name="Tartalom helye 2"/>
          <p:cNvSpPr>
            <a:spLocks noGrp="1"/>
          </p:cNvSpPr>
          <p:nvPr>
            <p:ph idx="1"/>
          </p:nvPr>
        </p:nvSpPr>
        <p:spPr>
          <a:xfrm>
            <a:off x="0" y="1412875"/>
            <a:ext cx="9036050" cy="5661025"/>
          </a:xfrm>
        </p:spPr>
        <p:txBody>
          <a:bodyPr/>
          <a:lstStyle/>
          <a:p>
            <a:pPr marL="530225" indent="-354013">
              <a:buClr>
                <a:srgbClr val="FF0000"/>
              </a:buClr>
              <a:buSzPct val="120000"/>
              <a:buFont typeface="Wingdings 2" pitchFamily="18" charset="2"/>
              <a:buNone/>
            </a:pPr>
            <a:r>
              <a:rPr lang="hu-HU" sz="2800" b="1" smtClean="0"/>
              <a:t>Az építésfelügyeleti hatóság  </a:t>
            </a:r>
          </a:p>
          <a:p>
            <a:pPr marL="530225" indent="-354013">
              <a:buClr>
                <a:srgbClr val="FF0000"/>
              </a:buClr>
              <a:buSzPct val="120000"/>
              <a:buFont typeface="Arial" charset="0"/>
              <a:buChar char="•"/>
            </a:pPr>
            <a:r>
              <a:rPr lang="hu-HU" sz="2800" b="1" smtClean="0"/>
              <a:t>elrendelheti az építmény kötelező jókarbantartás körét meghaladó felújítását, ha azt </a:t>
            </a:r>
          </a:p>
          <a:p>
            <a:pPr marL="895350" lvl="1" indent="-354013">
              <a:buClr>
                <a:srgbClr val="FF0000"/>
              </a:buClr>
              <a:buSzPct val="120000"/>
              <a:buFont typeface="Arial" charset="0"/>
              <a:buChar char="•"/>
            </a:pPr>
            <a:r>
              <a:rPr lang="hu-HU" sz="2800" b="1" smtClean="0"/>
              <a:t>az építészeti örökség védelmének érdekei megkövetelik, vagy </a:t>
            </a:r>
          </a:p>
          <a:p>
            <a:pPr marL="895350" lvl="1" indent="-354013">
              <a:buClr>
                <a:srgbClr val="FF0000"/>
              </a:buClr>
              <a:buSzPct val="120000"/>
              <a:buFont typeface="Arial" charset="0"/>
              <a:buChar char="•"/>
            </a:pPr>
            <a:r>
              <a:rPr lang="hu-HU" sz="2800" b="1" smtClean="0"/>
              <a:t>annak elmaradása az épület stabilitását, használati biztonságát veszélyeztetheti,</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1314"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err="1" smtClean="0">
                <a:solidFill>
                  <a:srgbClr val="FF0000"/>
                </a:solidFill>
                <a:cs typeface="Times New Roman" pitchFamily="18" charset="0"/>
              </a:rPr>
              <a:t>Jókarbantartási</a:t>
            </a:r>
            <a:r>
              <a:rPr lang="hu-HU" sz="4400" b="1" dirty="0" smtClean="0">
                <a:solidFill>
                  <a:srgbClr val="FF0000"/>
                </a:solidFill>
                <a:cs typeface="Times New Roman" pitchFamily="18" charset="0"/>
              </a:rPr>
              <a:t> kötelezés II.</a:t>
            </a:r>
            <a:endParaRPr lang="hu-HU" sz="4400" b="1" dirty="0">
              <a:solidFill>
                <a:srgbClr val="FF0000"/>
              </a:solidFill>
              <a:cs typeface="Times New Roman" pitchFamily="18" charset="0"/>
            </a:endParaRPr>
          </a:p>
        </p:txBody>
      </p:sp>
      <p:sp>
        <p:nvSpPr>
          <p:cNvPr id="141316" name="Tartalom helye 2"/>
          <p:cNvSpPr>
            <a:spLocks noGrp="1"/>
          </p:cNvSpPr>
          <p:nvPr>
            <p:ph idx="1"/>
          </p:nvPr>
        </p:nvSpPr>
        <p:spPr>
          <a:xfrm>
            <a:off x="0" y="1412875"/>
            <a:ext cx="9144000" cy="5445125"/>
          </a:xfrm>
        </p:spPr>
        <p:txBody>
          <a:bodyPr/>
          <a:lstStyle/>
          <a:p>
            <a:pPr marL="530225" indent="-354013">
              <a:spcBef>
                <a:spcPct val="0"/>
              </a:spcBef>
              <a:buClr>
                <a:srgbClr val="FF0000"/>
              </a:buClr>
              <a:buSzPct val="120000"/>
              <a:buFont typeface="Arial" charset="0"/>
              <a:buChar char="•"/>
            </a:pPr>
            <a:r>
              <a:rPr lang="hu-HU" sz="2800" b="1" smtClean="0"/>
              <a:t>elrendeli az építmény jókarbantartását, az építmény felülvizsgálatát, átalakítását, felújítását, helyreállítását vagy lebontását, ha annak állapota az állékonyságot, az életet és egészséget, a köz- és vagyonbiztonságot veszélyezteti,</a:t>
            </a:r>
          </a:p>
          <a:p>
            <a:pPr marL="530225" indent="-354013">
              <a:spcBef>
                <a:spcPct val="0"/>
              </a:spcBef>
              <a:buClr>
                <a:srgbClr val="FF0000"/>
              </a:buClr>
              <a:buSzPct val="120000"/>
              <a:buFont typeface="Arial" charset="0"/>
              <a:buChar char="•"/>
            </a:pPr>
            <a:r>
              <a:rPr lang="hu-HU" sz="2800" b="1" smtClean="0"/>
              <a:t>elrendeli a</a:t>
            </a:r>
          </a:p>
          <a:p>
            <a:pPr marL="895350" lvl="1" indent="-354013">
              <a:spcBef>
                <a:spcPct val="0"/>
              </a:spcBef>
              <a:buClr>
                <a:srgbClr val="FF0000"/>
              </a:buClr>
              <a:buSzPct val="120000"/>
              <a:buFont typeface="Arial" charset="0"/>
              <a:buChar char="•"/>
            </a:pPr>
            <a:r>
              <a:rPr lang="hu-HU" sz="2800" b="1" smtClean="0"/>
              <a:t>a szervizkönyv pótlását,</a:t>
            </a:r>
          </a:p>
          <a:p>
            <a:pPr marL="895350" lvl="1" indent="-354013">
              <a:spcBef>
                <a:spcPct val="0"/>
              </a:spcBef>
              <a:buClr>
                <a:srgbClr val="FF0000"/>
              </a:buClr>
              <a:buSzPct val="120000"/>
              <a:buFont typeface="Arial" charset="0"/>
              <a:buChar char="•"/>
            </a:pPr>
            <a:r>
              <a:rPr lang="hu-HU" sz="2800" b="1" smtClean="0"/>
              <a:t>a kötelező felülvizsgálat elmaradása miatti építmény felülvizsgálat elvégzését és a szükséges munkálatok elvégzését.</a:t>
            </a:r>
          </a:p>
          <a:p>
            <a:pPr marL="530225" indent="-354013">
              <a:spcBef>
                <a:spcPct val="0"/>
              </a:spcBef>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2338"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42341"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42342"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42343"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1412776"/>
            <a:ext cx="9144000" cy="4032448"/>
          </a:xfrm>
        </p:spPr>
        <p:txBody>
          <a:bodyPr tIns="0" anchor="ctr">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8000" b="1" dirty="0" smtClean="0">
                <a:solidFill>
                  <a:srgbClr val="FF0000"/>
                </a:solidFill>
                <a:effectLst>
                  <a:outerShdw blurRad="38100" dist="38100" dir="2700000" algn="tl">
                    <a:srgbClr val="000000">
                      <a:alpha val="43137"/>
                    </a:srgbClr>
                  </a:outerShdw>
                </a:effectLst>
                <a:cs typeface="Times New Roman" pitchFamily="18" charset="0"/>
              </a:rPr>
              <a:t>Záró rendelkezések</a:t>
            </a:r>
            <a:endParaRPr lang="hu-HU" sz="8000"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336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Záró rendelkezések</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445125"/>
          </a:xfrm>
        </p:spPr>
        <p:txBody>
          <a:bodyPr>
            <a:noAutofit/>
          </a:bodyPr>
          <a:lstStyle/>
          <a:p>
            <a:pPr marL="530225" indent="-354013" fontAlgn="auto">
              <a:spcBef>
                <a:spcPts val="0"/>
              </a:spcBef>
              <a:spcAft>
                <a:spcPts val="0"/>
              </a:spcAft>
              <a:buClr>
                <a:srgbClr val="FF0000"/>
              </a:buClr>
              <a:buSzPct val="120000"/>
              <a:buFont typeface="Arial" pitchFamily="34" charset="0"/>
              <a:buChar char="•"/>
              <a:defRPr/>
            </a:pPr>
            <a:r>
              <a:rPr lang="hu-HU" b="1" spc="-100" dirty="0" smtClean="0"/>
              <a:t>Ez a rendelet – a (2) és (3) bekezdésben meghatározott kivétellel – 2013. január 1-jén lép hatályba.</a:t>
            </a:r>
          </a:p>
          <a:p>
            <a:pPr marL="530225" indent="-354013" fontAlgn="auto">
              <a:spcBef>
                <a:spcPts val="0"/>
              </a:spcBef>
              <a:spcAft>
                <a:spcPts val="0"/>
              </a:spcAft>
              <a:buClr>
                <a:srgbClr val="FF0000"/>
              </a:buClr>
              <a:buSzPct val="120000"/>
              <a:buFont typeface="Arial" pitchFamily="34" charset="0"/>
              <a:buChar char="•"/>
              <a:defRPr/>
            </a:pPr>
            <a:r>
              <a:rPr lang="hu-HU" b="1" spc="-100" dirty="0" smtClean="0"/>
              <a:t>(2) A 76. § 2013. július 1-jén hatályba.</a:t>
            </a:r>
          </a:p>
          <a:p>
            <a:pPr marL="530225" indent="-354013" fontAlgn="auto">
              <a:spcBef>
                <a:spcPts val="0"/>
              </a:spcBef>
              <a:spcAft>
                <a:spcPts val="0"/>
              </a:spcAft>
              <a:buClr>
                <a:srgbClr val="FF0000"/>
              </a:buClr>
              <a:buSzPct val="120000"/>
              <a:buFont typeface="Arial" pitchFamily="34" charset="0"/>
              <a:buChar char="•"/>
              <a:defRPr/>
            </a:pPr>
            <a:r>
              <a:rPr lang="hu-HU" b="1" spc="-100" dirty="0" smtClean="0"/>
              <a:t>(3) A 77. § 2014. december 31-én lép hatályba.</a:t>
            </a:r>
          </a:p>
          <a:p>
            <a:pPr marL="530225" indent="-354013" fontAlgn="auto">
              <a:spcBef>
                <a:spcPts val="0"/>
              </a:spcBef>
              <a:spcAft>
                <a:spcPts val="0"/>
              </a:spcAft>
              <a:buClr>
                <a:srgbClr val="FF0000"/>
              </a:buClr>
              <a:buSzPct val="120000"/>
              <a:buFont typeface="Arial" pitchFamily="34" charset="0"/>
              <a:buChar char="•"/>
              <a:defRPr/>
            </a:pPr>
            <a:r>
              <a:rPr lang="hu-HU" b="1" spc="-100" dirty="0" smtClean="0"/>
              <a:t>E rendelet rendelkezéseit az e rendelet hatálybalépése után indult első és másodfokú eljárásban kell alkalmazni.</a:t>
            </a:r>
          </a:p>
          <a:p>
            <a:pPr marL="530225" indent="-354013" fontAlgn="auto">
              <a:spcBef>
                <a:spcPts val="0"/>
              </a:spcBef>
              <a:spcAft>
                <a:spcPts val="0"/>
              </a:spcAft>
              <a:buClr>
                <a:srgbClr val="FF0000"/>
              </a:buClr>
              <a:buSzPct val="120000"/>
              <a:buFont typeface="Arial" pitchFamily="34" charset="0"/>
              <a:buChar char="•"/>
              <a:defRPr/>
            </a:pPr>
            <a:r>
              <a:rPr lang="hu-HU" b="1" spc="-100" dirty="0" smtClean="0"/>
              <a:t>A 2013. január 1-jén folyamatban lévő </a:t>
            </a:r>
          </a:p>
          <a:p>
            <a:pPr marL="895985" lvl="1" indent="-354013" fontAlgn="auto">
              <a:spcBef>
                <a:spcPts val="0"/>
              </a:spcBef>
              <a:spcAft>
                <a:spcPts val="0"/>
              </a:spcAft>
              <a:buClr>
                <a:srgbClr val="FF0000"/>
              </a:buClr>
              <a:buSzPct val="120000"/>
              <a:buFont typeface="Arial" pitchFamily="34" charset="0"/>
              <a:buChar char="•"/>
              <a:defRPr/>
            </a:pPr>
            <a:r>
              <a:rPr lang="hu-HU" sz="2600" b="1" spc="-100" dirty="0" smtClean="0"/>
              <a:t>eljárások esetén a döntést az ÉTDR rendszer által biztosított sablon alkalmazásával kell meghozni.</a:t>
            </a:r>
          </a:p>
          <a:p>
            <a:pPr marL="895985" lvl="1" indent="-354013" fontAlgn="auto">
              <a:spcBef>
                <a:spcPts val="0"/>
              </a:spcBef>
              <a:spcAft>
                <a:spcPts val="0"/>
              </a:spcAft>
              <a:buClr>
                <a:srgbClr val="FF0000"/>
              </a:buClr>
              <a:buSzPct val="120000"/>
              <a:buFont typeface="Arial" pitchFamily="34" charset="0"/>
              <a:buChar char="•"/>
              <a:defRPr/>
            </a:pPr>
            <a:r>
              <a:rPr lang="hu-HU" sz="2600" b="1" spc="-100" dirty="0" smtClean="0"/>
              <a:t>építésügyi hatósági engedélykérelmek tekintetében a kérelmező építtető kérheti az építésügyi hatóságtól eljárásának az </a:t>
            </a:r>
            <a:r>
              <a:rPr lang="hu-HU" sz="2600" b="1" spc="-100" dirty="0" err="1" smtClean="0"/>
              <a:t>ÉTDR-ben</a:t>
            </a:r>
            <a:r>
              <a:rPr lang="hu-HU" sz="2600" b="1" spc="-100" dirty="0" smtClean="0"/>
              <a:t> történő folytatását és a továbbiakban az elektronikus kapcsolattartást.</a:t>
            </a:r>
          </a:p>
          <a:p>
            <a:pPr marL="530225" indent="-354013" fontAlgn="auto">
              <a:spcBef>
                <a:spcPts val="0"/>
              </a:spcBef>
              <a:spcAft>
                <a:spcPts val="0"/>
              </a:spcAft>
              <a:buClr>
                <a:srgbClr val="FF0000"/>
              </a:buClr>
              <a:buSzPct val="120000"/>
              <a:buFont typeface="Arial" pitchFamily="34" charset="0"/>
              <a:buChar char="•"/>
              <a:defRPr/>
            </a:pPr>
            <a:endParaRPr lang="hu-HU" b="1" spc="-1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434"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települési önkormányzat I. </a:t>
            </a:r>
            <a:br>
              <a:rPr lang="hu-HU" sz="4400" b="1" dirty="0" smtClean="0">
                <a:solidFill>
                  <a:srgbClr val="FF0000"/>
                </a:solidFill>
                <a:cs typeface="Times New Roman" pitchFamily="18" charset="0"/>
              </a:rPr>
            </a:br>
            <a:r>
              <a:rPr lang="hu-HU" sz="3200" b="1" dirty="0" smtClean="0">
                <a:solidFill>
                  <a:srgbClr val="FF0000"/>
                </a:solidFill>
                <a:cs typeface="Times New Roman" pitchFamily="18" charset="0"/>
              </a:rPr>
              <a:t>(fővárosban kerületi önkormányzat)</a:t>
            </a:r>
            <a:endParaRPr lang="hu-HU" sz="3200" b="1" dirty="0">
              <a:solidFill>
                <a:srgbClr val="FF0000"/>
              </a:solidFill>
              <a:cs typeface="Times New Roman" pitchFamily="18" charset="0"/>
            </a:endParaRPr>
          </a:p>
        </p:txBody>
      </p:sp>
      <p:sp>
        <p:nvSpPr>
          <p:cNvPr id="18436" name="Tartalom helye 2"/>
          <p:cNvSpPr>
            <a:spLocks noGrp="1"/>
          </p:cNvSpPr>
          <p:nvPr>
            <p:ph idx="1"/>
          </p:nvPr>
        </p:nvSpPr>
        <p:spPr>
          <a:xfrm>
            <a:off x="0" y="1412875"/>
            <a:ext cx="9144000" cy="5256213"/>
          </a:xfrm>
        </p:spPr>
        <p:txBody>
          <a:bodyPr/>
          <a:lstStyle/>
          <a:p>
            <a:pPr marL="530225" indent="-354013">
              <a:lnSpc>
                <a:spcPct val="110000"/>
              </a:lnSpc>
              <a:buClr>
                <a:srgbClr val="FF0000"/>
              </a:buClr>
              <a:buSzPct val="120000"/>
              <a:buFont typeface="Wingdings 2" pitchFamily="18" charset="2"/>
              <a:buNone/>
            </a:pPr>
            <a:r>
              <a:rPr lang="hu-HU" sz="2800" b="1" smtClean="0"/>
              <a:t>elláthatja </a:t>
            </a:r>
            <a:r>
              <a:rPr lang="hu-HU" sz="2800" u="sng" smtClean="0"/>
              <a:t>az épített környezet helyi védelmét</a:t>
            </a:r>
            <a:endParaRPr lang="hu-HU" sz="2800" b="1" smtClean="0"/>
          </a:p>
          <a:p>
            <a:pPr marL="530225" indent="-354013">
              <a:lnSpc>
                <a:spcPct val="110000"/>
              </a:lnSpc>
              <a:buClr>
                <a:srgbClr val="FF0000"/>
              </a:buClr>
              <a:buSzPct val="120000"/>
              <a:buFont typeface="Arial" charset="0"/>
              <a:buChar char="•"/>
            </a:pPr>
            <a:r>
              <a:rPr lang="hu-HU" sz="2800" b="1" smtClean="0"/>
              <a:t>a helyi építészeti értékek, </a:t>
            </a:r>
          </a:p>
          <a:p>
            <a:pPr marL="530225" indent="-354013">
              <a:lnSpc>
                <a:spcPct val="110000"/>
              </a:lnSpc>
              <a:buClr>
                <a:srgbClr val="FF0000"/>
              </a:buClr>
              <a:buSzPct val="120000"/>
              <a:buFont typeface="Arial" charset="0"/>
              <a:buChar char="•"/>
            </a:pPr>
            <a:r>
              <a:rPr lang="hu-HU" sz="2800" b="1" smtClean="0"/>
              <a:t>a településkép, </a:t>
            </a:r>
          </a:p>
          <a:p>
            <a:pPr marL="530225" indent="-354013">
              <a:lnSpc>
                <a:spcPct val="110000"/>
              </a:lnSpc>
              <a:buClr>
                <a:srgbClr val="FF0000"/>
              </a:buClr>
              <a:buSzPct val="120000"/>
              <a:buFont typeface="Arial" charset="0"/>
              <a:buChar char="•"/>
            </a:pPr>
            <a:r>
              <a:rPr lang="hu-HU" sz="2800" b="1" smtClean="0"/>
              <a:t>a rálátás és kilátás védelmét,</a:t>
            </a:r>
          </a:p>
          <a:p>
            <a:pPr marL="530225" indent="-354013">
              <a:lnSpc>
                <a:spcPct val="110000"/>
              </a:lnSpc>
              <a:buClr>
                <a:srgbClr val="FF0000"/>
              </a:buClr>
              <a:buSzPct val="120000"/>
              <a:buFont typeface="Wingdings 2" pitchFamily="18" charset="2"/>
              <a:buNone/>
            </a:pPr>
            <a:r>
              <a:rPr lang="hu-HU" sz="2800" b="1" smtClean="0"/>
              <a:t>meghatározza a létesíthető</a:t>
            </a:r>
          </a:p>
          <a:p>
            <a:pPr marL="530225" indent="-354013">
              <a:lnSpc>
                <a:spcPct val="110000"/>
              </a:lnSpc>
              <a:buClr>
                <a:srgbClr val="FF0000"/>
              </a:buClr>
              <a:buSzPct val="120000"/>
              <a:buFont typeface="Arial" charset="0"/>
              <a:buChar char="•"/>
            </a:pPr>
            <a:r>
              <a:rPr lang="hu-HU" sz="2800" b="1" smtClean="0"/>
              <a:t>rendeltetések körét  </a:t>
            </a:r>
          </a:p>
          <a:p>
            <a:pPr marL="530225" indent="-354013">
              <a:lnSpc>
                <a:spcPct val="110000"/>
              </a:lnSpc>
              <a:buClr>
                <a:srgbClr val="FF0000"/>
              </a:buClr>
              <a:buSzPct val="120000"/>
              <a:buFont typeface="Arial" charset="0"/>
              <a:buChar char="•"/>
            </a:pPr>
            <a:r>
              <a:rPr lang="hu-HU" sz="2800" b="1" smtClean="0"/>
              <a:t>reklámok elhelyezése követelményeit</a:t>
            </a:r>
          </a:p>
          <a:p>
            <a:pPr marL="530225" indent="-354013">
              <a:lnSpc>
                <a:spcPct val="110000"/>
              </a:lnSpc>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9459" name="Tartalom helye 2"/>
          <p:cNvSpPr>
            <a:spLocks noGrp="1"/>
          </p:cNvSpPr>
          <p:nvPr>
            <p:ph idx="1"/>
          </p:nvPr>
        </p:nvSpPr>
        <p:spPr>
          <a:xfrm>
            <a:off x="0" y="1412875"/>
            <a:ext cx="9144000" cy="5256213"/>
          </a:xfrm>
        </p:spPr>
        <p:txBody>
          <a:bodyPr/>
          <a:lstStyle/>
          <a:p>
            <a:pPr marL="530225" indent="-354013">
              <a:lnSpc>
                <a:spcPct val="110000"/>
              </a:lnSpc>
              <a:buClr>
                <a:srgbClr val="FF0000"/>
              </a:buClr>
              <a:buSzPct val="120000"/>
              <a:buFont typeface="Arial" charset="0"/>
              <a:buChar char="•"/>
            </a:pPr>
            <a:r>
              <a:rPr lang="hu-HU" sz="2800" b="1" u="sng" smtClean="0"/>
              <a:t>előzetes tájékoztatást ad </a:t>
            </a:r>
            <a:r>
              <a:rPr lang="hu-HU" sz="2800" b="1" smtClean="0"/>
              <a:t>az ügyfeleknek a HÉSZ tartalmáról,</a:t>
            </a:r>
          </a:p>
          <a:p>
            <a:pPr marL="530225" indent="-354013">
              <a:lnSpc>
                <a:spcPct val="110000"/>
              </a:lnSpc>
              <a:buClr>
                <a:srgbClr val="FF0000"/>
              </a:buClr>
              <a:buSzPct val="120000"/>
              <a:buFont typeface="Arial" charset="0"/>
              <a:buChar char="•"/>
            </a:pPr>
            <a:r>
              <a:rPr lang="hu-HU" sz="2800" b="1" smtClean="0"/>
              <a:t> javaslatot tehet a telek beépítésének feltételeire a településkép és az építészeti örökség megóvásával és minőségi alakításával kapcsolatban,</a:t>
            </a:r>
          </a:p>
          <a:p>
            <a:pPr marL="530225" indent="-354013">
              <a:lnSpc>
                <a:spcPct val="110000"/>
              </a:lnSpc>
              <a:buClr>
                <a:srgbClr val="FF0000"/>
              </a:buClr>
              <a:buSzPct val="120000"/>
              <a:buFont typeface="Arial" charset="0"/>
              <a:buChar char="•"/>
            </a:pPr>
            <a:r>
              <a:rPr lang="hu-HU" sz="2800" b="1" u="sng" smtClean="0"/>
              <a:t>szakmai konzultációt biztosít </a:t>
            </a:r>
            <a:r>
              <a:rPr lang="hu-HU" sz="2800" b="1" smtClean="0"/>
              <a:t>a követelmények teljesítése érdekében.</a:t>
            </a:r>
          </a:p>
        </p:txBody>
      </p:sp>
      <p:sp>
        <p:nvSpPr>
          <p:cNvPr id="10"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települési önkormányzat II.</a:t>
            </a:r>
            <a:br>
              <a:rPr lang="hu-HU" sz="4400" b="1" dirty="0" smtClean="0">
                <a:solidFill>
                  <a:srgbClr val="FF0000"/>
                </a:solidFill>
                <a:cs typeface="Times New Roman" pitchFamily="18" charset="0"/>
              </a:rPr>
            </a:br>
            <a:r>
              <a:rPr lang="hu-HU" sz="3200" b="1" dirty="0" smtClean="0">
                <a:solidFill>
                  <a:srgbClr val="FF0000"/>
                </a:solidFill>
                <a:cs typeface="Times New Roman" pitchFamily="18" charset="0"/>
              </a:rPr>
              <a:t>(fővárosban kerületi önkormányzat)</a:t>
            </a:r>
            <a:endParaRPr lang="hu-HU" sz="3200" b="1" dirty="0">
              <a:solidFill>
                <a:srgbClr val="FF0000"/>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grpSp>
        <p:nvGrpSpPr>
          <p:cNvPr id="2048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bejelentési eljárás I.</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530225" indent="-354013" fontAlgn="auto">
              <a:spcAft>
                <a:spcPts val="0"/>
              </a:spcAft>
              <a:buClr>
                <a:srgbClr val="FF0000"/>
              </a:buClr>
              <a:buSzPct val="120000"/>
              <a:buFont typeface="Wingdings 2"/>
              <a:buNone/>
              <a:defRPr/>
            </a:pPr>
            <a:r>
              <a:rPr lang="hu-HU" sz="2800" b="1" dirty="0" smtClean="0"/>
              <a:t>A polgármester folytathatja le, ha</a:t>
            </a:r>
          </a:p>
          <a:p>
            <a:pPr marL="530225" indent="-354013" fontAlgn="auto">
              <a:spcAft>
                <a:spcPts val="0"/>
              </a:spcAft>
              <a:buClr>
                <a:srgbClr val="FF0000"/>
              </a:buClr>
              <a:buSzPct val="120000"/>
              <a:buFont typeface="Arial" pitchFamily="34" charset="0"/>
              <a:buChar char="•"/>
              <a:defRPr/>
            </a:pPr>
            <a:r>
              <a:rPr lang="hu-HU" sz="2800" b="1" dirty="0" smtClean="0"/>
              <a:t>az építési engedélyhez nem kötött építési tevékenység megkezdését,</a:t>
            </a:r>
          </a:p>
          <a:p>
            <a:pPr marL="530225" indent="-354013" fontAlgn="auto">
              <a:spcAft>
                <a:spcPts val="0"/>
              </a:spcAft>
              <a:buClr>
                <a:srgbClr val="FF0000"/>
              </a:buClr>
              <a:buSzPct val="120000"/>
              <a:buFont typeface="Arial" pitchFamily="34" charset="0"/>
              <a:buChar char="•"/>
              <a:defRPr/>
            </a:pPr>
            <a:r>
              <a:rPr lang="hu-HU" sz="2800" b="1" dirty="0" smtClean="0"/>
              <a:t>reklámok elhelyezését,</a:t>
            </a:r>
          </a:p>
          <a:p>
            <a:pPr marL="530225" indent="-354013" fontAlgn="auto">
              <a:spcAft>
                <a:spcPts val="0"/>
              </a:spcAft>
              <a:buClr>
                <a:srgbClr val="FF0000"/>
              </a:buClr>
              <a:buSzPct val="120000"/>
              <a:buFont typeface="Arial" pitchFamily="34" charset="0"/>
              <a:buChar char="•"/>
              <a:defRPr/>
            </a:pPr>
            <a:r>
              <a:rPr lang="hu-HU" sz="2800" b="1" dirty="0" smtClean="0"/>
              <a:t>építmények rendeltetésének megváltoztatását </a:t>
            </a:r>
          </a:p>
          <a:p>
            <a:pPr marL="176213" indent="0" fontAlgn="auto">
              <a:spcAft>
                <a:spcPts val="0"/>
              </a:spcAft>
              <a:buClr>
                <a:srgbClr val="FF0000"/>
              </a:buClr>
              <a:buSzPct val="120000"/>
              <a:buFont typeface="Wingdings 2"/>
              <a:buNone/>
              <a:defRPr/>
            </a:pPr>
            <a:r>
              <a:rPr lang="hu-HU" sz="2800" b="1" dirty="0" smtClean="0"/>
              <a:t>helyi önkormányzati rendeletben bejelentéshez kötötte és meghatározta a módját.</a:t>
            </a:r>
          </a:p>
          <a:p>
            <a:pPr marL="530225" indent="-354013" fontAlgn="auto">
              <a:spcAft>
                <a:spcPts val="0"/>
              </a:spcAft>
              <a:buClr>
                <a:srgbClr val="FF0000"/>
              </a:buClr>
              <a:buSzPct val="120000"/>
              <a:buFont typeface="Arial" pitchFamily="34" charset="0"/>
              <a:buChar char="•"/>
              <a:defRPr/>
            </a:pPr>
            <a:endParaRPr lang="hu-HU" sz="2800" b="1" dirty="0" smtClean="0"/>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bejelentési eljárás II.</a:t>
            </a:r>
            <a:endParaRPr lang="hu-HU" sz="4400" b="1" dirty="0">
              <a:solidFill>
                <a:srgbClr val="FF0000"/>
              </a:solidFill>
              <a:cs typeface="Times New Roman" pitchFamily="18" charset="0"/>
            </a:endParaRPr>
          </a:p>
        </p:txBody>
      </p:sp>
      <p:sp>
        <p:nvSpPr>
          <p:cNvPr id="21508" name="Tartalom helye 2"/>
          <p:cNvSpPr>
            <a:spLocks noGrp="1"/>
          </p:cNvSpPr>
          <p:nvPr>
            <p:ph idx="1"/>
          </p:nvPr>
        </p:nvSpPr>
        <p:spPr>
          <a:xfrm>
            <a:off x="0" y="1412875"/>
            <a:ext cx="9144000" cy="5329238"/>
          </a:xfrm>
        </p:spPr>
        <p:txBody>
          <a:bodyPr/>
          <a:lstStyle/>
          <a:p>
            <a:pPr marL="530225" indent="-354013">
              <a:buClr>
                <a:srgbClr val="FF0000"/>
              </a:buClr>
              <a:buSzPct val="120000"/>
              <a:buFont typeface="Wingdings 2" pitchFamily="18" charset="2"/>
              <a:buNone/>
            </a:pPr>
            <a:r>
              <a:rPr lang="hu-HU" sz="2800" b="1" smtClean="0"/>
              <a:t>A polgármester 8 napon belül </a:t>
            </a:r>
          </a:p>
          <a:p>
            <a:pPr marL="530225" indent="-354013">
              <a:buClr>
                <a:srgbClr val="FF0000"/>
              </a:buClr>
              <a:buSzPct val="120000"/>
              <a:buFont typeface="Wingdings 2" pitchFamily="18" charset="2"/>
              <a:buNone/>
            </a:pPr>
            <a:endParaRPr lang="hu-HU" sz="2800" b="1" smtClean="0"/>
          </a:p>
          <a:p>
            <a:pPr marL="530225" indent="-354013">
              <a:buClr>
                <a:srgbClr val="FF0000"/>
              </a:buClr>
              <a:buSzPct val="120000"/>
              <a:buFont typeface="Arial" charset="0"/>
              <a:buChar char="•"/>
            </a:pPr>
            <a:r>
              <a:rPr lang="hu-HU" sz="2800" b="1" u="sng" smtClean="0"/>
              <a:t>tudomásul veszi</a:t>
            </a:r>
            <a:r>
              <a:rPr lang="hu-HU" sz="2800" b="1" smtClean="0"/>
              <a:t> – kikötéssel vagy anélkül –</a:t>
            </a:r>
            <a:br>
              <a:rPr lang="hu-HU" sz="2800" b="1" smtClean="0"/>
            </a:br>
            <a:r>
              <a:rPr lang="hu-HU" sz="2800" b="1" smtClean="0"/>
              <a:t>és a bejelentőt  </a:t>
            </a:r>
            <a:r>
              <a:rPr lang="hu-HU" sz="2800" b="1" u="sng" smtClean="0"/>
              <a:t>igazolás</a:t>
            </a:r>
            <a:r>
              <a:rPr lang="hu-HU" sz="2800" b="1" smtClean="0"/>
              <a:t> megküldésével értesíti, </a:t>
            </a:r>
          </a:p>
          <a:p>
            <a:pPr marL="530225" indent="-354013">
              <a:buClr>
                <a:srgbClr val="FF0000"/>
              </a:buClr>
              <a:buSzPct val="120000"/>
              <a:buFont typeface="Wingdings 2" pitchFamily="18" charset="2"/>
              <a:buNone/>
            </a:pPr>
            <a:endParaRPr lang="hu-HU" sz="2800" b="1" u="sng" smtClean="0"/>
          </a:p>
          <a:p>
            <a:pPr marL="530225" indent="-354013">
              <a:buClr>
                <a:srgbClr val="FF0000"/>
              </a:buClr>
              <a:buSzPct val="120000"/>
              <a:buFont typeface="Wingdings 2" pitchFamily="18" charset="2"/>
              <a:buNone/>
            </a:pPr>
            <a:r>
              <a:rPr lang="hu-HU" sz="2800" b="1" u="sng" smtClean="0"/>
              <a:t>vagy</a:t>
            </a:r>
          </a:p>
          <a:p>
            <a:pPr marL="530225" indent="-354013">
              <a:buClr>
                <a:srgbClr val="FF0000"/>
              </a:buClr>
              <a:buSzPct val="120000"/>
              <a:buFont typeface="Wingdings 2" pitchFamily="18" charset="2"/>
              <a:buNone/>
            </a:pPr>
            <a:endParaRPr lang="hu-HU" sz="2800" b="1" u="sng" smtClean="0"/>
          </a:p>
          <a:p>
            <a:pPr marL="530225" indent="-354013">
              <a:buClr>
                <a:srgbClr val="FF0000"/>
              </a:buClr>
              <a:buSzPct val="120000"/>
              <a:buFont typeface="Arial" charset="0"/>
              <a:buChar char="•"/>
            </a:pPr>
            <a:r>
              <a:rPr lang="hu-HU" sz="2800" b="1" u="sng" smtClean="0"/>
              <a:t>megtiltja</a:t>
            </a:r>
            <a:r>
              <a:rPr lang="hu-HU" sz="2800" b="1" smtClean="0"/>
              <a:t> az építési tevékenység, reklámelhelyezés vagy rendeltetésváltoztatás megkezdését.</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kötelezési eljárás</a:t>
            </a:r>
            <a:endParaRPr lang="hu-HU" sz="4400" b="1" dirty="0">
              <a:solidFill>
                <a:srgbClr val="FF0000"/>
              </a:solidFill>
              <a:cs typeface="Times New Roman" pitchFamily="18" charset="0"/>
            </a:endParaRPr>
          </a:p>
        </p:txBody>
      </p:sp>
      <p:sp>
        <p:nvSpPr>
          <p:cNvPr id="22532" name="Tartalom helye 2"/>
          <p:cNvSpPr>
            <a:spLocks noGrp="1"/>
          </p:cNvSpPr>
          <p:nvPr>
            <p:ph idx="1"/>
          </p:nvPr>
        </p:nvSpPr>
        <p:spPr>
          <a:xfrm>
            <a:off x="0" y="1412875"/>
            <a:ext cx="9144000" cy="5256213"/>
          </a:xfrm>
        </p:spPr>
        <p:txBody>
          <a:bodyPr/>
          <a:lstStyle/>
          <a:p>
            <a:pPr marL="176213" indent="0">
              <a:buClr>
                <a:srgbClr val="FF0000"/>
              </a:buClr>
              <a:buSzPct val="120000"/>
              <a:buFont typeface="Wingdings 2" pitchFamily="18" charset="2"/>
              <a:buNone/>
            </a:pPr>
            <a:r>
              <a:rPr lang="hu-HU" sz="2800" b="1" smtClean="0"/>
              <a:t>A </a:t>
            </a:r>
            <a:r>
              <a:rPr lang="hu-HU" sz="2800" b="1" u="sng" smtClean="0"/>
              <a:t>polgármester</a:t>
            </a:r>
            <a:r>
              <a:rPr lang="hu-HU" sz="2800" b="1" smtClean="0"/>
              <a:t> a helyi rendeletben meghatározott kötelezettségek teljesítése érdekében hivatalból vagy kérelemre kötelezési eljárást folytat le </a:t>
            </a:r>
            <a:br>
              <a:rPr lang="hu-HU" sz="2800" b="1" smtClean="0"/>
            </a:br>
            <a:r>
              <a:rPr lang="hu-HU" sz="2800" b="1" smtClean="0"/>
              <a:t>az Étv. 29. § (6) bekezdésében meghatározott esetkörben.</a:t>
            </a:r>
          </a:p>
          <a:p>
            <a:pPr marL="176213" indent="0">
              <a:buClr>
                <a:srgbClr val="FF0000"/>
              </a:buClr>
              <a:buSzPct val="120000"/>
              <a:buFont typeface="Wingdings 2" pitchFamily="18" charset="2"/>
              <a:buNone/>
            </a:pPr>
            <a:endParaRPr lang="hu-HU" sz="2800" b="1" smtClean="0"/>
          </a:p>
          <a:p>
            <a:pPr marL="176213" indent="0">
              <a:buClr>
                <a:srgbClr val="FF0000"/>
              </a:buClr>
              <a:buSzPct val="120000"/>
              <a:buFont typeface="Wingdings 2" pitchFamily="18" charset="2"/>
              <a:buNone/>
            </a:pPr>
            <a:r>
              <a:rPr lang="hu-HU" sz="2800" b="1" u="sng" smtClean="0"/>
              <a:t>A polgármester az eljárásban az érintett ingatlan tulajdonosát az építmény, építményrész felújítására, átalakítására vagy elbontására kötelezheti.</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véleményezési eljárás I.</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184775"/>
          </a:xfrm>
        </p:spPr>
        <p:txBody>
          <a:bodyPr>
            <a:noAutofit/>
          </a:bodyPr>
          <a:lstStyle/>
          <a:p>
            <a:pPr marL="176213" indent="0" fontAlgn="auto">
              <a:spcAft>
                <a:spcPts val="0"/>
              </a:spcAft>
              <a:buClr>
                <a:srgbClr val="FF0000"/>
              </a:buClr>
              <a:buSzPct val="120000"/>
              <a:buFont typeface="Wingdings 2"/>
              <a:buNone/>
              <a:defRPr/>
            </a:pPr>
            <a:r>
              <a:rPr lang="hu-HU" sz="2800" b="1" dirty="0" smtClean="0"/>
              <a:t>Polgármester meghatározott építésügyi hatósági engedélyezési eljárások előtt véleményezhet, amit</a:t>
            </a:r>
          </a:p>
          <a:p>
            <a:pPr marL="530225" indent="-354013" fontAlgn="auto">
              <a:spcAft>
                <a:spcPts val="0"/>
              </a:spcAft>
              <a:buClr>
                <a:srgbClr val="FF0000"/>
              </a:buClr>
              <a:buSzPct val="120000"/>
              <a:buFont typeface="Arial" pitchFamily="34" charset="0"/>
              <a:buChar char="•"/>
              <a:defRPr/>
            </a:pPr>
            <a:r>
              <a:rPr lang="hu-HU" sz="2800" b="1" dirty="0" smtClean="0"/>
              <a:t>az állami építészeti-műszaki tervtanács nem tárgyal, </a:t>
            </a:r>
          </a:p>
          <a:p>
            <a:pPr marL="530225" indent="-354013" fontAlgn="auto">
              <a:spcAft>
                <a:spcPts val="0"/>
              </a:spcAft>
              <a:buClr>
                <a:srgbClr val="FF0000"/>
              </a:buClr>
              <a:buSzPct val="120000"/>
              <a:buFont typeface="Arial" pitchFamily="34" charset="0"/>
              <a:buChar char="•"/>
              <a:defRPr/>
            </a:pPr>
            <a:r>
              <a:rPr lang="hu-HU" sz="2800" b="1" dirty="0" smtClean="0"/>
              <a:t>az összevont telepítési eljárás telepítési hatásvizsgálati szakasza nem érint.</a:t>
            </a:r>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6150"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6151"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6152"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0" y="1412875"/>
            <a:ext cx="9144000" cy="4103688"/>
          </a:xfrm>
        </p:spPr>
        <p:txBody>
          <a:bodyPr>
            <a:normAutofit/>
          </a:bodyPr>
          <a:lstStyle/>
          <a:p>
            <a:pPr marL="173038" indent="0" eaLnBrk="0" fontAlgn="auto" hangingPunct="0">
              <a:spcAft>
                <a:spcPts val="0"/>
              </a:spcAft>
              <a:buClr>
                <a:schemeClr val="accent3"/>
              </a:buClr>
              <a:buFont typeface="Wingdings 2"/>
              <a:buNone/>
              <a:defRPr/>
            </a:pPr>
            <a:r>
              <a:rPr lang="hu-HU" sz="2800" b="1" dirty="0" smtClean="0">
                <a:solidFill>
                  <a:srgbClr val="FF0000"/>
                </a:solidFill>
                <a:cs typeface="Times New Roman" pitchFamily="18" charset="0"/>
              </a:rPr>
              <a:t>I. fok</a:t>
            </a:r>
          </a:p>
          <a:p>
            <a:pPr marL="900113" indent="-727075" eaLnBrk="0" fontAlgn="auto" hangingPunct="0">
              <a:spcBef>
                <a:spcPts val="0"/>
              </a:spcBef>
              <a:spcAft>
                <a:spcPts val="0"/>
              </a:spcAft>
              <a:buClr>
                <a:srgbClr val="FF0000"/>
              </a:buClr>
              <a:buFont typeface="Wingdings 2"/>
              <a:buNone/>
              <a:defRPr/>
            </a:pPr>
            <a:endParaRPr lang="hu-HU" sz="2800" b="1" dirty="0" smtClean="0">
              <a:cs typeface="Times New Roman" pitchFamily="18" charset="0"/>
            </a:endParaRPr>
          </a:p>
          <a:p>
            <a:pPr marL="900113" indent="-727075" eaLnBrk="0" fontAlgn="auto" hangingPunct="0">
              <a:spcBef>
                <a:spcPts val="0"/>
              </a:spcBef>
              <a:spcAft>
                <a:spcPts val="0"/>
              </a:spcAft>
              <a:buClr>
                <a:srgbClr val="FF0000"/>
              </a:buClr>
              <a:buFont typeface="Wingdings 2"/>
              <a:buNone/>
              <a:tabLst>
                <a:tab pos="8789988" algn="r"/>
              </a:tabLst>
              <a:defRPr/>
            </a:pPr>
            <a:r>
              <a:rPr lang="hu-HU" sz="2800" b="1" dirty="0" smtClean="0">
                <a:cs typeface="Times New Roman" pitchFamily="18" charset="0"/>
              </a:rPr>
              <a:t>„Járási” jegyző 	198 db</a:t>
            </a:r>
          </a:p>
          <a:p>
            <a:pPr marL="900113" indent="-727075" eaLnBrk="0" fontAlgn="auto" hangingPunct="0">
              <a:spcBef>
                <a:spcPts val="0"/>
              </a:spcBef>
              <a:spcAft>
                <a:spcPts val="0"/>
              </a:spcAft>
              <a:buClr>
                <a:srgbClr val="FF0000"/>
              </a:buClr>
              <a:buFont typeface="Wingdings 2"/>
              <a:buChar char=""/>
              <a:defRPr/>
            </a:pPr>
            <a:r>
              <a:rPr lang="hu-HU" sz="2800" b="1" i="1" u="sng" dirty="0" smtClean="0"/>
              <a:t>általános</a:t>
            </a:r>
            <a:r>
              <a:rPr lang="hu-HU" sz="2800" b="1" i="1" dirty="0" smtClean="0"/>
              <a:t> építésügyi hatósági feladatok</a:t>
            </a:r>
          </a:p>
          <a:p>
            <a:pPr marL="900113" lvl="1" indent="0" eaLnBrk="0" fontAlgn="auto" hangingPunct="0">
              <a:spcBef>
                <a:spcPts val="0"/>
              </a:spcBef>
              <a:spcAft>
                <a:spcPts val="0"/>
              </a:spcAft>
              <a:buClr>
                <a:srgbClr val="FF0000"/>
              </a:buClr>
              <a:buFont typeface="Wingdings 2"/>
              <a:buNone/>
              <a:defRPr/>
            </a:pPr>
            <a:endParaRPr lang="hu-HU" sz="2800" b="1" i="1" dirty="0" smtClean="0"/>
          </a:p>
          <a:p>
            <a:pPr marL="176213" lvl="1" indent="0" eaLnBrk="0" fontAlgn="auto" hangingPunct="0">
              <a:spcBef>
                <a:spcPts val="0"/>
              </a:spcBef>
              <a:spcAft>
                <a:spcPts val="0"/>
              </a:spcAft>
              <a:buClr>
                <a:srgbClr val="FF0000"/>
              </a:buClr>
              <a:buFont typeface="Wingdings 2"/>
              <a:buNone/>
              <a:defRPr/>
            </a:pPr>
            <a:endParaRPr lang="hu-HU" sz="2800" b="1" i="1" dirty="0" smtClean="0"/>
          </a:p>
          <a:p>
            <a:pPr marL="176213" lvl="1" indent="0" eaLnBrk="0" fontAlgn="auto" hangingPunct="0">
              <a:spcBef>
                <a:spcPts val="0"/>
              </a:spcBef>
              <a:spcAft>
                <a:spcPts val="0"/>
              </a:spcAft>
              <a:buClr>
                <a:srgbClr val="FF0000"/>
              </a:buClr>
              <a:buFont typeface="Wingdings 2"/>
              <a:buNone/>
              <a:defRPr/>
            </a:pPr>
            <a:endParaRPr lang="hu-HU" sz="2800" b="1" i="1" dirty="0" smtClean="0"/>
          </a:p>
          <a:p>
            <a:pPr marL="176213" lvl="1" indent="0" eaLnBrk="0" fontAlgn="auto" hangingPunct="0">
              <a:spcBef>
                <a:spcPts val="0"/>
              </a:spcBef>
              <a:spcAft>
                <a:spcPts val="0"/>
              </a:spcAft>
              <a:buClr>
                <a:srgbClr val="FF0000"/>
              </a:buClr>
              <a:buFont typeface="Wingdings 2"/>
              <a:buNone/>
              <a:defRPr/>
            </a:pPr>
            <a:endParaRPr lang="hu-HU" sz="2800" b="1" i="1" dirty="0" smtClean="0"/>
          </a:p>
          <a:p>
            <a:pPr marL="176213" lvl="1" indent="0" eaLnBrk="0" fontAlgn="auto" hangingPunct="0">
              <a:spcBef>
                <a:spcPts val="0"/>
              </a:spcBef>
              <a:spcAft>
                <a:spcPts val="0"/>
              </a:spcAft>
              <a:buClr>
                <a:srgbClr val="FF0000"/>
              </a:buClr>
              <a:buFont typeface="Wingdings 2"/>
              <a:buNone/>
              <a:defRPr/>
            </a:pPr>
            <a:r>
              <a:rPr lang="hu-HU" sz="2800" b="1" i="1" dirty="0" smtClean="0"/>
              <a:t>Létszámadatok nem ismertek</a:t>
            </a:r>
            <a:endParaRPr lang="hu-HU" sz="2800" i="1" dirty="0" smtClean="0"/>
          </a:p>
          <a:p>
            <a:pPr marL="173038" lvl="1" indent="0" eaLnBrk="0" fontAlgn="auto" hangingPunct="0">
              <a:spcBef>
                <a:spcPts val="0"/>
              </a:spcBef>
              <a:spcAft>
                <a:spcPts val="0"/>
              </a:spcAft>
              <a:buClr>
                <a:srgbClr val="FF0000"/>
              </a:buClr>
              <a:buFont typeface="Wingdings 2"/>
              <a:buNone/>
              <a:defRPr/>
            </a:pPr>
            <a:endParaRPr lang="hu-HU" sz="2800" b="1" dirty="0" smtClean="0">
              <a:cs typeface="Times New Roman" pitchFamily="18" charset="0"/>
            </a:endParaRPr>
          </a:p>
          <a:p>
            <a:pPr marL="173038" indent="0" fontAlgn="auto">
              <a:spcAft>
                <a:spcPts val="0"/>
              </a:spcAft>
              <a:buClr>
                <a:schemeClr val="accent3"/>
              </a:buClr>
              <a:buFont typeface="Wingdings 2"/>
              <a:buChar char=""/>
              <a:defRPr/>
            </a:pPr>
            <a:endParaRPr lang="hu-HU" sz="2800" dirty="0"/>
          </a:p>
        </p:txBody>
      </p:sp>
      <p:sp>
        <p:nvSpPr>
          <p:cNvPr id="12"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spc="-150" dirty="0">
                <a:solidFill>
                  <a:srgbClr val="FF0000"/>
                </a:solidFill>
                <a:ea typeface="+mj-ea"/>
                <a:cs typeface="Times New Roman" pitchFamily="18" charset="0"/>
              </a:rPr>
              <a:t>Hatóság 2013. január 1.</a:t>
            </a:r>
            <a:endParaRPr lang="hu-HU" sz="4400" b="1" spc="-150"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véleményezési eljárás II.</a:t>
            </a:r>
            <a:endParaRPr lang="hu-HU" sz="4400" b="1" dirty="0">
              <a:solidFill>
                <a:srgbClr val="FF0000"/>
              </a:solidFill>
              <a:cs typeface="Times New Roman" pitchFamily="18" charset="0"/>
            </a:endParaRPr>
          </a:p>
        </p:txBody>
      </p:sp>
      <p:sp>
        <p:nvSpPr>
          <p:cNvPr id="24580" name="Tartalom helye 2"/>
          <p:cNvSpPr>
            <a:spLocks noGrp="1"/>
          </p:cNvSpPr>
          <p:nvPr>
            <p:ph idx="1"/>
          </p:nvPr>
        </p:nvSpPr>
        <p:spPr>
          <a:xfrm>
            <a:off x="0" y="1484313"/>
            <a:ext cx="9144000" cy="5184775"/>
          </a:xfrm>
        </p:spPr>
        <p:txBody>
          <a:bodyPr/>
          <a:lstStyle/>
          <a:p>
            <a:pPr marL="530225" indent="-354013">
              <a:buClr>
                <a:srgbClr val="FF0000"/>
              </a:buClr>
              <a:buSzPct val="120000"/>
              <a:buFont typeface="Wingdings 2" pitchFamily="18" charset="2"/>
              <a:buNone/>
            </a:pPr>
            <a:r>
              <a:rPr lang="hu-HU" sz="2800" b="1" smtClean="0"/>
              <a:t>Feltételek:</a:t>
            </a:r>
          </a:p>
          <a:p>
            <a:pPr marL="530225" indent="-354013">
              <a:buClr>
                <a:srgbClr val="FF0000"/>
              </a:buClr>
              <a:buSzPct val="120000"/>
              <a:buFont typeface="Arial" charset="0"/>
              <a:buChar char="•"/>
            </a:pPr>
            <a:r>
              <a:rPr lang="hu-HU" sz="2800" b="1" smtClean="0"/>
              <a:t>önkormányzat rendelet,</a:t>
            </a:r>
          </a:p>
          <a:p>
            <a:pPr marL="530225" indent="-354013">
              <a:buClr>
                <a:srgbClr val="FF0000"/>
              </a:buClr>
              <a:buSzPct val="120000"/>
              <a:buFont typeface="Arial" charset="0"/>
              <a:buChar char="•"/>
            </a:pPr>
            <a:r>
              <a:rPr lang="hu-HU" sz="2800" b="1" smtClean="0"/>
              <a:t>vélemény alapja önkormányzati főépítész vagy helyi építészeti-műszaki tervtanács szakmai álláspontja,</a:t>
            </a:r>
          </a:p>
          <a:p>
            <a:pPr marL="530225" indent="-354013">
              <a:buClr>
                <a:srgbClr val="FF0000"/>
              </a:buClr>
              <a:buSzPct val="120000"/>
              <a:buFont typeface="Arial" charset="0"/>
              <a:buChar char="•"/>
            </a:pPr>
            <a:r>
              <a:rPr lang="hu-HU" sz="2800" b="1" smtClean="0"/>
              <a:t>véleményezés részletes szempontjai, </a:t>
            </a:r>
          </a:p>
          <a:p>
            <a:pPr marL="530225" indent="-354013">
              <a:buClr>
                <a:srgbClr val="FF0000"/>
              </a:buClr>
              <a:buSzPct val="120000"/>
              <a:buFont typeface="Arial" charset="0"/>
              <a:buChar char="•"/>
            </a:pPr>
            <a:r>
              <a:rPr lang="hu-HU" sz="2800" b="1" smtClean="0"/>
              <a:t>helyi tervtanács működésének és az eljárás részletes szabályai.</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Településképi</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véleményezési eljárás III.</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329238"/>
          </a:xfrm>
        </p:spPr>
        <p:txBody>
          <a:bodyPr>
            <a:noAutofit/>
          </a:bodyPr>
          <a:lstStyle/>
          <a:p>
            <a:pPr marL="530225" indent="-354013" fontAlgn="auto">
              <a:lnSpc>
                <a:spcPct val="110000"/>
              </a:lnSpc>
              <a:spcAft>
                <a:spcPts val="0"/>
              </a:spcAft>
              <a:buClr>
                <a:srgbClr val="FF0000"/>
              </a:buClr>
              <a:buSzPct val="120000"/>
              <a:buFont typeface="Wingdings 2"/>
              <a:buNone/>
              <a:defRPr/>
            </a:pPr>
            <a:r>
              <a:rPr lang="hu-HU" sz="2800" b="1" dirty="0" smtClean="0"/>
              <a:t>A </a:t>
            </a:r>
            <a:r>
              <a:rPr lang="hu-HU" sz="2800" b="1" u="sng" dirty="0" smtClean="0"/>
              <a:t>polgármester</a:t>
            </a:r>
            <a:r>
              <a:rPr lang="hu-HU" sz="2800" b="1" dirty="0" smtClean="0"/>
              <a:t> véleményében</a:t>
            </a:r>
          </a:p>
          <a:p>
            <a:pPr marL="530225" indent="-354013" fontAlgn="auto">
              <a:lnSpc>
                <a:spcPct val="110000"/>
              </a:lnSpc>
              <a:spcAft>
                <a:spcPts val="0"/>
              </a:spcAft>
              <a:buClr>
                <a:srgbClr val="FF0000"/>
              </a:buClr>
              <a:buSzPct val="120000"/>
              <a:buFont typeface="Arial" pitchFamily="34" charset="0"/>
              <a:buChar char="•"/>
              <a:defRPr/>
            </a:pPr>
            <a:r>
              <a:rPr lang="hu-HU" sz="2800" b="1" dirty="0" smtClean="0"/>
              <a:t>– feltétellel vagy anélkül – </a:t>
            </a:r>
            <a:r>
              <a:rPr lang="hu-HU" sz="2800" b="1" u="sng" dirty="0" smtClean="0"/>
              <a:t>engedélyezésre javasol</a:t>
            </a:r>
            <a:r>
              <a:rPr lang="hu-HU" sz="2800" b="1" dirty="0" smtClean="0"/>
              <a:t>, vagy</a:t>
            </a:r>
          </a:p>
          <a:p>
            <a:pPr marL="530225" indent="-354013" fontAlgn="auto">
              <a:lnSpc>
                <a:spcPct val="110000"/>
              </a:lnSpc>
              <a:spcAft>
                <a:spcPts val="0"/>
              </a:spcAft>
              <a:buClr>
                <a:srgbClr val="FF0000"/>
              </a:buClr>
              <a:buSzPct val="120000"/>
              <a:buFont typeface="Arial" pitchFamily="34" charset="0"/>
              <a:buChar char="•"/>
              <a:defRPr/>
            </a:pPr>
            <a:r>
              <a:rPr lang="hu-HU" sz="2800" b="1" u="sng" dirty="0" smtClean="0"/>
              <a:t>engedélyezésre nem javasol</a:t>
            </a:r>
            <a:r>
              <a:rPr lang="hu-HU" sz="2800" b="1" dirty="0" smtClean="0"/>
              <a:t>, ha</a:t>
            </a:r>
          </a:p>
          <a:p>
            <a:pPr marL="1082675" indent="-549275" fontAlgn="auto">
              <a:lnSpc>
                <a:spcPct val="110000"/>
              </a:lnSpc>
              <a:spcAft>
                <a:spcPts val="0"/>
              </a:spcAft>
              <a:buClr>
                <a:srgbClr val="FF0000"/>
              </a:buClr>
              <a:buSzPct val="100000"/>
              <a:buFont typeface="+mj-lt"/>
              <a:buAutoNum type="alphaLcParenR"/>
              <a:defRPr/>
            </a:pPr>
            <a:r>
              <a:rPr lang="hu-HU" sz="2800" b="1" dirty="0" smtClean="0"/>
              <a:t>a kérelem vagy melléklete nem felel meg a jogszabályban előírtaknak, vagy</a:t>
            </a:r>
          </a:p>
          <a:p>
            <a:pPr marL="1082675" indent="-549275" fontAlgn="auto">
              <a:lnSpc>
                <a:spcPct val="110000"/>
              </a:lnSpc>
              <a:spcAft>
                <a:spcPts val="0"/>
              </a:spcAft>
              <a:buClr>
                <a:srgbClr val="FF0000"/>
              </a:buClr>
              <a:buSzPct val="100000"/>
              <a:buFont typeface="+mj-lt"/>
              <a:buAutoNum type="alphaLcParenR"/>
              <a:defRPr/>
            </a:pPr>
            <a:r>
              <a:rPr lang="hu-HU" sz="2800" b="1" dirty="0" smtClean="0"/>
              <a:t>a tervezett építési tevékenység nem felel meg a településképi illeszkedési követelményeknek.</a:t>
            </a:r>
          </a:p>
          <a:p>
            <a:pPr marL="530225" indent="-354013" fontAlgn="auto">
              <a:lnSpc>
                <a:spcPct val="110000"/>
              </a:lnSpc>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Csoportba foglalás 7"/>
          <p:cNvGrpSpPr>
            <a:grpSpLocks/>
          </p:cNvGrpSpPr>
          <p:nvPr/>
        </p:nvGrpSpPr>
        <p:grpSpPr bwMode="auto">
          <a:xfrm>
            <a:off x="0" y="1268413"/>
            <a:ext cx="9144000" cy="4248150"/>
            <a:chOff x="0" y="1268760"/>
            <a:chExt cx="9144000" cy="4248472"/>
          </a:xfrm>
        </p:grpSpPr>
        <p:sp>
          <p:nvSpPr>
            <p:cNvPr id="6" name="Téglalap 5"/>
            <p:cNvSpPr/>
            <p:nvPr/>
          </p:nvSpPr>
          <p:spPr>
            <a:xfrm>
              <a:off x="0" y="1268760"/>
              <a:ext cx="9144000" cy="42484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40"/>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1412776"/>
            <a:ext cx="9144000" cy="4032448"/>
          </a:xfrm>
        </p:spPr>
        <p:txBody>
          <a:bodyPr tIns="0" anchor="ctr">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smtClean="0">
                <a:solidFill>
                  <a:srgbClr val="FF0000"/>
                </a:solidFill>
                <a:effectLst>
                  <a:outerShdw blurRad="38100" dist="38100" dir="2700000" algn="tl">
                    <a:srgbClr val="000000">
                      <a:alpha val="43137"/>
                    </a:srgbClr>
                  </a:outerShdw>
                </a:effectLst>
                <a:cs typeface="Times New Roman" pitchFamily="18" charset="0"/>
              </a:rPr>
              <a:t>A</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rendelet</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alkalmazási</a:t>
            </a:r>
            <a:br>
              <a:rPr lang="hu-HU" sz="5400" b="1" dirty="0" smtClean="0">
                <a:solidFill>
                  <a:srgbClr val="FF0000"/>
                </a:solidFill>
                <a:effectLst>
                  <a:outerShdw blurRad="38100" dist="38100" dir="2700000" algn="tl">
                    <a:srgbClr val="000000">
                      <a:alpha val="43137"/>
                    </a:srgbClr>
                  </a:outerShdw>
                </a:effectLst>
                <a:cs typeface="Times New Roman" pitchFamily="18" charset="0"/>
              </a:rPr>
            </a:br>
            <a:r>
              <a:rPr lang="hu-HU" sz="5400" b="1" dirty="0" smtClean="0">
                <a:solidFill>
                  <a:srgbClr val="FF0000"/>
                </a:solidFill>
                <a:effectLst>
                  <a:outerShdw blurRad="38100" dist="38100" dir="2700000" algn="tl">
                    <a:srgbClr val="000000">
                      <a:alpha val="43137"/>
                    </a:srgbClr>
                  </a:outerShdw>
                </a:effectLst>
                <a:cs typeface="Times New Roman" pitchFamily="18" charset="0"/>
              </a:rPr>
              <a:t>köre</a:t>
            </a:r>
            <a:endParaRPr lang="hu-HU" sz="5400"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rendelet alkalmazási köre I.</a:t>
            </a:r>
            <a:endParaRPr lang="hu-HU" sz="4400" b="1" dirty="0">
              <a:solidFill>
                <a:srgbClr val="FF0000"/>
              </a:solidFill>
              <a:cs typeface="Times New Roman" pitchFamily="18" charset="0"/>
            </a:endParaRPr>
          </a:p>
        </p:txBody>
      </p:sp>
      <p:sp>
        <p:nvSpPr>
          <p:cNvPr id="27652" name="Tartalom helye 2"/>
          <p:cNvSpPr>
            <a:spLocks noGrp="1"/>
          </p:cNvSpPr>
          <p:nvPr>
            <p:ph idx="1"/>
          </p:nvPr>
        </p:nvSpPr>
        <p:spPr>
          <a:xfrm>
            <a:off x="0" y="1412875"/>
            <a:ext cx="9144000" cy="5256213"/>
          </a:xfrm>
        </p:spPr>
        <p:txBody>
          <a:bodyPr/>
          <a:lstStyle/>
          <a:p>
            <a:pPr marL="530225" indent="-354013">
              <a:buClr>
                <a:srgbClr val="FF0000"/>
              </a:buClr>
              <a:buSzPct val="120000"/>
              <a:buFont typeface="Wingdings 2" pitchFamily="18" charset="2"/>
              <a:buNone/>
            </a:pPr>
            <a:r>
              <a:rPr lang="hu-HU" sz="2800" b="1" smtClean="0"/>
              <a:t>A hatály nem terjed ki</a:t>
            </a:r>
          </a:p>
          <a:p>
            <a:pPr marL="530225" indent="-354013">
              <a:buClr>
                <a:srgbClr val="FF0000"/>
              </a:buClr>
              <a:buSzPct val="120000"/>
              <a:buFont typeface="Arial" charset="0"/>
              <a:buChar char="•"/>
            </a:pPr>
            <a:r>
              <a:rPr lang="hu-HU" sz="2800" b="1" smtClean="0"/>
              <a:t>a vízimunka építményére,</a:t>
            </a:r>
          </a:p>
          <a:p>
            <a:pPr marL="530225" indent="-354013">
              <a:buClr>
                <a:srgbClr val="FF0000"/>
              </a:buClr>
              <a:buSzPct val="120000"/>
              <a:buFont typeface="Arial" charset="0"/>
              <a:buChar char="•"/>
            </a:pPr>
            <a:r>
              <a:rPr lang="hu-HU" sz="2800" b="1" smtClean="0"/>
              <a:t>a robbantóanyagok tárolójára,</a:t>
            </a:r>
          </a:p>
          <a:p>
            <a:pPr marL="530225" indent="-354013">
              <a:buClr>
                <a:srgbClr val="FF0000"/>
              </a:buClr>
              <a:buSzPct val="120000"/>
              <a:buFont typeface="Arial" charset="0"/>
              <a:buChar char="•"/>
            </a:pPr>
            <a:r>
              <a:rPr lang="hu-HU" sz="2800" b="1" smtClean="0"/>
              <a:t>a földmérési jelekre és a földmérés céljára szolgáló műszerállásokra és észlelő pillérekre,</a:t>
            </a:r>
          </a:p>
          <a:p>
            <a:pPr marL="530225" indent="-354013">
              <a:buClr>
                <a:srgbClr val="FF0000"/>
              </a:buClr>
              <a:buSzPct val="120000"/>
              <a:buFont typeface="Arial" charset="0"/>
              <a:buChar char="•"/>
            </a:pPr>
            <a:r>
              <a:rPr lang="hu-HU" sz="2800" b="1" smtClean="0"/>
              <a:t>barlangban építési tevékenységre.</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rendelet alkalmazási köre II.</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530225" indent="-354013" fontAlgn="auto">
              <a:spcAft>
                <a:spcPts val="0"/>
              </a:spcAft>
              <a:buClr>
                <a:srgbClr val="FF0000"/>
              </a:buClr>
              <a:buSzPct val="120000"/>
              <a:buFont typeface="Arial" pitchFamily="34" charset="0"/>
              <a:buChar char="•"/>
              <a:defRPr/>
            </a:pPr>
            <a:r>
              <a:rPr lang="hu-HU" sz="2800" b="1" dirty="0" smtClean="0"/>
              <a:t>Az építésügyi és</a:t>
            </a:r>
          </a:p>
          <a:p>
            <a:pPr marL="530225" indent="-354013" fontAlgn="auto">
              <a:spcAft>
                <a:spcPts val="0"/>
              </a:spcAft>
              <a:buClr>
                <a:srgbClr val="FF0000"/>
              </a:buClr>
              <a:buSzPct val="120000"/>
              <a:buFont typeface="Arial" pitchFamily="34" charset="0"/>
              <a:buChar char="•"/>
              <a:defRPr/>
            </a:pPr>
            <a:r>
              <a:rPr lang="hu-HU" sz="2800" b="1" dirty="0" smtClean="0"/>
              <a:t>az építésfelügyeleti </a:t>
            </a:r>
          </a:p>
          <a:p>
            <a:pPr marL="530225" indent="-354013" fontAlgn="auto">
              <a:spcAft>
                <a:spcPts val="0"/>
              </a:spcAft>
              <a:buClr>
                <a:srgbClr val="FF0000"/>
              </a:buClr>
              <a:buSzPct val="120000"/>
              <a:buFont typeface="Wingdings 2"/>
              <a:buNone/>
              <a:defRPr/>
            </a:pPr>
            <a:r>
              <a:rPr lang="hu-HU" sz="2800" b="1" dirty="0" smtClean="0"/>
              <a:t>hatóság </a:t>
            </a:r>
          </a:p>
          <a:p>
            <a:pPr marL="176213" indent="0" fontAlgn="auto">
              <a:spcAft>
                <a:spcPts val="0"/>
              </a:spcAft>
              <a:buClr>
                <a:srgbClr val="FF0000"/>
              </a:buClr>
              <a:buSzPct val="120000"/>
              <a:buFont typeface="Wingdings 2"/>
              <a:buNone/>
              <a:defRPr/>
            </a:pPr>
            <a:r>
              <a:rPr lang="hu-HU" sz="2800" b="1" dirty="0" smtClean="0"/>
              <a:t>építési és építőipari kivitelezési tevékenységgel kapcsolatos </a:t>
            </a:r>
          </a:p>
          <a:p>
            <a:pPr marL="530225" indent="-354013" fontAlgn="auto">
              <a:spcAft>
                <a:spcPts val="0"/>
              </a:spcAft>
              <a:buClr>
                <a:srgbClr val="FF0000"/>
              </a:buClr>
              <a:buSzPct val="120000"/>
              <a:buFont typeface="Arial" pitchFamily="34" charset="0"/>
              <a:buChar char="•"/>
              <a:defRPr/>
            </a:pPr>
            <a:r>
              <a:rPr lang="hu-HU" sz="2800" b="1" dirty="0" smtClean="0"/>
              <a:t>eljárásaira és </a:t>
            </a:r>
          </a:p>
          <a:p>
            <a:pPr marL="530225" indent="-354013" fontAlgn="auto">
              <a:spcAft>
                <a:spcPts val="0"/>
              </a:spcAft>
              <a:buClr>
                <a:srgbClr val="FF0000"/>
              </a:buClr>
              <a:buSzPct val="120000"/>
              <a:buFont typeface="Arial" pitchFamily="34" charset="0"/>
              <a:buChar char="•"/>
              <a:defRPr/>
            </a:pPr>
            <a:r>
              <a:rPr lang="hu-HU" sz="2800" b="1" dirty="0" smtClean="0"/>
              <a:t>ellenőrzéseire,</a:t>
            </a:r>
          </a:p>
          <a:p>
            <a:pPr marL="530225" indent="-354013" fontAlgn="auto">
              <a:spcAft>
                <a:spcPts val="0"/>
              </a:spcAft>
              <a:buClr>
                <a:srgbClr val="FF0000"/>
              </a:buClr>
              <a:buSzPct val="120000"/>
              <a:buFont typeface="Arial" pitchFamily="34" charset="0"/>
              <a:buChar char="•"/>
              <a:defRPr/>
            </a:pPr>
            <a:r>
              <a:rPr lang="hu-HU" sz="2800" b="1" dirty="0" smtClean="0"/>
              <a:t>az építésügyi hatósági szolgáltatásokra </a:t>
            </a:r>
          </a:p>
          <a:p>
            <a:pPr marL="530225" indent="-354013" fontAlgn="auto">
              <a:spcAft>
                <a:spcPts val="0"/>
              </a:spcAft>
              <a:buClr>
                <a:srgbClr val="FF0000"/>
              </a:buClr>
              <a:buSzPct val="120000"/>
              <a:buFont typeface="Wingdings 2"/>
              <a:buNone/>
              <a:defRPr/>
            </a:pPr>
            <a:r>
              <a:rPr lang="hu-HU" sz="2800" b="1" dirty="0" smtClean="0"/>
              <a:t>kell alkalmazni.</a:t>
            </a:r>
          </a:p>
          <a:p>
            <a:pPr marL="530225" indent="-354013" fontAlgn="auto">
              <a:spcAft>
                <a:spcPts val="0"/>
              </a:spcAft>
              <a:buClr>
                <a:srgbClr val="FF0000"/>
              </a:buClr>
              <a:buSzPct val="120000"/>
              <a:buFont typeface="Arial" pitchFamily="34" charset="0"/>
              <a:buChar char="•"/>
              <a:defRPr/>
            </a:pPr>
            <a:endParaRPr lang="hu-HU" sz="2800" b="1"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rendelet alkalmazási köre III.</a:t>
            </a:r>
            <a:endParaRPr lang="hu-HU" sz="4400" b="1" dirty="0">
              <a:solidFill>
                <a:srgbClr val="FF0000"/>
              </a:solidFill>
              <a:cs typeface="Times New Roman" pitchFamily="18" charset="0"/>
            </a:endParaRPr>
          </a:p>
        </p:txBody>
      </p:sp>
      <p:sp>
        <p:nvSpPr>
          <p:cNvPr id="29700" name="Tartalom helye 2"/>
          <p:cNvSpPr>
            <a:spLocks noGrp="1"/>
          </p:cNvSpPr>
          <p:nvPr>
            <p:ph idx="1"/>
          </p:nvPr>
        </p:nvSpPr>
        <p:spPr>
          <a:xfrm>
            <a:off x="0" y="1412875"/>
            <a:ext cx="9144000" cy="5256213"/>
          </a:xfrm>
        </p:spPr>
        <p:txBody>
          <a:bodyPr/>
          <a:lstStyle/>
          <a:p>
            <a:pPr marL="530225" indent="-354013">
              <a:buClr>
                <a:srgbClr val="FF0000"/>
              </a:buClr>
              <a:buSzPct val="120000"/>
              <a:buFont typeface="Wingdings 2" pitchFamily="18" charset="2"/>
              <a:buNone/>
            </a:pPr>
            <a:r>
              <a:rPr lang="hu-HU" sz="2800" b="1" smtClean="0"/>
              <a:t>Eltérő jogszabályi rendelkezés hiányában </a:t>
            </a:r>
          </a:p>
          <a:p>
            <a:pPr marL="530225" indent="-354013">
              <a:buClr>
                <a:srgbClr val="FF0000"/>
              </a:buClr>
              <a:buSzPct val="120000"/>
              <a:buFont typeface="Arial" charset="0"/>
              <a:buChar char="•"/>
            </a:pPr>
            <a:r>
              <a:rPr lang="hu-HU" sz="2800" b="1" smtClean="0"/>
              <a:t>a sajátos építményfajtákra,</a:t>
            </a:r>
          </a:p>
          <a:p>
            <a:pPr marL="530225" indent="-354013">
              <a:buClr>
                <a:srgbClr val="FF0000"/>
              </a:buClr>
              <a:buSzPct val="120000"/>
              <a:buFont typeface="Arial" charset="0"/>
              <a:buChar char="•"/>
            </a:pPr>
            <a:r>
              <a:rPr lang="hu-HU" sz="2800" b="1" smtClean="0"/>
              <a:t>a felvonóra, mozgólépcsőre, mozgójárdára</a:t>
            </a:r>
          </a:p>
          <a:p>
            <a:pPr marL="530225" indent="-354013">
              <a:buClr>
                <a:srgbClr val="FF0000"/>
              </a:buClr>
              <a:buSzPct val="120000"/>
              <a:buFont typeface="Wingdings 2" pitchFamily="18" charset="2"/>
              <a:buNone/>
            </a:pPr>
            <a:r>
              <a:rPr lang="hu-HU" sz="2800" b="1" smtClean="0"/>
              <a:t>is alkalmazni kell.</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Csoportba foglalás 23"/>
          <p:cNvGrpSpPr>
            <a:grpSpLocks/>
          </p:cNvGrpSpPr>
          <p:nvPr/>
        </p:nvGrpSpPr>
        <p:grpSpPr bwMode="auto">
          <a:xfrm>
            <a:off x="0" y="1268413"/>
            <a:ext cx="9144000" cy="5589587"/>
            <a:chOff x="0" y="1268760"/>
            <a:chExt cx="9144000" cy="5589240"/>
          </a:xfrm>
        </p:grpSpPr>
        <p:sp>
          <p:nvSpPr>
            <p:cNvPr id="25" name="Téglalap 2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6" name="Téglalap 2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cxnSp>
        <p:nvCxnSpPr>
          <p:cNvPr id="4" name="Egyenes összekötő 3"/>
          <p:cNvCxnSpPr/>
          <p:nvPr/>
        </p:nvCxnSpPr>
        <p:spPr>
          <a:xfrm>
            <a:off x="395288" y="3141663"/>
            <a:ext cx="8258175" cy="0"/>
          </a:xfrm>
          <a:prstGeom prst="line">
            <a:avLst/>
          </a:prstGeom>
          <a:ln w="1016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Ellipszis 4"/>
          <p:cNvSpPr/>
          <p:nvPr/>
        </p:nvSpPr>
        <p:spPr>
          <a:xfrm>
            <a:off x="323850" y="2997200"/>
            <a:ext cx="287338" cy="287338"/>
          </a:xfrm>
          <a:prstGeom prst="ellips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Ellipszis 5"/>
          <p:cNvSpPr/>
          <p:nvPr/>
        </p:nvSpPr>
        <p:spPr>
          <a:xfrm>
            <a:off x="1908175" y="2997200"/>
            <a:ext cx="287338" cy="287338"/>
          </a:xfrm>
          <a:prstGeom prst="ellips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Ellipszis 6"/>
          <p:cNvSpPr/>
          <p:nvPr/>
        </p:nvSpPr>
        <p:spPr>
          <a:xfrm>
            <a:off x="3779838" y="2997200"/>
            <a:ext cx="287337" cy="287338"/>
          </a:xfrm>
          <a:prstGeom prst="ellips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8" name="Ellipszis 7"/>
          <p:cNvSpPr/>
          <p:nvPr/>
        </p:nvSpPr>
        <p:spPr>
          <a:xfrm>
            <a:off x="6875463" y="2997200"/>
            <a:ext cx="288925" cy="287338"/>
          </a:xfrm>
          <a:prstGeom prst="ellips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9" name="Ellipszis 8"/>
          <p:cNvSpPr/>
          <p:nvPr/>
        </p:nvSpPr>
        <p:spPr>
          <a:xfrm>
            <a:off x="8532813" y="2997200"/>
            <a:ext cx="287337" cy="287338"/>
          </a:xfrm>
          <a:prstGeom prst="ellips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30729" name="Szövegdoboz 11"/>
          <p:cNvSpPr txBox="1">
            <a:spLocks noChangeArrowheads="1"/>
          </p:cNvSpPr>
          <p:nvPr/>
        </p:nvSpPr>
        <p:spPr bwMode="auto">
          <a:xfrm>
            <a:off x="4067175" y="3716338"/>
            <a:ext cx="1800225" cy="461962"/>
          </a:xfrm>
          <a:prstGeom prst="rect">
            <a:avLst/>
          </a:prstGeom>
          <a:noFill/>
          <a:ln w="9525">
            <a:noFill/>
            <a:miter lim="800000"/>
            <a:headEnd/>
            <a:tailEnd/>
          </a:ln>
        </p:spPr>
        <p:txBody>
          <a:bodyPr>
            <a:spAutoFit/>
          </a:bodyPr>
          <a:lstStyle/>
          <a:p>
            <a:pPr algn="ctr"/>
            <a:r>
              <a:rPr lang="hu-HU" sz="2400" b="1">
                <a:latin typeface="Times New Roman" pitchFamily="18" charset="0"/>
                <a:cs typeface="Times New Roman" pitchFamily="18" charset="0"/>
              </a:rPr>
              <a:t>min. 15 nap</a:t>
            </a:r>
          </a:p>
        </p:txBody>
      </p:sp>
      <p:sp>
        <p:nvSpPr>
          <p:cNvPr id="15" name="Lekerekített téglalap 14"/>
          <p:cNvSpPr/>
          <p:nvPr/>
        </p:nvSpPr>
        <p:spPr>
          <a:xfrm>
            <a:off x="539750" y="4365625"/>
            <a:ext cx="2109788" cy="1425575"/>
          </a:xfrm>
          <a:prstGeom prst="roundRect">
            <a:avLst/>
          </a:prstGeom>
          <a:solidFill>
            <a:schemeClr val="tx2">
              <a:lumMod val="75000"/>
              <a:lumOff val="25000"/>
            </a:schemeClr>
          </a:solidFill>
          <a:ln>
            <a:solidFill>
              <a:srgbClr val="28BD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cs typeface="Times New Roman" pitchFamily="18" charset="0"/>
              </a:rPr>
              <a:t>szolgáltatás</a:t>
            </a:r>
          </a:p>
          <a:p>
            <a:pPr algn="ctr" fontAlgn="auto">
              <a:spcBef>
                <a:spcPts val="0"/>
              </a:spcBef>
              <a:spcAft>
                <a:spcPts val="0"/>
              </a:spcAft>
              <a:defRPr/>
            </a:pPr>
            <a:r>
              <a:rPr lang="hu-HU" sz="2400" b="1" dirty="0">
                <a:cs typeface="Times New Roman" pitchFamily="18" charset="0"/>
              </a:rPr>
              <a:t>kérésének</a:t>
            </a:r>
          </a:p>
          <a:p>
            <a:pPr algn="ctr" fontAlgn="auto">
              <a:spcBef>
                <a:spcPts val="0"/>
              </a:spcBef>
              <a:spcAft>
                <a:spcPts val="0"/>
              </a:spcAft>
              <a:defRPr/>
            </a:pPr>
            <a:r>
              <a:rPr lang="hu-HU" sz="2400" b="1" dirty="0">
                <a:cs typeface="Times New Roman" pitchFamily="18" charset="0"/>
              </a:rPr>
              <a:t>benyújtása</a:t>
            </a:r>
            <a:endParaRPr lang="hu-HU" sz="2400" b="1" dirty="0">
              <a:cs typeface="Times New Roman" pitchFamily="18" charset="0"/>
            </a:endParaRPr>
          </a:p>
        </p:txBody>
      </p:sp>
      <p:sp>
        <p:nvSpPr>
          <p:cNvPr id="16" name="Lekerekített téglalap 15"/>
          <p:cNvSpPr/>
          <p:nvPr/>
        </p:nvSpPr>
        <p:spPr>
          <a:xfrm>
            <a:off x="3059113" y="4365625"/>
            <a:ext cx="2017712" cy="1411288"/>
          </a:xfrm>
          <a:prstGeom prst="roundRect">
            <a:avLst/>
          </a:prstGeom>
          <a:solidFill>
            <a:schemeClr val="tx2">
              <a:lumMod val="75000"/>
              <a:lumOff val="25000"/>
            </a:schemeClr>
          </a:solidFill>
          <a:ln>
            <a:solidFill>
              <a:srgbClr val="28BD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cs typeface="Times New Roman" pitchFamily="18" charset="0"/>
              </a:rPr>
              <a:t>engedély kérelem benyújtása</a:t>
            </a:r>
            <a:endParaRPr lang="hu-HU" sz="2400" b="1" dirty="0">
              <a:cs typeface="Times New Roman" pitchFamily="18" charset="0"/>
            </a:endParaRPr>
          </a:p>
        </p:txBody>
      </p:sp>
      <p:sp>
        <p:nvSpPr>
          <p:cNvPr id="17" name="Lekerekített téglalap 16"/>
          <p:cNvSpPr/>
          <p:nvPr/>
        </p:nvSpPr>
        <p:spPr>
          <a:xfrm>
            <a:off x="7740650" y="4437063"/>
            <a:ext cx="1328738" cy="1311275"/>
          </a:xfrm>
          <a:prstGeom prst="roundRect">
            <a:avLst/>
          </a:prstGeom>
          <a:solidFill>
            <a:schemeClr val="tx2">
              <a:lumMod val="75000"/>
              <a:lumOff val="25000"/>
            </a:schemeClr>
          </a:solidFill>
          <a:ln>
            <a:solidFill>
              <a:srgbClr val="28BD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cs typeface="Times New Roman" pitchFamily="18" charset="0"/>
              </a:rPr>
              <a:t>II. fokú döntés</a:t>
            </a:r>
            <a:endParaRPr lang="hu-HU" sz="2400" b="1" dirty="0">
              <a:cs typeface="Times New Roman" pitchFamily="18" charset="0"/>
            </a:endParaRPr>
          </a:p>
        </p:txBody>
      </p:sp>
      <p:sp>
        <p:nvSpPr>
          <p:cNvPr id="18" name="Lekerekített téglalap 17"/>
          <p:cNvSpPr/>
          <p:nvPr/>
        </p:nvSpPr>
        <p:spPr>
          <a:xfrm>
            <a:off x="6084888" y="4365625"/>
            <a:ext cx="1403350" cy="1397000"/>
          </a:xfrm>
          <a:prstGeom prst="roundRect">
            <a:avLst/>
          </a:prstGeom>
          <a:solidFill>
            <a:schemeClr val="tx2">
              <a:lumMod val="75000"/>
              <a:lumOff val="25000"/>
            </a:schemeClr>
          </a:solidFill>
          <a:ln>
            <a:solidFill>
              <a:srgbClr val="28BD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cs typeface="Times New Roman" pitchFamily="18" charset="0"/>
              </a:rPr>
              <a:t>I. fokú döntés</a:t>
            </a:r>
            <a:endParaRPr lang="hu-HU" sz="2400" b="1" dirty="0">
              <a:cs typeface="Times New Roman" pitchFamily="18" charset="0"/>
            </a:endParaRPr>
          </a:p>
        </p:txBody>
      </p:sp>
      <p:sp>
        <p:nvSpPr>
          <p:cNvPr id="19" name="Téglalap 18"/>
          <p:cNvSpPr/>
          <p:nvPr/>
        </p:nvSpPr>
        <p:spPr>
          <a:xfrm>
            <a:off x="4284663" y="1628775"/>
            <a:ext cx="2447925" cy="1079500"/>
          </a:xfrm>
          <a:prstGeom prst="rect">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solidFill>
                  <a:schemeClr val="bg1"/>
                </a:solidFill>
                <a:cs typeface="Times New Roman" pitchFamily="18" charset="0"/>
              </a:rPr>
              <a:t>e</a:t>
            </a:r>
            <a:r>
              <a:rPr lang="hu-HU" sz="2400" b="1" dirty="0">
                <a:solidFill>
                  <a:schemeClr val="bg1"/>
                </a:solidFill>
                <a:cs typeface="Times New Roman" pitchFamily="18" charset="0"/>
              </a:rPr>
              <a:t>ngedélyezési</a:t>
            </a:r>
          </a:p>
          <a:p>
            <a:pPr algn="ctr" fontAlgn="auto">
              <a:spcBef>
                <a:spcPts val="0"/>
              </a:spcBef>
              <a:spcAft>
                <a:spcPts val="0"/>
              </a:spcAft>
              <a:defRPr/>
            </a:pPr>
            <a:r>
              <a:rPr lang="hu-HU" sz="2400" b="1" dirty="0">
                <a:solidFill>
                  <a:schemeClr val="bg1"/>
                </a:solidFill>
                <a:cs typeface="Times New Roman" pitchFamily="18" charset="0"/>
              </a:rPr>
              <a:t>szakasz</a:t>
            </a:r>
            <a:endParaRPr lang="hu-HU" sz="2400" b="1" dirty="0">
              <a:solidFill>
                <a:schemeClr val="bg1"/>
              </a:solidFill>
              <a:cs typeface="Times New Roman" pitchFamily="18" charset="0"/>
            </a:endParaRPr>
          </a:p>
        </p:txBody>
      </p:sp>
      <p:sp>
        <p:nvSpPr>
          <p:cNvPr id="20" name="Téglalap 19"/>
          <p:cNvSpPr/>
          <p:nvPr/>
        </p:nvSpPr>
        <p:spPr>
          <a:xfrm>
            <a:off x="6948488" y="1628775"/>
            <a:ext cx="1871662" cy="1079500"/>
          </a:xfrm>
          <a:prstGeom prst="rect">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solidFill>
                  <a:schemeClr val="bg1"/>
                </a:solidFill>
                <a:cs typeface="Times New Roman" pitchFamily="18" charset="0"/>
              </a:rPr>
              <a:t>jogorvoslati</a:t>
            </a:r>
          </a:p>
          <a:p>
            <a:pPr algn="ctr" fontAlgn="auto">
              <a:spcBef>
                <a:spcPts val="0"/>
              </a:spcBef>
              <a:spcAft>
                <a:spcPts val="0"/>
              </a:spcAft>
              <a:defRPr/>
            </a:pPr>
            <a:r>
              <a:rPr lang="hu-HU" sz="2400" b="1" dirty="0">
                <a:solidFill>
                  <a:schemeClr val="bg1"/>
                </a:solidFill>
                <a:cs typeface="Times New Roman" pitchFamily="18" charset="0"/>
              </a:rPr>
              <a:t>szakasz</a:t>
            </a:r>
            <a:endParaRPr lang="hu-HU" sz="2400" b="1" dirty="0">
              <a:solidFill>
                <a:schemeClr val="bg1"/>
              </a:solidFill>
              <a:cs typeface="Times New Roman" pitchFamily="18" charset="0"/>
            </a:endParaRPr>
          </a:p>
        </p:txBody>
      </p:sp>
      <p:sp>
        <p:nvSpPr>
          <p:cNvPr id="21" name="Téglalap 20"/>
          <p:cNvSpPr/>
          <p:nvPr/>
        </p:nvSpPr>
        <p:spPr>
          <a:xfrm>
            <a:off x="323850" y="1628775"/>
            <a:ext cx="1539875" cy="1079500"/>
          </a:xfrm>
          <a:prstGeom prst="rect">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solidFill>
                  <a:schemeClr val="bg1"/>
                </a:solidFill>
                <a:cs typeface="Times New Roman" pitchFamily="18" charset="0"/>
              </a:rPr>
              <a:t>elő szakasz</a:t>
            </a:r>
            <a:endParaRPr lang="hu-HU" sz="2400" b="1" dirty="0">
              <a:solidFill>
                <a:schemeClr val="bg1"/>
              </a:solidFill>
              <a:cs typeface="Times New Roman" pitchFamily="18" charset="0"/>
            </a:endParaRPr>
          </a:p>
        </p:txBody>
      </p:sp>
      <p:sp>
        <p:nvSpPr>
          <p:cNvPr id="22" name="Téglalap 21"/>
          <p:cNvSpPr/>
          <p:nvPr/>
        </p:nvSpPr>
        <p:spPr>
          <a:xfrm>
            <a:off x="2124075" y="1628775"/>
            <a:ext cx="1943100" cy="1079500"/>
          </a:xfrm>
          <a:prstGeom prst="rect">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sz="2400" b="1" dirty="0">
                <a:solidFill>
                  <a:schemeClr val="bg1"/>
                </a:solidFill>
                <a:cs typeface="Times New Roman" pitchFamily="18" charset="0"/>
              </a:rPr>
              <a:t>szolgáltatási</a:t>
            </a:r>
          </a:p>
          <a:p>
            <a:pPr algn="ctr" fontAlgn="auto">
              <a:spcBef>
                <a:spcPts val="0"/>
              </a:spcBef>
              <a:spcAft>
                <a:spcPts val="0"/>
              </a:spcAft>
              <a:defRPr/>
            </a:pPr>
            <a:r>
              <a:rPr lang="hu-HU" sz="2400" b="1" dirty="0">
                <a:solidFill>
                  <a:schemeClr val="bg1"/>
                </a:solidFill>
                <a:cs typeface="Times New Roman" pitchFamily="18" charset="0"/>
              </a:rPr>
              <a:t>szakasz</a:t>
            </a:r>
            <a:endParaRPr lang="hu-HU" sz="2400" b="1" dirty="0">
              <a:solidFill>
                <a:schemeClr val="bg1"/>
              </a:solidFill>
              <a:cs typeface="Times New Roman" pitchFamily="18" charset="0"/>
            </a:endParaRPr>
          </a:p>
        </p:txBody>
      </p:sp>
      <p:sp>
        <p:nvSpPr>
          <p:cNvPr id="27" name="Jobb oldali kapcsos zárójel 26"/>
          <p:cNvSpPr/>
          <p:nvPr/>
        </p:nvSpPr>
        <p:spPr>
          <a:xfrm rot="5400000">
            <a:off x="4686300" y="2593975"/>
            <a:ext cx="412750" cy="1651000"/>
          </a:xfrm>
          <a:prstGeom prst="rightBrace">
            <a:avLst>
              <a:gd name="adj1" fmla="val 3067"/>
              <a:gd name="adj2" fmla="val 4933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u-HU"/>
          </a:p>
        </p:txBody>
      </p:sp>
      <p:cxnSp>
        <p:nvCxnSpPr>
          <p:cNvPr id="28" name="Egyenes összekötő nyíllal 27"/>
          <p:cNvCxnSpPr>
            <a:stCxn id="6" idx="0"/>
          </p:cNvCxnSpPr>
          <p:nvPr/>
        </p:nvCxnSpPr>
        <p:spPr>
          <a:xfrm>
            <a:off x="2051050" y="2997200"/>
            <a:ext cx="0" cy="1368425"/>
          </a:xfrm>
          <a:prstGeom prst="straightConnector1">
            <a:avLst/>
          </a:prstGeom>
          <a:ln w="508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a:stCxn id="7" idx="0"/>
          </p:cNvCxnSpPr>
          <p:nvPr/>
        </p:nvCxnSpPr>
        <p:spPr>
          <a:xfrm>
            <a:off x="3924300" y="2997200"/>
            <a:ext cx="11113" cy="1398588"/>
          </a:xfrm>
          <a:prstGeom prst="straightConnector1">
            <a:avLst/>
          </a:prstGeom>
          <a:ln w="508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a:stCxn id="8" idx="0"/>
          </p:cNvCxnSpPr>
          <p:nvPr/>
        </p:nvCxnSpPr>
        <p:spPr>
          <a:xfrm>
            <a:off x="7019925" y="2997200"/>
            <a:ext cx="0" cy="1368425"/>
          </a:xfrm>
          <a:prstGeom prst="straightConnector1">
            <a:avLst/>
          </a:prstGeom>
          <a:ln w="508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a:stCxn id="9" idx="1"/>
          </p:cNvCxnSpPr>
          <p:nvPr/>
        </p:nvCxnSpPr>
        <p:spPr>
          <a:xfrm>
            <a:off x="8574088" y="3038475"/>
            <a:ext cx="30162" cy="1327150"/>
          </a:xfrm>
          <a:prstGeom prst="straightConnector1">
            <a:avLst/>
          </a:prstGeom>
          <a:ln w="508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Háromszög 31"/>
          <p:cNvSpPr/>
          <p:nvPr/>
        </p:nvSpPr>
        <p:spPr>
          <a:xfrm>
            <a:off x="5580063" y="2781300"/>
            <a:ext cx="385762" cy="315913"/>
          </a:xfrm>
          <a:prstGeom prst="triangle">
            <a:avLst/>
          </a:prstGeom>
          <a:solidFill>
            <a:srgbClr val="28BD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34"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új eljárási típus</a:t>
            </a:r>
            <a:endParaRPr lang="hu-HU" sz="4400" b="1" dirty="0">
              <a:solidFill>
                <a:srgbClr val="FF0000"/>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74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8893175"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indítása előtt I.</a:t>
            </a:r>
            <a:endParaRPr lang="hu-HU" sz="4400" b="1" dirty="0">
              <a:solidFill>
                <a:srgbClr val="FF0000"/>
              </a:solidFill>
              <a:ea typeface="+mj-ea"/>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530225" indent="-354013" fontAlgn="auto">
              <a:spcAft>
                <a:spcPts val="0"/>
              </a:spcAft>
              <a:buClr>
                <a:srgbClr val="FF0000"/>
              </a:buClr>
              <a:buSzPct val="120000"/>
              <a:buFont typeface="Wingdings 2"/>
              <a:buNone/>
              <a:defRPr/>
            </a:pPr>
            <a:r>
              <a:rPr lang="hu-HU" sz="2800" b="1" dirty="0" smtClean="0"/>
              <a:t>Elektronikus tárhely biztosítása</a:t>
            </a:r>
          </a:p>
          <a:p>
            <a:pPr marL="690562" indent="-514350" fontAlgn="auto">
              <a:spcAft>
                <a:spcPts val="0"/>
              </a:spcAft>
              <a:buClr>
                <a:srgbClr val="FF0000"/>
              </a:buClr>
              <a:buSzPct val="100000"/>
              <a:buFont typeface="+mj-lt"/>
              <a:buAutoNum type="arabicParenR"/>
              <a:defRPr/>
            </a:pPr>
            <a:r>
              <a:rPr lang="hu-HU" sz="2800" b="1" dirty="0" smtClean="0"/>
              <a:t>az ÉTDR az építtető részére közvetlenül a kérelem benyújtása előtt </a:t>
            </a:r>
            <a:r>
              <a:rPr lang="hu-HU" sz="2800" b="1" u="sng" dirty="0" smtClean="0"/>
              <a:t>feltöltő tárhely</a:t>
            </a:r>
            <a:r>
              <a:rPr lang="hu-HU" sz="2800" b="1" dirty="0" smtClean="0"/>
              <a:t>et,</a:t>
            </a:r>
          </a:p>
          <a:p>
            <a:pPr marL="690562" indent="-514350" fontAlgn="auto">
              <a:spcAft>
                <a:spcPts val="0"/>
              </a:spcAft>
              <a:buClr>
                <a:srgbClr val="FF0000"/>
              </a:buClr>
              <a:buSzPct val="100000"/>
              <a:buFont typeface="+mj-lt"/>
              <a:buAutoNum type="arabicParenR"/>
              <a:defRPr/>
            </a:pPr>
            <a:r>
              <a:rPr lang="hu-HU" sz="2800" b="1" dirty="0" smtClean="0"/>
              <a:t>a kérelmet megelőzően </a:t>
            </a:r>
          </a:p>
          <a:p>
            <a:pPr marL="530225" indent="-354013" fontAlgn="auto">
              <a:spcAft>
                <a:spcPts val="0"/>
              </a:spcAft>
              <a:buClr>
                <a:srgbClr val="FF0000"/>
              </a:buClr>
              <a:buSzPct val="120000"/>
              <a:buFont typeface="Arial" pitchFamily="34" charset="0"/>
              <a:buChar char="•"/>
              <a:defRPr/>
            </a:pPr>
            <a:r>
              <a:rPr lang="hu-HU" sz="2800" b="1" dirty="0" smtClean="0"/>
              <a:t>külön kérelemre, </a:t>
            </a:r>
          </a:p>
          <a:p>
            <a:pPr marL="530225" indent="-354013" fontAlgn="auto">
              <a:spcAft>
                <a:spcPts val="0"/>
              </a:spcAft>
              <a:buClr>
                <a:srgbClr val="FF0000"/>
              </a:buClr>
              <a:buSzPct val="120000"/>
              <a:buFont typeface="Arial" pitchFamily="34" charset="0"/>
              <a:buChar char="•"/>
              <a:defRPr/>
            </a:pPr>
            <a:r>
              <a:rPr lang="hu-HU" sz="2800" b="1" dirty="0" smtClean="0"/>
              <a:t>a kérelmezett időtartamra, </a:t>
            </a:r>
          </a:p>
          <a:p>
            <a:pPr marL="530225" indent="-354013" fontAlgn="auto">
              <a:spcAft>
                <a:spcPts val="0"/>
              </a:spcAft>
              <a:buClr>
                <a:srgbClr val="FF0000"/>
              </a:buClr>
              <a:buSzPct val="120000"/>
              <a:buFont typeface="Arial" pitchFamily="34" charset="0"/>
              <a:buChar char="•"/>
              <a:defRPr/>
            </a:pPr>
            <a:r>
              <a:rPr lang="hu-HU" sz="2800" b="1" dirty="0" smtClean="0"/>
              <a:t>a kérelem mellékletei, szükséges dokumentumok összegyűjtésére és előzetes tárolására </a:t>
            </a:r>
          </a:p>
          <a:p>
            <a:pPr marL="530225" indent="-354013" fontAlgn="auto">
              <a:spcAft>
                <a:spcPts val="0"/>
              </a:spcAft>
              <a:buClr>
                <a:srgbClr val="FF0000"/>
              </a:buClr>
              <a:buSzPct val="120000"/>
              <a:buFont typeface="Wingdings 2"/>
              <a:buNone/>
              <a:defRPr/>
            </a:pPr>
            <a:r>
              <a:rPr lang="hu-HU" sz="2800" b="1" u="sng" dirty="0" smtClean="0"/>
              <a:t>gyűjtő tárhely</a:t>
            </a:r>
            <a:r>
              <a:rPr lang="hu-HU" sz="2800" b="1" dirty="0" smtClean="0"/>
              <a:t>et biztosít.</a:t>
            </a:r>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77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8893175"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indítása előtt II.</a:t>
            </a:r>
            <a:endParaRPr lang="hu-HU" sz="4400" b="1" dirty="0">
              <a:solidFill>
                <a:srgbClr val="FF0000"/>
              </a:solidFill>
              <a:ea typeface="+mj-ea"/>
              <a:cs typeface="Times New Roman" pitchFamily="18" charset="0"/>
            </a:endParaRPr>
          </a:p>
        </p:txBody>
      </p:sp>
      <p:sp>
        <p:nvSpPr>
          <p:cNvPr id="3" name="Tartalom helye 2"/>
          <p:cNvSpPr>
            <a:spLocks noGrp="1"/>
          </p:cNvSpPr>
          <p:nvPr>
            <p:ph idx="1"/>
          </p:nvPr>
        </p:nvSpPr>
        <p:spPr>
          <a:xfrm>
            <a:off x="0" y="1935163"/>
            <a:ext cx="9144000" cy="4389437"/>
          </a:xfrm>
        </p:spPr>
        <p:txBody>
          <a:bodyPr>
            <a:noAutofit/>
          </a:bodyPr>
          <a:lstStyle/>
          <a:p>
            <a:pPr marL="530225" indent="-354013" fontAlgn="auto">
              <a:spcAft>
                <a:spcPts val="0"/>
              </a:spcAft>
              <a:buClr>
                <a:srgbClr val="FF0000"/>
              </a:buClr>
              <a:buSzPct val="120000"/>
              <a:buFont typeface="Arial" pitchFamily="34" charset="0"/>
              <a:buChar char="•"/>
              <a:defRPr/>
            </a:pPr>
            <a:r>
              <a:rPr lang="hu-HU" sz="2800" b="1" dirty="0" smtClean="0"/>
              <a:t>Regisztráció 	</a:t>
            </a:r>
          </a:p>
          <a:p>
            <a:pPr marL="176213" indent="0" fontAlgn="auto">
              <a:spcAft>
                <a:spcPts val="0"/>
              </a:spcAft>
              <a:buClr>
                <a:srgbClr val="FF0000"/>
              </a:buClr>
              <a:buSzPct val="120000"/>
              <a:buFont typeface="Wingdings 2"/>
              <a:buNone/>
              <a:defRPr/>
            </a:pPr>
            <a:r>
              <a:rPr lang="hu-HU" sz="2800" b="1" dirty="0" smtClean="0"/>
              <a:t>Az eljárásban közreműködő hatóságok regisztrációja az építésügyi hatósági engedélyezési eljárást támogató elektronikus dokumentációs rendszer (ÉTDR) keretében történik</a:t>
            </a:r>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8893175"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indítása előtt II.</a:t>
            </a:r>
            <a:endParaRPr lang="hu-HU" sz="4400" b="1" dirty="0">
              <a:solidFill>
                <a:srgbClr val="FF0000"/>
              </a:solidFill>
              <a:ea typeface="+mj-ea"/>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530225" indent="-354013" fontAlgn="auto">
              <a:spcAft>
                <a:spcPts val="0"/>
              </a:spcAft>
              <a:buClr>
                <a:srgbClr val="FF0000"/>
              </a:buClr>
              <a:buSzPct val="120000"/>
              <a:buFont typeface="Wingdings 2"/>
              <a:buNone/>
              <a:defRPr/>
            </a:pPr>
            <a:r>
              <a:rPr lang="hu-HU" sz="2800" b="1" dirty="0" smtClean="0"/>
              <a:t>Elektronikus tárhely biztosítása</a:t>
            </a:r>
          </a:p>
          <a:p>
            <a:pPr marL="690562" indent="-514350" fontAlgn="auto">
              <a:spcAft>
                <a:spcPts val="0"/>
              </a:spcAft>
              <a:buClr>
                <a:srgbClr val="FF0000"/>
              </a:buClr>
              <a:buSzPct val="100000"/>
              <a:buFont typeface="+mj-lt"/>
              <a:buAutoNum type="arabicParenR"/>
              <a:defRPr/>
            </a:pPr>
            <a:r>
              <a:rPr lang="hu-HU" sz="2800" b="1" dirty="0" smtClean="0"/>
              <a:t>az ÉTDR az építtető részére közvetlenül a kérelem benyújtása előtt </a:t>
            </a:r>
            <a:r>
              <a:rPr lang="hu-HU" sz="2800" b="1" u="sng" dirty="0" smtClean="0"/>
              <a:t>feltöltő tárhely</a:t>
            </a:r>
            <a:r>
              <a:rPr lang="hu-HU" sz="2800" b="1" dirty="0" smtClean="0"/>
              <a:t>et,</a:t>
            </a:r>
          </a:p>
          <a:p>
            <a:pPr marL="690562" indent="-514350" fontAlgn="auto">
              <a:spcAft>
                <a:spcPts val="0"/>
              </a:spcAft>
              <a:buClr>
                <a:srgbClr val="FF0000"/>
              </a:buClr>
              <a:buSzPct val="100000"/>
              <a:buFont typeface="+mj-lt"/>
              <a:buAutoNum type="arabicParenR"/>
              <a:defRPr/>
            </a:pPr>
            <a:r>
              <a:rPr lang="hu-HU" sz="2800" b="1" dirty="0" smtClean="0"/>
              <a:t>a kérelmet megelőzően </a:t>
            </a:r>
          </a:p>
          <a:p>
            <a:pPr marL="530225" indent="-354013" fontAlgn="auto">
              <a:spcAft>
                <a:spcPts val="0"/>
              </a:spcAft>
              <a:buClr>
                <a:srgbClr val="FF0000"/>
              </a:buClr>
              <a:buSzPct val="120000"/>
              <a:buFont typeface="Arial" pitchFamily="34" charset="0"/>
              <a:buChar char="•"/>
              <a:defRPr/>
            </a:pPr>
            <a:r>
              <a:rPr lang="hu-HU" sz="2800" b="1" dirty="0" smtClean="0"/>
              <a:t>külön kérelemre, </a:t>
            </a:r>
          </a:p>
          <a:p>
            <a:pPr marL="530225" indent="-354013" fontAlgn="auto">
              <a:spcAft>
                <a:spcPts val="0"/>
              </a:spcAft>
              <a:buClr>
                <a:srgbClr val="FF0000"/>
              </a:buClr>
              <a:buSzPct val="120000"/>
              <a:buFont typeface="Arial" pitchFamily="34" charset="0"/>
              <a:buChar char="•"/>
              <a:defRPr/>
            </a:pPr>
            <a:r>
              <a:rPr lang="hu-HU" sz="2800" b="1" dirty="0" smtClean="0"/>
              <a:t>a kérelmezett időtartamra, </a:t>
            </a:r>
          </a:p>
          <a:p>
            <a:pPr marL="530225" indent="-354013" fontAlgn="auto">
              <a:spcAft>
                <a:spcPts val="0"/>
              </a:spcAft>
              <a:buClr>
                <a:srgbClr val="FF0000"/>
              </a:buClr>
              <a:buSzPct val="120000"/>
              <a:buFont typeface="Arial" pitchFamily="34" charset="0"/>
              <a:buChar char="•"/>
              <a:defRPr/>
            </a:pPr>
            <a:r>
              <a:rPr lang="hu-HU" sz="2800" b="1" dirty="0" smtClean="0"/>
              <a:t>a kérelem mellékletei, szükséges dokumentumok összegyűjtésére és előzetes tárolására </a:t>
            </a:r>
          </a:p>
          <a:p>
            <a:pPr marL="530225" indent="-354013" fontAlgn="auto">
              <a:spcAft>
                <a:spcPts val="0"/>
              </a:spcAft>
              <a:buClr>
                <a:srgbClr val="FF0000"/>
              </a:buClr>
              <a:buSzPct val="120000"/>
              <a:buFont typeface="Wingdings 2"/>
              <a:buNone/>
              <a:defRPr/>
            </a:pPr>
            <a:r>
              <a:rPr lang="hu-HU" sz="2800" b="1" u="sng" dirty="0" smtClean="0"/>
              <a:t>gyűjtő tárhely</a:t>
            </a:r>
            <a:r>
              <a:rPr lang="hu-HU" sz="2800" b="1" dirty="0" smtClean="0"/>
              <a:t>et biztosít.</a:t>
            </a:r>
          </a:p>
          <a:p>
            <a:pPr marL="530225" indent="-354013" fontAlgn="auto">
              <a:spcAft>
                <a:spcPts val="0"/>
              </a:spcAft>
              <a:buClr>
                <a:srgbClr val="FF0000"/>
              </a:buClr>
              <a:buSzPct val="120000"/>
              <a:buFont typeface="Arial" pitchFamily="34" charset="0"/>
              <a:buChar char="•"/>
              <a:defRPr/>
            </a:pPr>
            <a:endParaRPr lang="hu-HU" sz="2800" b="1" dirty="0"/>
          </a:p>
        </p:txBody>
      </p:sp>
      <p:sp>
        <p:nvSpPr>
          <p:cNvPr id="8" name="Szaggatott nyíl jobbra 7"/>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8"/>
                                        </p:tgtEl>
                                      </p:cBhvr>
                                    </p:animEffect>
                                    <p:set>
                                      <p:cBhvr>
                                        <p:cTn id="11"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7174"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7175"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7176"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0" y="1412875"/>
            <a:ext cx="9144000" cy="4319588"/>
          </a:xfrm>
        </p:spPr>
        <p:txBody>
          <a:bodyPr>
            <a:noAutofit/>
          </a:bodyPr>
          <a:lstStyle/>
          <a:p>
            <a:pPr marL="0" lvl="1" indent="0" fontAlgn="auto">
              <a:lnSpc>
                <a:spcPct val="120000"/>
              </a:lnSpc>
              <a:spcBef>
                <a:spcPts val="0"/>
              </a:spcBef>
              <a:spcAft>
                <a:spcPts val="0"/>
              </a:spcAft>
              <a:buClr>
                <a:srgbClr val="FF0000"/>
              </a:buClr>
              <a:buFont typeface="Wingdings 2"/>
              <a:buNone/>
              <a:tabLst>
                <a:tab pos="8789988" algn="r"/>
              </a:tabLst>
              <a:defRPr/>
            </a:pPr>
            <a:r>
              <a:rPr lang="hu-HU" sz="2800" b="1" dirty="0" smtClean="0">
                <a:cs typeface="Times New Roman" pitchFamily="18" charset="0"/>
              </a:rPr>
              <a:t>Járási Építésügyi Hivatal 	38db</a:t>
            </a:r>
            <a:br>
              <a:rPr lang="hu-HU" sz="2800" b="1" dirty="0" smtClean="0">
                <a:cs typeface="Times New Roman" pitchFamily="18" charset="0"/>
              </a:rPr>
            </a:br>
            <a:r>
              <a:rPr lang="hu-HU" sz="2800" b="1" dirty="0" smtClean="0">
                <a:cs typeface="Times New Roman" pitchFamily="18" charset="0"/>
              </a:rPr>
              <a:t>Járási Építésügyi és Örökségvédelmi Hivatal 	21db</a:t>
            </a:r>
            <a:endParaRPr lang="hu-HU" sz="2800" b="1" i="1" u="sng" dirty="0" smtClean="0">
              <a:cs typeface="Times New Roman" pitchFamily="18" charset="0"/>
            </a:endParaRPr>
          </a:p>
          <a:p>
            <a:pPr marL="722313" lvl="1" indent="-722313" fontAlgn="auto">
              <a:lnSpc>
                <a:spcPct val="120000"/>
              </a:lnSpc>
              <a:spcBef>
                <a:spcPts val="0"/>
              </a:spcBef>
              <a:spcAft>
                <a:spcPts val="0"/>
              </a:spcAft>
              <a:buClr>
                <a:srgbClr val="FF0000"/>
              </a:buClr>
              <a:buFont typeface="Wingdings 2"/>
              <a:buChar char=""/>
              <a:defRPr/>
            </a:pPr>
            <a:r>
              <a:rPr lang="hu-HU" sz="2800" b="1" i="1" u="sng" dirty="0" smtClean="0">
                <a:cs typeface="Times New Roman" pitchFamily="18" charset="0"/>
              </a:rPr>
              <a:t>kiemelt</a:t>
            </a:r>
            <a:r>
              <a:rPr lang="hu-HU" sz="2800" b="1" i="1" dirty="0" smtClean="0">
                <a:cs typeface="Times New Roman" pitchFamily="18" charset="0"/>
              </a:rPr>
              <a:t> építésügyi és építésfelügyeleti feladatok</a:t>
            </a:r>
          </a:p>
          <a:p>
            <a:pPr marL="722313" lvl="1" indent="-722313" fontAlgn="auto">
              <a:lnSpc>
                <a:spcPct val="120000"/>
              </a:lnSpc>
              <a:spcBef>
                <a:spcPts val="0"/>
              </a:spcBef>
              <a:spcAft>
                <a:spcPts val="0"/>
              </a:spcAft>
              <a:buClr>
                <a:srgbClr val="FF0000"/>
              </a:buClr>
              <a:buFont typeface="Wingdings 2"/>
              <a:buChar char=""/>
              <a:defRPr/>
            </a:pPr>
            <a:r>
              <a:rPr lang="hu-HU" sz="2800" b="1" i="1" dirty="0" smtClean="0">
                <a:cs typeface="Times New Roman" pitchFamily="18" charset="0"/>
              </a:rPr>
              <a:t>örökségvédelmi (műemléki és régészeti) feladatok</a:t>
            </a:r>
          </a:p>
          <a:p>
            <a:pPr marL="274320" indent="-274320" fontAlgn="auto">
              <a:spcAft>
                <a:spcPts val="0"/>
              </a:spcAft>
              <a:buClr>
                <a:schemeClr val="accent3"/>
              </a:buClr>
              <a:buFont typeface="Wingdings 2"/>
              <a:buNone/>
              <a:defRPr/>
            </a:pPr>
            <a:r>
              <a:rPr lang="hu-HU" sz="2800" b="1" dirty="0" smtClean="0"/>
              <a:t>540 fő „építésügyes”</a:t>
            </a:r>
          </a:p>
          <a:p>
            <a:pPr marL="274320" indent="-274320" fontAlgn="auto">
              <a:spcAft>
                <a:spcPts val="0"/>
              </a:spcAft>
              <a:buClr>
                <a:schemeClr val="accent3"/>
              </a:buClr>
              <a:buFont typeface="Wingdings 2"/>
              <a:buNone/>
              <a:defRPr/>
            </a:pPr>
            <a:r>
              <a:rPr lang="hu-HU" sz="2800" b="1" dirty="0" smtClean="0"/>
              <a:t>109 fő „</a:t>
            </a:r>
            <a:r>
              <a:rPr lang="hu-HU" sz="2800" b="1" dirty="0" err="1" smtClean="0"/>
              <a:t>örökségvédelmis</a:t>
            </a:r>
            <a:r>
              <a:rPr lang="hu-HU" sz="2800" b="1" dirty="0" smtClean="0"/>
              <a:t>”</a:t>
            </a:r>
          </a:p>
          <a:p>
            <a:pPr marL="274320" lvl="2" indent="0" fontAlgn="auto">
              <a:lnSpc>
                <a:spcPct val="120000"/>
              </a:lnSpc>
              <a:spcBef>
                <a:spcPts val="0"/>
              </a:spcBef>
              <a:spcAft>
                <a:spcPts val="0"/>
              </a:spcAft>
              <a:buClr>
                <a:srgbClr val="FF0000"/>
              </a:buClr>
              <a:buFont typeface="Wingdings 2"/>
              <a:buNone/>
              <a:defRPr/>
            </a:pPr>
            <a:endParaRPr lang="hu-HU" sz="2800" dirty="0" smtClean="0">
              <a:solidFill>
                <a:srgbClr val="00B050"/>
              </a:solidFill>
            </a:endParaRPr>
          </a:p>
          <a:p>
            <a:pPr marL="274320" indent="-274320" fontAlgn="auto">
              <a:spcAft>
                <a:spcPts val="0"/>
              </a:spcAft>
              <a:buClr>
                <a:schemeClr val="accent3"/>
              </a:buClr>
              <a:buFont typeface="Wingdings 2"/>
              <a:buChar char=""/>
              <a:defRPr/>
            </a:pPr>
            <a:endParaRPr lang="hu-HU" sz="2800" dirty="0"/>
          </a:p>
        </p:txBody>
      </p:sp>
      <p:sp>
        <p:nvSpPr>
          <p:cNvPr id="13"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spc="-150" dirty="0">
                <a:solidFill>
                  <a:srgbClr val="FF0000"/>
                </a:solidFill>
                <a:ea typeface="+mj-ea"/>
                <a:cs typeface="Times New Roman" pitchFamily="18" charset="0"/>
              </a:rPr>
              <a:t>Hatóság 2013. január 1.</a:t>
            </a:r>
            <a:endParaRPr lang="hu-HU" sz="4400" b="1" spc="-150"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81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4819" name="Tartalom helye 2"/>
          <p:cNvSpPr>
            <a:spLocks noGrp="1"/>
          </p:cNvSpPr>
          <p:nvPr>
            <p:ph idx="1"/>
          </p:nvPr>
        </p:nvSpPr>
        <p:spPr>
          <a:xfrm>
            <a:off x="0" y="1412875"/>
            <a:ext cx="9144000" cy="5256213"/>
          </a:xfrm>
        </p:spPr>
        <p:txBody>
          <a:bodyPr/>
          <a:lstStyle/>
          <a:p>
            <a:pPr marL="530225" indent="-354013">
              <a:buClr>
                <a:srgbClr val="FF0000"/>
              </a:buClr>
              <a:buSzPct val="120000"/>
              <a:buFont typeface="Wingdings 2" pitchFamily="18" charset="2"/>
              <a:buNone/>
            </a:pPr>
            <a:r>
              <a:rPr lang="hu-HU" sz="2800" b="1" smtClean="0"/>
              <a:t>Az építtető kérheti </a:t>
            </a:r>
          </a:p>
          <a:p>
            <a:pPr marL="530225" indent="-354013">
              <a:buClr>
                <a:srgbClr val="FF0000"/>
              </a:buClr>
              <a:buSzPct val="120000"/>
              <a:buFont typeface="Arial" charset="0"/>
              <a:buChar char="•"/>
            </a:pPr>
            <a:r>
              <a:rPr lang="hu-HU" sz="2800" b="1" smtClean="0"/>
              <a:t>a gyűjtő tárhely dokumentumai megfelelnek-e az előírásoknak,</a:t>
            </a:r>
          </a:p>
          <a:p>
            <a:pPr marL="530225" indent="-354013">
              <a:buClr>
                <a:srgbClr val="FF0000"/>
              </a:buClr>
              <a:buSzPct val="120000"/>
              <a:buFont typeface="Arial" charset="0"/>
              <a:buChar char="•"/>
            </a:pPr>
            <a:r>
              <a:rPr lang="hu-HU" sz="2800" b="1" smtClean="0"/>
              <a:t>tájékoztatást a szükséges további mellékletről, további szakhatósági közreműködésről,</a:t>
            </a:r>
          </a:p>
          <a:p>
            <a:pPr marL="530225" indent="-354013">
              <a:buClr>
                <a:srgbClr val="FF0000"/>
              </a:buClr>
              <a:buSzPct val="120000"/>
              <a:buFont typeface="Arial" charset="0"/>
              <a:buChar char="•"/>
            </a:pPr>
            <a:r>
              <a:rPr lang="hu-HU" sz="2800" b="1" smtClean="0"/>
              <a:t>a leendő ügyféli kör előzetes tisztázását,</a:t>
            </a:r>
          </a:p>
          <a:p>
            <a:pPr marL="530225" indent="-354013">
              <a:buClr>
                <a:srgbClr val="FF0000"/>
              </a:buClr>
              <a:buSzPct val="120000"/>
              <a:buFont typeface="Arial" charset="0"/>
              <a:buChar char="•"/>
            </a:pPr>
            <a:endParaRPr lang="hu-HU" sz="2800" b="1" smtClean="0"/>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Építésügyi </a:t>
            </a:r>
            <a:br>
              <a:rPr lang="hu-HU" sz="4400" b="1" dirty="0">
                <a:solidFill>
                  <a:srgbClr val="FF0000"/>
                </a:solidFill>
                <a:ea typeface="+mj-ea"/>
                <a:cs typeface="Times New Roman" pitchFamily="18" charset="0"/>
              </a:rPr>
            </a:br>
            <a:r>
              <a:rPr lang="hu-HU" sz="4400" b="1" dirty="0">
                <a:solidFill>
                  <a:srgbClr val="FF0000"/>
                </a:solidFill>
                <a:ea typeface="+mj-ea"/>
                <a:cs typeface="Times New Roman" pitchFamily="18" charset="0"/>
              </a:rPr>
              <a:t>hatósági szolgáltatás I.</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5843"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tájékoztatást az eljárási, igazgatási szolgáltatási díjról vagy illetékről,</a:t>
            </a:r>
          </a:p>
          <a:p>
            <a:pPr marL="530225" indent="-354013">
              <a:buClr>
                <a:srgbClr val="FF0000"/>
              </a:buClr>
              <a:buSzPct val="120000"/>
              <a:buFont typeface="Arial" charset="0"/>
              <a:buChar char="•"/>
            </a:pPr>
            <a:r>
              <a:rPr lang="hu-HU" sz="2800" b="1" smtClean="0"/>
              <a:t>a vizsgálatát az engedély hatálya meghosszabbításának, </a:t>
            </a:r>
          </a:p>
          <a:p>
            <a:pPr marL="530225" indent="-354013">
              <a:buClr>
                <a:srgbClr val="FF0000"/>
              </a:buClr>
              <a:buSzPct val="120000"/>
              <a:buFont typeface="Arial" charset="0"/>
              <a:buChar char="•"/>
            </a:pPr>
            <a:r>
              <a:rPr lang="hu-HU" sz="2800" b="1" smtClean="0"/>
              <a:t>tájékoztatást a szándékozott eljárásról,</a:t>
            </a:r>
          </a:p>
          <a:p>
            <a:pPr marL="530225" indent="-354013">
              <a:buClr>
                <a:srgbClr val="FF0000"/>
              </a:buClr>
              <a:buSzPct val="120000"/>
              <a:buFont typeface="Arial" charset="0"/>
              <a:buChar char="•"/>
            </a:pPr>
            <a:r>
              <a:rPr lang="hu-HU" sz="2800" b="1" smtClean="0"/>
              <a:t>tájékoztatást az egyéb vonatkozó szabályokról.</a:t>
            </a:r>
          </a:p>
          <a:p>
            <a:pPr marL="530225" indent="-354013">
              <a:buClr>
                <a:srgbClr val="FF0000"/>
              </a:buClr>
              <a:buSzPct val="120000"/>
              <a:buFont typeface="Arial" charset="0"/>
              <a:buChar char="•"/>
            </a:pPr>
            <a:endParaRPr lang="hu-HU" sz="2800" b="1" smtClean="0"/>
          </a:p>
        </p:txBody>
      </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Építésügyi </a:t>
            </a:r>
            <a:br>
              <a:rPr lang="hu-HU" sz="4400" b="1" dirty="0">
                <a:solidFill>
                  <a:srgbClr val="FF0000"/>
                </a:solidFill>
                <a:ea typeface="+mj-ea"/>
                <a:cs typeface="Times New Roman" pitchFamily="18" charset="0"/>
              </a:rPr>
            </a:br>
            <a:r>
              <a:rPr lang="hu-HU" sz="4400" b="1" dirty="0">
                <a:solidFill>
                  <a:srgbClr val="FF0000"/>
                </a:solidFill>
                <a:ea typeface="+mj-ea"/>
                <a:cs typeface="Times New Roman" pitchFamily="18" charset="0"/>
              </a:rPr>
              <a:t>hatósági szolgáltatás II.</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Építésügyi</a:t>
            </a:r>
            <a:br>
              <a:rPr lang="hu-HU" sz="4400" b="1" dirty="0">
                <a:solidFill>
                  <a:srgbClr val="FF0000"/>
                </a:solidFill>
                <a:ea typeface="+mj-ea"/>
                <a:cs typeface="Times New Roman" pitchFamily="18" charset="0"/>
              </a:rPr>
            </a:br>
            <a:r>
              <a:rPr lang="hu-HU" sz="4400" b="1" dirty="0">
                <a:solidFill>
                  <a:srgbClr val="FF0000"/>
                </a:solidFill>
                <a:ea typeface="+mj-ea"/>
                <a:cs typeface="Times New Roman" pitchFamily="18" charset="0"/>
              </a:rPr>
              <a:t>hatósági szolgáltatás III.</a:t>
            </a:r>
            <a:endParaRPr lang="hu-HU" sz="4400" b="1" dirty="0">
              <a:solidFill>
                <a:srgbClr val="FF0000"/>
              </a:solidFill>
              <a:ea typeface="+mj-ea"/>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176213" indent="0" fontAlgn="auto">
              <a:spcAft>
                <a:spcPts val="0"/>
              </a:spcAft>
              <a:buClr>
                <a:srgbClr val="FF0000"/>
              </a:buClr>
              <a:buSzPct val="120000"/>
              <a:buFont typeface="Wingdings 2"/>
              <a:buNone/>
              <a:defRPr/>
            </a:pPr>
            <a:r>
              <a:rPr lang="hu-HU" sz="2800" b="1" dirty="0" smtClean="0"/>
              <a:t>Az építésügyi hatóság a kérelem benyújtását követő munkanaptól számított 15 napon belül</a:t>
            </a:r>
            <a:br>
              <a:rPr lang="hu-HU" sz="2800" b="1" dirty="0" smtClean="0"/>
            </a:br>
            <a:r>
              <a:rPr lang="hu-HU" sz="2800" b="1" u="sng" dirty="0" smtClean="0"/>
              <a:t>szakmai nyilatkozat</a:t>
            </a:r>
            <a:r>
              <a:rPr lang="hu-HU" sz="2800" b="1" dirty="0" smtClean="0"/>
              <a:t>ot fogalmaz meg, mely </a:t>
            </a:r>
          </a:p>
          <a:p>
            <a:pPr marL="176213" indent="0" fontAlgn="auto">
              <a:spcAft>
                <a:spcPts val="0"/>
              </a:spcAft>
              <a:buClr>
                <a:srgbClr val="FF0000"/>
              </a:buClr>
              <a:buSzPct val="120000"/>
              <a:buFont typeface="Wingdings 2"/>
              <a:buNone/>
              <a:defRPr/>
            </a:pPr>
            <a:endParaRPr lang="hu-HU" sz="2800" b="1" dirty="0" smtClean="0"/>
          </a:p>
          <a:p>
            <a:pPr marL="530225" indent="-354013" fontAlgn="auto">
              <a:spcAft>
                <a:spcPts val="0"/>
              </a:spcAft>
              <a:buClr>
                <a:srgbClr val="FF0000"/>
              </a:buClr>
              <a:buSzPct val="120000"/>
              <a:buFont typeface="Arial" pitchFamily="34" charset="0"/>
              <a:buChar char="•"/>
              <a:defRPr/>
            </a:pPr>
            <a:r>
              <a:rPr lang="hu-HU" sz="2800" b="1" u="sng" dirty="0" smtClean="0"/>
              <a:t>nem köti az építtetőt</a:t>
            </a:r>
            <a:r>
              <a:rPr lang="hu-HU" sz="2800" b="1" dirty="0" smtClean="0"/>
              <a:t> a kérelem benyújtásában és </a:t>
            </a:r>
          </a:p>
          <a:p>
            <a:pPr marL="530225" indent="-354013" fontAlgn="auto">
              <a:spcAft>
                <a:spcPts val="0"/>
              </a:spcAft>
              <a:buClr>
                <a:srgbClr val="FF0000"/>
              </a:buClr>
              <a:buSzPct val="120000"/>
              <a:buFont typeface="Arial" pitchFamily="34" charset="0"/>
              <a:buChar char="•"/>
              <a:defRPr/>
            </a:pPr>
            <a:endParaRPr lang="hu-HU" sz="2800" b="1" u="sng" dirty="0" smtClean="0"/>
          </a:p>
          <a:p>
            <a:pPr marL="530225" indent="-354013" fontAlgn="auto">
              <a:spcAft>
                <a:spcPts val="0"/>
              </a:spcAft>
              <a:buClr>
                <a:srgbClr val="FF0000"/>
              </a:buClr>
              <a:buSzPct val="120000"/>
              <a:buFont typeface="Arial" pitchFamily="34" charset="0"/>
              <a:buChar char="•"/>
              <a:defRPr/>
            </a:pPr>
            <a:r>
              <a:rPr lang="hu-HU" sz="2800" b="1" u="sng" dirty="0" smtClean="0"/>
              <a:t>nem kötelezi az építtetőt</a:t>
            </a:r>
            <a:r>
              <a:rPr lang="hu-HU" sz="2800" b="1" dirty="0" smtClean="0"/>
              <a:t> a kérelem benyújtására.</a:t>
            </a:r>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Építésügyi </a:t>
            </a:r>
            <a:br>
              <a:rPr lang="hu-HU" sz="4400" b="1" dirty="0">
                <a:solidFill>
                  <a:srgbClr val="FF0000"/>
                </a:solidFill>
                <a:ea typeface="+mj-ea"/>
                <a:cs typeface="Times New Roman" pitchFamily="18" charset="0"/>
              </a:rPr>
            </a:br>
            <a:r>
              <a:rPr lang="hu-HU" sz="4400" b="1" dirty="0">
                <a:solidFill>
                  <a:srgbClr val="FF0000"/>
                </a:solidFill>
                <a:ea typeface="+mj-ea"/>
                <a:cs typeface="Times New Roman" pitchFamily="18" charset="0"/>
              </a:rPr>
              <a:t>hatósági szolgáltatás IV.</a:t>
            </a:r>
            <a:endParaRPr lang="hu-HU" sz="4400" b="1" dirty="0">
              <a:solidFill>
                <a:srgbClr val="FF0000"/>
              </a:solidFill>
              <a:ea typeface="+mj-ea"/>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176213" indent="0" fontAlgn="auto">
              <a:lnSpc>
                <a:spcPct val="110000"/>
              </a:lnSpc>
              <a:spcAft>
                <a:spcPts val="0"/>
              </a:spcAft>
              <a:buClr>
                <a:srgbClr val="FF0000"/>
              </a:buClr>
              <a:buSzPct val="120000"/>
              <a:buFont typeface="Wingdings 2"/>
              <a:buNone/>
              <a:defRPr/>
            </a:pPr>
            <a:r>
              <a:rPr lang="hu-HU" sz="2800" b="1" dirty="0" smtClean="0"/>
              <a:t>Az építésügyi hatósági szolgáltatást a kérelem benyújtása előtt többször is igénybe lehet venni. </a:t>
            </a:r>
          </a:p>
          <a:p>
            <a:pPr marL="176213" indent="0" fontAlgn="auto">
              <a:lnSpc>
                <a:spcPct val="110000"/>
              </a:lnSpc>
              <a:spcAft>
                <a:spcPts val="0"/>
              </a:spcAft>
              <a:buClr>
                <a:srgbClr val="FF0000"/>
              </a:buClr>
              <a:buSzPct val="120000"/>
              <a:buFont typeface="Wingdings 2"/>
              <a:buNone/>
              <a:defRPr/>
            </a:pPr>
            <a:r>
              <a:rPr lang="x-none" sz="2800" b="1" smtClean="0"/>
              <a:t>Az építésügyi hatóságot a szakmai </a:t>
            </a:r>
            <a:r>
              <a:rPr lang="hu-HU" sz="2800" b="1" dirty="0" smtClean="0"/>
              <a:t>n</a:t>
            </a:r>
            <a:r>
              <a:rPr lang="x-none" sz="2800" b="1" smtClean="0"/>
              <a:t>yilatkozata</a:t>
            </a:r>
            <a:r>
              <a:rPr lang="hu-HU" sz="2800" b="1" dirty="0" smtClean="0"/>
              <a:t> a</a:t>
            </a:r>
            <a:r>
              <a:rPr lang="x-none" sz="2800" b="1" smtClean="0"/>
              <a:t>zokban a kérdésekben köti, </a:t>
            </a:r>
            <a:r>
              <a:rPr lang="hu-HU" sz="2800" b="1" dirty="0" smtClean="0"/>
              <a:t>a</a:t>
            </a:r>
            <a:r>
              <a:rPr lang="x-none" sz="2800" b="1" smtClean="0"/>
              <a:t>melyekről </a:t>
            </a:r>
            <a:r>
              <a:rPr lang="hu-HU" sz="2800" b="1" dirty="0" smtClean="0"/>
              <a:t>n</a:t>
            </a:r>
            <a:r>
              <a:rPr lang="x-none" sz="2800" b="1" smtClean="0"/>
              <a:t>yilatkozott, mindaddig, amíg </a:t>
            </a:r>
            <a:endParaRPr lang="hu-HU" sz="2800" b="1" dirty="0" smtClean="0"/>
          </a:p>
          <a:p>
            <a:pPr marL="530225" indent="-354013" fontAlgn="auto">
              <a:lnSpc>
                <a:spcPct val="110000"/>
              </a:lnSpc>
              <a:spcAft>
                <a:spcPts val="0"/>
              </a:spcAft>
              <a:buClr>
                <a:srgbClr val="FF0000"/>
              </a:buClr>
              <a:buSzPct val="120000"/>
              <a:buFont typeface="Arial" pitchFamily="34" charset="0"/>
              <a:buChar char="•"/>
              <a:defRPr/>
            </a:pPr>
            <a:r>
              <a:rPr lang="x-none" sz="2800" b="1" smtClean="0"/>
              <a:t>a vonatkozó jogszabályok vagy </a:t>
            </a:r>
            <a:endParaRPr lang="hu-HU" sz="2800" b="1" dirty="0" smtClean="0"/>
          </a:p>
          <a:p>
            <a:pPr marL="530225" indent="-354013" fontAlgn="auto">
              <a:lnSpc>
                <a:spcPct val="110000"/>
              </a:lnSpc>
              <a:spcAft>
                <a:spcPts val="0"/>
              </a:spcAft>
              <a:buClr>
                <a:srgbClr val="FF0000"/>
              </a:buClr>
              <a:buSzPct val="120000"/>
              <a:buFont typeface="Arial" pitchFamily="34" charset="0"/>
              <a:buChar char="•"/>
              <a:defRPr/>
            </a:pPr>
            <a:r>
              <a:rPr lang="hu-HU" sz="2800" b="1" dirty="0" smtClean="0"/>
              <a:t>a </a:t>
            </a:r>
            <a:r>
              <a:rPr lang="x-none" sz="2800" b="1" smtClean="0"/>
              <a:t>kérelem típusa, </a:t>
            </a:r>
            <a:r>
              <a:rPr lang="hu-HU" sz="2800" b="1" dirty="0" smtClean="0"/>
              <a:t>t</a:t>
            </a:r>
            <a:r>
              <a:rPr lang="x-none" sz="2800" b="1" smtClean="0"/>
              <a:t>artalma</a:t>
            </a:r>
            <a:r>
              <a:rPr lang="hu-HU" sz="2800" b="1" dirty="0" smtClean="0"/>
              <a:t> </a:t>
            </a:r>
            <a:r>
              <a:rPr lang="x-none" sz="2800" b="1" smtClean="0"/>
              <a:t> és </a:t>
            </a:r>
            <a:endParaRPr lang="hu-HU" sz="2800" b="1" dirty="0" smtClean="0"/>
          </a:p>
          <a:p>
            <a:pPr marL="530225" indent="-354013" fontAlgn="auto">
              <a:lnSpc>
                <a:spcPct val="110000"/>
              </a:lnSpc>
              <a:spcAft>
                <a:spcPts val="0"/>
              </a:spcAft>
              <a:buClr>
                <a:srgbClr val="FF0000"/>
              </a:buClr>
              <a:buSzPct val="120000"/>
              <a:buFont typeface="Arial" pitchFamily="34" charset="0"/>
              <a:buChar char="•"/>
              <a:defRPr/>
            </a:pPr>
            <a:r>
              <a:rPr lang="x-none" sz="2800" b="1" smtClean="0"/>
              <a:t>mellékletei </a:t>
            </a:r>
            <a:endParaRPr lang="hu-HU" sz="2800" b="1" dirty="0" smtClean="0"/>
          </a:p>
          <a:p>
            <a:pPr marL="530225" indent="-354013" fontAlgn="auto">
              <a:lnSpc>
                <a:spcPct val="110000"/>
              </a:lnSpc>
              <a:spcAft>
                <a:spcPts val="0"/>
              </a:spcAft>
              <a:buClr>
                <a:srgbClr val="FF0000"/>
              </a:buClr>
              <a:buSzPct val="120000"/>
              <a:buFont typeface="Wingdings 2"/>
              <a:buNone/>
              <a:defRPr/>
            </a:pPr>
            <a:r>
              <a:rPr lang="x-none" sz="2800" b="1" smtClean="0"/>
              <a:t>nem változnak meg.</a:t>
            </a:r>
            <a:endParaRPr lang="hu-HU" sz="2800" b="1" dirty="0" smtClean="0"/>
          </a:p>
          <a:p>
            <a:pPr marL="530225" indent="-354013" fontAlgn="auto">
              <a:lnSpc>
                <a:spcPct val="110000"/>
              </a:lnSpc>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engedély iránti</a:t>
            </a:r>
          </a:p>
          <a:p>
            <a:pPr fontAlgn="auto">
              <a:lnSpc>
                <a:spcPts val="4000"/>
              </a:lnSpc>
              <a:spcAft>
                <a:spcPts val="0"/>
              </a:spcAft>
              <a:defRPr/>
            </a:pPr>
            <a:r>
              <a:rPr lang="hu-HU" sz="4400" b="1" dirty="0">
                <a:solidFill>
                  <a:srgbClr val="FF0000"/>
                </a:solidFill>
                <a:ea typeface="+mj-ea"/>
                <a:cs typeface="Times New Roman" pitchFamily="18" charset="0"/>
              </a:rPr>
              <a:t>kérelem tartalma I.</a:t>
            </a:r>
            <a:endParaRPr lang="hu-HU" sz="4400" b="1" dirty="0">
              <a:solidFill>
                <a:srgbClr val="FF0000"/>
              </a:solidFill>
              <a:ea typeface="+mj-ea"/>
              <a:cs typeface="Times New Roman" pitchFamily="18" charset="0"/>
            </a:endParaRPr>
          </a:p>
        </p:txBody>
      </p:sp>
      <p:sp>
        <p:nvSpPr>
          <p:cNvPr id="38916" name="Tartalom helye 2"/>
          <p:cNvSpPr>
            <a:spLocks noGrp="1"/>
          </p:cNvSpPr>
          <p:nvPr>
            <p:ph idx="1"/>
          </p:nvPr>
        </p:nvSpPr>
        <p:spPr>
          <a:xfrm>
            <a:off x="0" y="1341438"/>
            <a:ext cx="9144000" cy="5327650"/>
          </a:xfrm>
        </p:spPr>
        <p:txBody>
          <a:bodyPr/>
          <a:lstStyle/>
          <a:p>
            <a:pPr marL="530225" indent="-354013">
              <a:buClr>
                <a:srgbClr val="FF0000"/>
              </a:buClr>
              <a:buSzPct val="120000"/>
              <a:buFont typeface="Wingdings 2" pitchFamily="18" charset="2"/>
              <a:buNone/>
            </a:pPr>
            <a:r>
              <a:rPr lang="hu-HU" sz="2800" b="1" smtClean="0"/>
              <a:t>Mit mivel lehet együtt benyújtani? Pl.</a:t>
            </a:r>
          </a:p>
          <a:p>
            <a:pPr marL="530225" indent="-354013">
              <a:buClr>
                <a:srgbClr val="FF0000"/>
              </a:buClr>
              <a:buSzPct val="120000"/>
              <a:buFont typeface="Arial" charset="0"/>
              <a:buChar char="•"/>
            </a:pPr>
            <a:r>
              <a:rPr lang="hu-HU" b="1" smtClean="0"/>
              <a:t>építési engedélyezés és OTÉK előírásai alóli eltérés engedélyezése</a:t>
            </a:r>
          </a:p>
          <a:p>
            <a:pPr marL="530225" indent="-354013">
              <a:buClr>
                <a:srgbClr val="FF0000"/>
              </a:buClr>
              <a:buSzPct val="120000"/>
              <a:buFont typeface="Arial" charset="0"/>
              <a:buChar char="•"/>
            </a:pPr>
            <a:r>
              <a:rPr lang="hu-HU" b="1" smtClean="0"/>
              <a:t>építési engedélyezés és bontási engedélyezés és OTÉK előírásai alóli eltérés engedélyezése</a:t>
            </a:r>
          </a:p>
          <a:p>
            <a:pPr marL="530225" indent="-354013">
              <a:buClr>
                <a:srgbClr val="FF0000"/>
              </a:buClr>
              <a:buSzPct val="120000"/>
              <a:buFont typeface="Arial" charset="0"/>
              <a:buChar char="•"/>
            </a:pPr>
            <a:r>
              <a:rPr lang="hu-HU" b="1" smtClean="0"/>
              <a:t>fennmaradási engedélyezés és építési engedélyezés és OTÉK előírásai alóli eltérés engedélyezése</a:t>
            </a:r>
          </a:p>
          <a:p>
            <a:pPr marL="530225" indent="-354013">
              <a:buClr>
                <a:srgbClr val="FF0000"/>
              </a:buClr>
              <a:buSzPct val="120000"/>
              <a:buFont typeface="Arial" charset="0"/>
              <a:buChar char="•"/>
            </a:pPr>
            <a:r>
              <a:rPr lang="hu-HU" b="1" smtClean="0"/>
              <a:t>fennmaradási engedélyezés és használatbavételi engedélyezés</a:t>
            </a:r>
          </a:p>
          <a:p>
            <a:pPr marL="530225" indent="-354013">
              <a:buClr>
                <a:srgbClr val="FF0000"/>
              </a:buClr>
              <a:buSzPct val="120000"/>
              <a:buFont typeface="Arial" charset="0"/>
              <a:buChar char="•"/>
            </a:pPr>
            <a:r>
              <a:rPr lang="hu-HU" b="1" smtClean="0"/>
              <a:t>használatbavételi engedélyezés és ingatlan-nyilvántartási változás-átvezetés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engedély iránti </a:t>
            </a:r>
          </a:p>
          <a:p>
            <a:pPr fontAlgn="auto">
              <a:lnSpc>
                <a:spcPts val="4000"/>
              </a:lnSpc>
              <a:spcAft>
                <a:spcPts val="0"/>
              </a:spcAft>
              <a:defRPr/>
            </a:pPr>
            <a:r>
              <a:rPr lang="hu-HU" sz="4400" b="1" dirty="0">
                <a:solidFill>
                  <a:srgbClr val="FF0000"/>
                </a:solidFill>
                <a:ea typeface="+mj-ea"/>
                <a:cs typeface="Times New Roman" pitchFamily="18" charset="0"/>
              </a:rPr>
              <a:t>kérelem tartalma II.</a:t>
            </a:r>
            <a:endParaRPr lang="hu-HU" sz="4400" b="1" dirty="0">
              <a:solidFill>
                <a:srgbClr val="FF0000"/>
              </a:solidFill>
              <a:ea typeface="+mj-ea"/>
              <a:cs typeface="Times New Roman" pitchFamily="18" charset="0"/>
            </a:endParaRPr>
          </a:p>
        </p:txBody>
      </p:sp>
      <p:sp>
        <p:nvSpPr>
          <p:cNvPr id="39940" name="Tartalom helye 2"/>
          <p:cNvSpPr>
            <a:spLocks noGrp="1"/>
          </p:cNvSpPr>
          <p:nvPr>
            <p:ph idx="1"/>
          </p:nvPr>
        </p:nvSpPr>
        <p:spPr>
          <a:xfrm>
            <a:off x="0" y="1412875"/>
            <a:ext cx="9144000" cy="5184775"/>
          </a:xfrm>
        </p:spPr>
        <p:txBody>
          <a:bodyPr/>
          <a:lstStyle/>
          <a:p>
            <a:pPr marL="530225" indent="-354013">
              <a:buClr>
                <a:srgbClr val="FF0000"/>
              </a:buClr>
              <a:buSzPct val="120000"/>
              <a:buFont typeface="Arial" charset="0"/>
              <a:buChar char="•"/>
            </a:pPr>
            <a:r>
              <a:rPr lang="hu-HU" sz="2800" b="1" smtClean="0"/>
              <a:t>a fél évnél nem régebbi szolgáltatási szakmai nyilatkozat ÉTDR ügy- és iratazonosítóját,</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r>
              <a:rPr lang="hu-HU" sz="2800" b="1" smtClean="0"/>
              <a:t>a korábban keletkezett hatósági döntések megnevezését, iktatószámát és keltét, (vagy ÉTDR ügy- és iratazonosító) </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r>
              <a:rPr lang="hu-HU" sz="2800" b="1" smtClean="0"/>
              <a:t>a 6 hónapnál nem régebbi előzetes szakhatósági állásfoglalás megnevezését, (vagy ÉTDR ügy- és iratazonosító)</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engedély iránti</a:t>
            </a:r>
          </a:p>
          <a:p>
            <a:pPr fontAlgn="auto">
              <a:lnSpc>
                <a:spcPts val="4000"/>
              </a:lnSpc>
              <a:spcAft>
                <a:spcPts val="0"/>
              </a:spcAft>
              <a:defRPr/>
            </a:pPr>
            <a:r>
              <a:rPr lang="hu-HU" sz="4400" b="1" dirty="0">
                <a:solidFill>
                  <a:srgbClr val="FF0000"/>
                </a:solidFill>
                <a:ea typeface="+mj-ea"/>
                <a:cs typeface="Times New Roman" pitchFamily="18" charset="0"/>
              </a:rPr>
              <a:t>kérelem tartalma III.</a:t>
            </a:r>
            <a:endParaRPr lang="hu-HU" sz="4400" b="1" dirty="0">
              <a:solidFill>
                <a:srgbClr val="FF0000"/>
              </a:solidFill>
              <a:ea typeface="+mj-ea"/>
              <a:cs typeface="Times New Roman" pitchFamily="18" charset="0"/>
            </a:endParaRPr>
          </a:p>
        </p:txBody>
      </p:sp>
      <p:sp>
        <p:nvSpPr>
          <p:cNvPr id="40964" name="Tartalom helye 2"/>
          <p:cNvSpPr>
            <a:spLocks noGrp="1"/>
          </p:cNvSpPr>
          <p:nvPr>
            <p:ph idx="1"/>
          </p:nvPr>
        </p:nvSpPr>
        <p:spPr>
          <a:xfrm>
            <a:off x="179388" y="1484313"/>
            <a:ext cx="8785225" cy="5113337"/>
          </a:xfrm>
        </p:spPr>
        <p:txBody>
          <a:bodyPr/>
          <a:lstStyle/>
          <a:p>
            <a:pPr marL="530225" indent="-354013">
              <a:buClr>
                <a:srgbClr val="FF0000"/>
              </a:buClr>
              <a:buSzPct val="120000"/>
              <a:buFont typeface="Arial" charset="0"/>
              <a:buChar char="•"/>
            </a:pPr>
            <a:r>
              <a:rPr lang="hu-HU" sz="2800" b="1" smtClean="0"/>
              <a:t>a kérelemhez csatolt mellékletek felsorolását,</a:t>
            </a:r>
          </a:p>
          <a:p>
            <a:pPr marL="530225" indent="-354013">
              <a:buClr>
                <a:srgbClr val="FF0000"/>
              </a:buClr>
              <a:buSzPct val="120000"/>
              <a:buFont typeface="Arial" charset="0"/>
              <a:buChar char="•"/>
            </a:pPr>
            <a:r>
              <a:rPr lang="hu-HU" sz="2800" b="1" smtClean="0"/>
              <a:t>rendelkezést arról, hogy a záradékolt építészeti-műszaki dokumentáció papír alapú hitelesített másolatát kéri-e, </a:t>
            </a:r>
          </a:p>
          <a:p>
            <a:pPr marL="530225" indent="-354013">
              <a:buClr>
                <a:srgbClr val="FF0000"/>
              </a:buClr>
              <a:buSzPct val="120000"/>
              <a:buFont typeface="Arial" charset="0"/>
              <a:buChar char="•"/>
            </a:pPr>
            <a:r>
              <a:rPr lang="hu-HU" sz="2800" b="1" smtClean="0"/>
              <a:t>ha igen, hány példányban,</a:t>
            </a:r>
          </a:p>
          <a:p>
            <a:pPr marL="530225" indent="-354013">
              <a:buClr>
                <a:srgbClr val="FF0000"/>
              </a:buClr>
              <a:buSzPct val="120000"/>
              <a:buFont typeface="Arial" charset="0"/>
              <a:buChar char="•"/>
            </a:pPr>
            <a:r>
              <a:rPr lang="hu-HU" sz="2800" b="1" smtClean="0"/>
              <a:t>meghatalmazott esetén az építtető meghatalmazását és </a:t>
            </a:r>
          </a:p>
          <a:p>
            <a:pPr marL="530225" indent="-354013">
              <a:buClr>
                <a:srgbClr val="FF0000"/>
              </a:buClr>
              <a:buSzPct val="120000"/>
              <a:buFont typeface="Arial" charset="0"/>
              <a:buChar char="•"/>
            </a:pPr>
            <a:r>
              <a:rPr lang="hu-HU" sz="2800" b="1" smtClean="0"/>
              <a:t>az építtető aláírását.</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engedély iránti</a:t>
            </a:r>
          </a:p>
          <a:p>
            <a:pPr fontAlgn="auto">
              <a:lnSpc>
                <a:spcPts val="4000"/>
              </a:lnSpc>
              <a:spcAft>
                <a:spcPts val="0"/>
              </a:spcAft>
              <a:defRPr/>
            </a:pPr>
            <a:r>
              <a:rPr lang="hu-HU" sz="4400" b="1" dirty="0">
                <a:solidFill>
                  <a:srgbClr val="FF0000"/>
                </a:solidFill>
                <a:ea typeface="+mj-ea"/>
                <a:cs typeface="Times New Roman" pitchFamily="18" charset="0"/>
              </a:rPr>
              <a:t>kérelem tartalma III.</a:t>
            </a:r>
            <a:endParaRPr lang="hu-HU" sz="4400" b="1" dirty="0">
              <a:solidFill>
                <a:srgbClr val="FF0000"/>
              </a:solidFill>
              <a:ea typeface="+mj-ea"/>
              <a:cs typeface="Times New Roman" pitchFamily="18" charset="0"/>
            </a:endParaRPr>
          </a:p>
        </p:txBody>
      </p:sp>
      <p:sp>
        <p:nvSpPr>
          <p:cNvPr id="41988" name="Tartalom helye 2"/>
          <p:cNvSpPr>
            <a:spLocks noGrp="1"/>
          </p:cNvSpPr>
          <p:nvPr>
            <p:ph idx="1"/>
          </p:nvPr>
        </p:nvSpPr>
        <p:spPr>
          <a:xfrm>
            <a:off x="179388" y="1484313"/>
            <a:ext cx="8785225" cy="5113337"/>
          </a:xfrm>
        </p:spPr>
        <p:txBody>
          <a:bodyPr/>
          <a:lstStyle/>
          <a:p>
            <a:pPr marL="530225" indent="-354013">
              <a:buClr>
                <a:srgbClr val="FF0000"/>
              </a:buClr>
              <a:buSzPct val="120000"/>
              <a:buFont typeface="Arial" charset="0"/>
              <a:buChar char="•"/>
            </a:pPr>
            <a:r>
              <a:rPr lang="hu-HU" sz="2800" b="1" smtClean="0"/>
              <a:t>a kérelemhez csatolt mellékletek felsorolását,</a:t>
            </a:r>
          </a:p>
          <a:p>
            <a:pPr marL="530225" indent="-354013">
              <a:buClr>
                <a:srgbClr val="FF0000"/>
              </a:buClr>
              <a:buSzPct val="120000"/>
              <a:buFont typeface="Arial" charset="0"/>
              <a:buChar char="•"/>
            </a:pPr>
            <a:r>
              <a:rPr lang="hu-HU" sz="2800" b="1" smtClean="0"/>
              <a:t>rendelkezést arról, hogy a záradékolt építészeti-műszaki dokumentáció papír alapú hitelesített másolatát kéri-e, </a:t>
            </a:r>
          </a:p>
          <a:p>
            <a:pPr marL="530225" indent="-354013">
              <a:buClr>
                <a:srgbClr val="FF0000"/>
              </a:buClr>
              <a:buSzPct val="120000"/>
              <a:buFont typeface="Arial" charset="0"/>
              <a:buChar char="•"/>
            </a:pPr>
            <a:r>
              <a:rPr lang="hu-HU" sz="2800" b="1" smtClean="0"/>
              <a:t>ha igen, hány példányban,</a:t>
            </a:r>
          </a:p>
          <a:p>
            <a:pPr marL="530225" indent="-354013">
              <a:buClr>
                <a:srgbClr val="FF0000"/>
              </a:buClr>
              <a:buSzPct val="120000"/>
              <a:buFont typeface="Arial" charset="0"/>
              <a:buChar char="•"/>
            </a:pPr>
            <a:r>
              <a:rPr lang="hu-HU" sz="2800" b="1" smtClean="0"/>
              <a:t>meghatalmazott esetén az építtető meghatalmazását és </a:t>
            </a:r>
          </a:p>
          <a:p>
            <a:pPr marL="530225" indent="-354013">
              <a:buClr>
                <a:srgbClr val="FF0000"/>
              </a:buClr>
              <a:buSzPct val="120000"/>
              <a:buFont typeface="Arial" charset="0"/>
              <a:buChar char="•"/>
            </a:pPr>
            <a:r>
              <a:rPr lang="hu-HU" sz="2800" b="1" smtClean="0"/>
              <a:t>az építtető aláírását.</a:t>
            </a:r>
          </a:p>
        </p:txBody>
      </p:sp>
      <p:sp>
        <p:nvSpPr>
          <p:cNvPr id="8" name="Szaggatott nyíl jobbra 7"/>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8"/>
                                        </p:tgtEl>
                                      </p:cBhvr>
                                    </p:animEffect>
                                    <p:set>
                                      <p:cBhvr>
                                        <p:cTn id="11"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7" name="Cím 1"/>
          <p:cNvSpPr txBox="1">
            <a:spLocks/>
          </p:cNvSpPr>
          <p:nvPr/>
        </p:nvSpPr>
        <p:spPr>
          <a:xfrm>
            <a:off x="0" y="0"/>
            <a:ext cx="8893175"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a:t>
            </a:r>
          </a:p>
          <a:p>
            <a:pPr fontAlgn="auto">
              <a:lnSpc>
                <a:spcPts val="4000"/>
              </a:lnSpc>
              <a:spcAft>
                <a:spcPts val="0"/>
              </a:spcAft>
              <a:defRPr/>
            </a:pPr>
            <a:r>
              <a:rPr lang="hu-HU" sz="4400" b="1" dirty="0">
                <a:solidFill>
                  <a:srgbClr val="FF0000"/>
                </a:solidFill>
                <a:ea typeface="+mj-ea"/>
                <a:cs typeface="Times New Roman" pitchFamily="18" charset="0"/>
              </a:rPr>
              <a:t>megindítása - megindulása</a:t>
            </a:r>
            <a:endParaRPr lang="hu-HU" sz="4400" b="1" dirty="0">
              <a:solidFill>
                <a:srgbClr val="FF0000"/>
              </a:solidFill>
              <a:ea typeface="+mj-ea"/>
              <a:cs typeface="Times New Roman" pitchFamily="18" charset="0"/>
            </a:endParaRPr>
          </a:p>
        </p:txBody>
      </p:sp>
      <p:sp>
        <p:nvSpPr>
          <p:cNvPr id="43012" name="Tartalom helye 2"/>
          <p:cNvSpPr>
            <a:spLocks noGrp="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A mappába „érkezett” kérelem automatikusan </a:t>
            </a:r>
            <a:r>
              <a:rPr lang="hu-HU" sz="2800" b="1" u="sng" smtClean="0"/>
              <a:t>ÉTDR azonosító</a:t>
            </a:r>
            <a:r>
              <a:rPr lang="hu-HU" sz="2800" b="1" smtClean="0"/>
              <a:t>t kap, amely alkalmas a beérkezett irat és mellékletei azonosítására, valamint tartalmazza az </a:t>
            </a:r>
            <a:r>
              <a:rPr lang="hu-HU" sz="2800" b="1" u="sng" smtClean="0"/>
              <a:t>ügy azonosító</a:t>
            </a:r>
            <a:r>
              <a:rPr lang="hu-HU" sz="2800" b="1" smtClean="0"/>
              <a:t>ját, amely biztosítja az ügyhöz később csatolt dokumentumok azonosíthatóságát. </a:t>
            </a:r>
          </a:p>
          <a:p>
            <a:pPr marL="530225" indent="-354013">
              <a:buClr>
                <a:srgbClr val="FF0000"/>
              </a:buClr>
              <a:buSzPct val="120000"/>
              <a:buFont typeface="Arial" charset="0"/>
              <a:buChar char="•"/>
            </a:pPr>
            <a:r>
              <a:rPr lang="hu-HU" sz="2800" b="1" smtClean="0"/>
              <a:t>A kérelemre induló eljárás a kérelemnek az ÉTDR-be való érkeztetését követő első munkanapon indul.</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Értesítés </a:t>
            </a:r>
          </a:p>
          <a:p>
            <a:pPr fontAlgn="auto">
              <a:lnSpc>
                <a:spcPts val="4000"/>
              </a:lnSpc>
              <a:spcAft>
                <a:spcPts val="0"/>
              </a:spcAft>
              <a:defRPr/>
            </a:pPr>
            <a:r>
              <a:rPr lang="hu-HU" sz="4400" b="1" dirty="0">
                <a:solidFill>
                  <a:srgbClr val="FF0000"/>
                </a:solidFill>
                <a:ea typeface="+mj-ea"/>
                <a:cs typeface="Times New Roman" pitchFamily="18" charset="0"/>
              </a:rPr>
              <a:t>az eljárás megindulásáról I.</a:t>
            </a:r>
            <a:endParaRPr lang="hu-HU" sz="4400" b="1" dirty="0">
              <a:solidFill>
                <a:srgbClr val="FF0000"/>
              </a:solidFill>
              <a:ea typeface="+mj-ea"/>
              <a:cs typeface="Times New Roman" pitchFamily="18" charset="0"/>
            </a:endParaRPr>
          </a:p>
        </p:txBody>
      </p:sp>
      <p:grpSp>
        <p:nvGrpSpPr>
          <p:cNvPr id="44035"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4036"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Az ÉTDR az azonosítókról automatikus értesítés a </a:t>
            </a:r>
            <a:r>
              <a:rPr lang="hu-HU" sz="2800" b="1" u="sng" smtClean="0"/>
              <a:t>kérelmezőnek</a:t>
            </a:r>
            <a:r>
              <a:rPr lang="hu-HU" sz="2800" b="1" smtClean="0"/>
              <a:t>, </a:t>
            </a:r>
            <a:r>
              <a:rPr lang="hu-HU" sz="2800" b="1" u="sng" smtClean="0"/>
              <a:t>építtetőnek</a:t>
            </a:r>
            <a:r>
              <a:rPr lang="hu-HU" sz="2800" b="1" smtClean="0"/>
              <a:t>.</a:t>
            </a:r>
          </a:p>
          <a:p>
            <a:pPr marL="530225" indent="-354013">
              <a:buClr>
                <a:srgbClr val="FF0000"/>
              </a:buClr>
              <a:buSzPct val="120000"/>
              <a:buFont typeface="Wingdings 2" pitchFamily="18" charset="2"/>
              <a:buNone/>
            </a:pPr>
            <a:endParaRPr lang="hu-HU" sz="2800" b="1" smtClean="0"/>
          </a:p>
          <a:p>
            <a:pPr marL="530225" indent="-354013">
              <a:buClr>
                <a:srgbClr val="FF0000"/>
              </a:buClr>
              <a:buSzPct val="120000"/>
              <a:buFont typeface="Arial" charset="0"/>
              <a:buChar char="•"/>
            </a:pPr>
            <a:r>
              <a:rPr lang="hu-HU" sz="2800" b="1" smtClean="0"/>
              <a:t>Az eljárás megindulásától számított három napon belül az ÉTDR-ben kiállított dokumentummal az ügyfél kapcsolattartás módjára megjelölt rendelkezésének megfelelően értesíti az eljárás megindulásáról az építtetőt és a már ismert ügyfelet. </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94"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8198"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8199"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8200"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179388" y="1341438"/>
            <a:ext cx="8785225" cy="5400675"/>
          </a:xfrm>
        </p:spPr>
        <p:txBody>
          <a:bodyPr>
            <a:noAutofit/>
          </a:bodyPr>
          <a:lstStyle/>
          <a:p>
            <a:pPr marL="274320" indent="-274320" eaLnBrk="0" fontAlgn="auto" hangingPunct="0">
              <a:spcAft>
                <a:spcPts val="0"/>
              </a:spcAft>
              <a:buClr>
                <a:schemeClr val="accent3"/>
              </a:buClr>
              <a:buFont typeface="Wingdings 2"/>
              <a:buNone/>
              <a:defRPr/>
            </a:pPr>
            <a:r>
              <a:rPr lang="hu-HU" sz="2800" b="1" dirty="0" smtClean="0">
                <a:solidFill>
                  <a:srgbClr val="FF0000"/>
                </a:solidFill>
                <a:cs typeface="Times New Roman" pitchFamily="18" charset="0"/>
              </a:rPr>
              <a:t>II. fok</a:t>
            </a:r>
          </a:p>
          <a:p>
            <a:pPr marL="0" indent="0" eaLnBrk="0" fontAlgn="auto" hangingPunct="0">
              <a:spcBef>
                <a:spcPts val="0"/>
              </a:spcBef>
              <a:spcAft>
                <a:spcPts val="0"/>
              </a:spcAft>
              <a:buClr>
                <a:srgbClr val="FF0000"/>
              </a:buClr>
              <a:buFont typeface="Wingdings 2"/>
              <a:buNone/>
              <a:tabLst>
                <a:tab pos="8613775" algn="r"/>
              </a:tabLst>
              <a:defRPr/>
            </a:pPr>
            <a:r>
              <a:rPr lang="hu-HU" sz="2800" b="1" dirty="0" smtClean="0">
                <a:cs typeface="Times New Roman" pitchFamily="18" charset="0"/>
              </a:rPr>
              <a:t>Megyei Építésügyi és Örökségvédelmi Hivatal 	20db</a:t>
            </a:r>
          </a:p>
          <a:p>
            <a:pPr marL="530225" indent="-530225" algn="just" fontAlgn="auto">
              <a:spcAft>
                <a:spcPts val="0"/>
              </a:spcAft>
              <a:buClr>
                <a:srgbClr val="FF0000"/>
              </a:buClr>
              <a:buFont typeface="Wingdings 2"/>
              <a:buChar char=""/>
              <a:defRPr/>
            </a:pPr>
            <a:r>
              <a:rPr lang="hu-HU" sz="2800" b="1" i="1" dirty="0" smtClean="0">
                <a:cs typeface="Times New Roman" pitchFamily="18" charset="0"/>
              </a:rPr>
              <a:t>építésügyi és építésfelügyeleti hatósági </a:t>
            </a:r>
          </a:p>
          <a:p>
            <a:pPr marL="530225" indent="-530225" algn="just" fontAlgn="auto">
              <a:spcAft>
                <a:spcPts val="0"/>
              </a:spcAft>
              <a:buClr>
                <a:srgbClr val="FF0000"/>
              </a:buClr>
              <a:buFont typeface="Wingdings 2"/>
              <a:buChar char=""/>
              <a:defRPr/>
            </a:pPr>
            <a:r>
              <a:rPr lang="hu-HU" sz="2800" b="1" i="1" dirty="0" smtClean="0">
                <a:cs typeface="Times New Roman" pitchFamily="18" charset="0"/>
              </a:rPr>
              <a:t>örökségvédelmi (műemléki,régészeti)</a:t>
            </a:r>
          </a:p>
          <a:p>
            <a:pPr marL="530225" indent="-530225" algn="just" fontAlgn="auto">
              <a:spcAft>
                <a:spcPts val="0"/>
              </a:spcAft>
              <a:buClr>
                <a:srgbClr val="FF0000"/>
              </a:buClr>
              <a:buFont typeface="Wingdings 2"/>
              <a:buChar char=""/>
              <a:defRPr/>
            </a:pPr>
            <a:r>
              <a:rPr lang="hu-HU" sz="2800" b="1" i="1" dirty="0" smtClean="0">
                <a:cs typeface="Times New Roman" pitchFamily="18" charset="0"/>
              </a:rPr>
              <a:t>állami főépítészi feladatok</a:t>
            </a:r>
          </a:p>
          <a:p>
            <a:pPr marL="274320" indent="-274320" fontAlgn="auto">
              <a:spcAft>
                <a:spcPts val="0"/>
              </a:spcAft>
              <a:buClr>
                <a:schemeClr val="accent3"/>
              </a:buClr>
              <a:buFont typeface="Wingdings 2"/>
              <a:buNone/>
              <a:defRPr/>
            </a:pPr>
            <a:r>
              <a:rPr lang="hu-HU" sz="2400" b="1" dirty="0" smtClean="0"/>
              <a:t>46+19+1 fő építésfelügyelet</a:t>
            </a:r>
          </a:p>
          <a:p>
            <a:pPr marL="274320" indent="-274320" fontAlgn="auto">
              <a:spcAft>
                <a:spcPts val="0"/>
              </a:spcAft>
              <a:buClr>
                <a:schemeClr val="accent3"/>
              </a:buClr>
              <a:buFont typeface="Wingdings 2"/>
              <a:buNone/>
              <a:defRPr/>
            </a:pPr>
            <a:r>
              <a:rPr lang="hu-HU" sz="2400" b="1" dirty="0" smtClean="0"/>
              <a:t>90+1 fő építésügyi hatósági</a:t>
            </a:r>
          </a:p>
          <a:p>
            <a:pPr marL="274320" indent="-274320" fontAlgn="auto">
              <a:spcAft>
                <a:spcPts val="0"/>
              </a:spcAft>
              <a:buClr>
                <a:schemeClr val="accent3"/>
              </a:buClr>
              <a:buFont typeface="Wingdings 2"/>
              <a:buNone/>
              <a:defRPr/>
            </a:pPr>
            <a:r>
              <a:rPr lang="hu-HU" sz="2400" b="1" dirty="0" smtClean="0"/>
              <a:t>15+25 fő műemlékes, 3 fő régész</a:t>
            </a:r>
          </a:p>
          <a:p>
            <a:pPr marL="274320" indent="-274320" fontAlgn="auto">
              <a:spcAft>
                <a:spcPts val="0"/>
              </a:spcAft>
              <a:buClr>
                <a:schemeClr val="accent3"/>
              </a:buClr>
              <a:buFont typeface="Wingdings 2"/>
              <a:buNone/>
              <a:defRPr/>
            </a:pPr>
            <a:r>
              <a:rPr lang="hu-HU" sz="2400" b="1" dirty="0" smtClean="0"/>
              <a:t>X fő állami főépítészi iroda</a:t>
            </a:r>
          </a:p>
          <a:p>
            <a:pPr marL="365760" lvl="1" indent="0" eaLnBrk="0" fontAlgn="auto" hangingPunct="0">
              <a:spcBef>
                <a:spcPts val="0"/>
              </a:spcBef>
              <a:spcAft>
                <a:spcPts val="0"/>
              </a:spcAft>
              <a:buClr>
                <a:srgbClr val="FF0000"/>
              </a:buClr>
              <a:buFont typeface="Wingdings 2"/>
              <a:buNone/>
              <a:defRPr/>
            </a:pPr>
            <a:endParaRPr lang="hu-HU" sz="2800" b="1" dirty="0" smtClean="0">
              <a:cs typeface="Times New Roman" pitchFamily="18" charset="0"/>
            </a:endParaRPr>
          </a:p>
          <a:p>
            <a:pPr marL="274320" indent="-274320" fontAlgn="auto">
              <a:spcAft>
                <a:spcPts val="0"/>
              </a:spcAft>
              <a:buClr>
                <a:schemeClr val="accent3"/>
              </a:buClr>
              <a:buFont typeface="Wingdings 2"/>
              <a:buNone/>
              <a:defRPr/>
            </a:pPr>
            <a:endParaRPr lang="hu-HU" sz="2800" dirty="0"/>
          </a:p>
        </p:txBody>
      </p:sp>
      <p:sp>
        <p:nvSpPr>
          <p:cNvPr id="11"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spc="-150" dirty="0">
                <a:solidFill>
                  <a:srgbClr val="FF0000"/>
                </a:solidFill>
                <a:ea typeface="+mj-ea"/>
                <a:cs typeface="Times New Roman" pitchFamily="18" charset="0"/>
              </a:rPr>
              <a:t>Hatóság 2013. január 1.</a:t>
            </a:r>
            <a:endParaRPr lang="hu-HU" sz="4400" b="1" spc="-150"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Értesítés </a:t>
            </a:r>
          </a:p>
          <a:p>
            <a:pPr fontAlgn="auto">
              <a:lnSpc>
                <a:spcPts val="4000"/>
              </a:lnSpc>
              <a:spcAft>
                <a:spcPts val="0"/>
              </a:spcAft>
              <a:defRPr/>
            </a:pPr>
            <a:r>
              <a:rPr lang="hu-HU" sz="4400" b="1" dirty="0">
                <a:solidFill>
                  <a:srgbClr val="FF0000"/>
                </a:solidFill>
                <a:ea typeface="+mj-ea"/>
                <a:cs typeface="Times New Roman" pitchFamily="18" charset="0"/>
              </a:rPr>
              <a:t>az eljárás megindulásáról II.</a:t>
            </a:r>
            <a:endParaRPr lang="hu-HU" sz="4400" b="1" dirty="0">
              <a:solidFill>
                <a:srgbClr val="FF0000"/>
              </a:solidFill>
              <a:ea typeface="+mj-ea"/>
              <a:cs typeface="Times New Roman" pitchFamily="18" charset="0"/>
            </a:endParaRPr>
          </a:p>
        </p:txBody>
      </p:sp>
      <p:grpSp>
        <p:nvGrpSpPr>
          <p:cNvPr id="45059" name="Csoportba foglalás 8"/>
          <p:cNvGrpSpPr>
            <a:grpSpLocks/>
          </p:cNvGrpSpPr>
          <p:nvPr/>
        </p:nvGrpSpPr>
        <p:grpSpPr bwMode="auto">
          <a:xfrm>
            <a:off x="0" y="1268413"/>
            <a:ext cx="9144000" cy="5589587"/>
            <a:chOff x="0" y="1268760"/>
            <a:chExt cx="9144000" cy="5589240"/>
          </a:xfrm>
        </p:grpSpPr>
        <p:sp>
          <p:nvSpPr>
            <p:cNvPr id="10" name="Téglalap 9"/>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1" name="Téglalap 10"/>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0" y="1412875"/>
            <a:ext cx="9144000" cy="5256213"/>
          </a:xfrm>
        </p:spPr>
        <p:txBody>
          <a:bodyPr>
            <a:noAutofit/>
          </a:bodyPr>
          <a:lstStyle/>
          <a:p>
            <a:pPr marL="171450" indent="4763" fontAlgn="auto">
              <a:spcAft>
                <a:spcPts val="0"/>
              </a:spcAft>
              <a:buClr>
                <a:srgbClr val="FF0000"/>
              </a:buClr>
              <a:buSzPct val="120000"/>
              <a:buFont typeface="Wingdings 2"/>
              <a:buNone/>
              <a:defRPr/>
            </a:pPr>
            <a:r>
              <a:rPr lang="hu-HU" sz="2800" b="1" dirty="0" smtClean="0"/>
              <a:t>Az építésügyi hatóság az ÉTDR általános tájékoztatási felületén mindenki által hozzáférhető módon általános tájékoztatást ad az elindult eljárás következő főbb ismérveiről:</a:t>
            </a:r>
          </a:p>
          <a:p>
            <a:pPr marL="530225" indent="-354013" fontAlgn="auto">
              <a:spcAft>
                <a:spcPts val="0"/>
              </a:spcAft>
              <a:buClr>
                <a:srgbClr val="FF0000"/>
              </a:buClr>
              <a:buSzPct val="120000"/>
              <a:buFont typeface="Arial" pitchFamily="34" charset="0"/>
              <a:buChar char="•"/>
              <a:defRPr/>
            </a:pPr>
            <a:r>
              <a:rPr lang="hu-HU" sz="2800" b="1" dirty="0" smtClean="0"/>
              <a:t>az építési tevékenységgel érintett telek címe, ennek hiányában helyrajzi száma,</a:t>
            </a:r>
          </a:p>
          <a:p>
            <a:pPr marL="530225" indent="-354013" fontAlgn="auto">
              <a:spcAft>
                <a:spcPts val="0"/>
              </a:spcAft>
              <a:buClr>
                <a:srgbClr val="FF0000"/>
              </a:buClr>
              <a:buSzPct val="120000"/>
              <a:buFont typeface="Arial" pitchFamily="34" charset="0"/>
              <a:buChar char="•"/>
              <a:defRPr/>
            </a:pPr>
            <a:r>
              <a:rPr lang="hu-HU" sz="2800" b="1" dirty="0" smtClean="0"/>
              <a:t>az építési tevékenység tárgya,</a:t>
            </a:r>
          </a:p>
          <a:p>
            <a:pPr marL="530225" indent="-354013" fontAlgn="auto">
              <a:spcAft>
                <a:spcPts val="0"/>
              </a:spcAft>
              <a:buClr>
                <a:srgbClr val="FF0000"/>
              </a:buClr>
              <a:buSzPct val="120000"/>
              <a:buFont typeface="Arial" pitchFamily="34" charset="0"/>
              <a:buChar char="•"/>
              <a:defRPr/>
            </a:pPr>
            <a:r>
              <a:rPr lang="hu-HU" sz="2800" b="1" dirty="0" smtClean="0"/>
              <a:t>a kérelmezett eljárás típusa és az eljárás megindulásának időpontja,</a:t>
            </a:r>
          </a:p>
          <a:p>
            <a:pPr marL="530225" indent="-354013" fontAlgn="auto">
              <a:spcAft>
                <a:spcPts val="0"/>
              </a:spcAft>
              <a:buClr>
                <a:srgbClr val="FF0000"/>
              </a:buClr>
              <a:buSzPct val="120000"/>
              <a:buFont typeface="Arial" pitchFamily="34" charset="0"/>
              <a:buChar char="•"/>
              <a:defRPr/>
            </a:pPr>
            <a:r>
              <a:rPr lang="hu-HU" sz="2800" b="1" dirty="0" smtClean="0"/>
              <a:t>a meghatározott tartalmú utcai homlokzati terv vagy látványterv.</a:t>
            </a:r>
          </a:p>
          <a:p>
            <a:pPr marL="530225" indent="-354013" fontAlgn="auto">
              <a:spcAft>
                <a:spcPts val="0"/>
              </a:spcAft>
              <a:buClr>
                <a:srgbClr val="FF0000"/>
              </a:buClr>
              <a:buSzPct val="120000"/>
              <a:buFont typeface="Arial" pitchFamily="34" charset="0"/>
              <a:buChar char="•"/>
              <a:defRPr/>
            </a:pPr>
            <a:endParaRPr lang="hu-HU" sz="2800" b="1"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Értesítés </a:t>
            </a:r>
          </a:p>
          <a:p>
            <a:pPr fontAlgn="auto">
              <a:lnSpc>
                <a:spcPts val="4000"/>
              </a:lnSpc>
              <a:spcAft>
                <a:spcPts val="0"/>
              </a:spcAft>
              <a:defRPr/>
            </a:pPr>
            <a:r>
              <a:rPr lang="hu-HU" sz="4400" b="1" dirty="0">
                <a:solidFill>
                  <a:srgbClr val="FF0000"/>
                </a:solidFill>
                <a:ea typeface="+mj-ea"/>
                <a:cs typeface="Times New Roman" pitchFamily="18" charset="0"/>
              </a:rPr>
              <a:t>az eljárás megindulásáról II.</a:t>
            </a:r>
            <a:endParaRPr lang="hu-HU" sz="4400" b="1" dirty="0">
              <a:solidFill>
                <a:srgbClr val="FF0000"/>
              </a:solidFill>
              <a:ea typeface="+mj-ea"/>
              <a:cs typeface="Times New Roman" pitchFamily="18" charset="0"/>
            </a:endParaRPr>
          </a:p>
        </p:txBody>
      </p:sp>
      <p:grpSp>
        <p:nvGrpSpPr>
          <p:cNvPr id="46083" name="Csoportba foglalás 8"/>
          <p:cNvGrpSpPr>
            <a:grpSpLocks/>
          </p:cNvGrpSpPr>
          <p:nvPr/>
        </p:nvGrpSpPr>
        <p:grpSpPr bwMode="auto">
          <a:xfrm>
            <a:off x="0" y="1268413"/>
            <a:ext cx="9144000" cy="5589587"/>
            <a:chOff x="0" y="1268760"/>
            <a:chExt cx="9144000" cy="5589240"/>
          </a:xfrm>
        </p:grpSpPr>
        <p:sp>
          <p:nvSpPr>
            <p:cNvPr id="10" name="Téglalap 9"/>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1" name="Téglalap 10"/>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0" y="1412875"/>
            <a:ext cx="9144000" cy="5256213"/>
          </a:xfrm>
        </p:spPr>
        <p:txBody>
          <a:bodyPr>
            <a:noAutofit/>
          </a:bodyPr>
          <a:lstStyle/>
          <a:p>
            <a:pPr marL="171450" indent="4763" fontAlgn="auto">
              <a:spcAft>
                <a:spcPts val="0"/>
              </a:spcAft>
              <a:buClr>
                <a:srgbClr val="FF0000"/>
              </a:buClr>
              <a:buSzPct val="120000"/>
              <a:buFont typeface="Wingdings 2"/>
              <a:buNone/>
              <a:defRPr/>
            </a:pPr>
            <a:r>
              <a:rPr lang="hu-HU" sz="2800" b="1" dirty="0" smtClean="0"/>
              <a:t>Az építésügyi hatóság az ÉTDR általános tájékoztatási felületén mindenki által hozzáférhető módon általános tájékoztatást ad az elindult eljárás következő főbb ismérveiről:</a:t>
            </a:r>
          </a:p>
          <a:p>
            <a:pPr marL="530225" indent="-354013" fontAlgn="auto">
              <a:spcAft>
                <a:spcPts val="0"/>
              </a:spcAft>
              <a:buClr>
                <a:srgbClr val="FF0000"/>
              </a:buClr>
              <a:buSzPct val="120000"/>
              <a:buFont typeface="Arial" pitchFamily="34" charset="0"/>
              <a:buChar char="•"/>
              <a:defRPr/>
            </a:pPr>
            <a:r>
              <a:rPr lang="hu-HU" sz="2800" b="1" dirty="0" smtClean="0"/>
              <a:t>az építési tevékenységgel érintett telek címe, ennek hiányában helyrajzi száma,</a:t>
            </a:r>
          </a:p>
          <a:p>
            <a:pPr marL="530225" indent="-354013" fontAlgn="auto">
              <a:spcAft>
                <a:spcPts val="0"/>
              </a:spcAft>
              <a:buClr>
                <a:srgbClr val="FF0000"/>
              </a:buClr>
              <a:buSzPct val="120000"/>
              <a:buFont typeface="Arial" pitchFamily="34" charset="0"/>
              <a:buChar char="•"/>
              <a:defRPr/>
            </a:pPr>
            <a:r>
              <a:rPr lang="hu-HU" sz="2800" b="1" dirty="0" smtClean="0"/>
              <a:t>az építési tevékenység tárgya,</a:t>
            </a:r>
          </a:p>
          <a:p>
            <a:pPr marL="530225" indent="-354013" fontAlgn="auto">
              <a:spcAft>
                <a:spcPts val="0"/>
              </a:spcAft>
              <a:buClr>
                <a:srgbClr val="FF0000"/>
              </a:buClr>
              <a:buSzPct val="120000"/>
              <a:buFont typeface="Arial" pitchFamily="34" charset="0"/>
              <a:buChar char="•"/>
              <a:defRPr/>
            </a:pPr>
            <a:r>
              <a:rPr lang="hu-HU" sz="2800" b="1" dirty="0" smtClean="0"/>
              <a:t>a kérelmezett eljárás típusa és az eljárás megindulásának időpontja,</a:t>
            </a:r>
          </a:p>
          <a:p>
            <a:pPr marL="530225" indent="-354013" fontAlgn="auto">
              <a:spcAft>
                <a:spcPts val="0"/>
              </a:spcAft>
              <a:buClr>
                <a:srgbClr val="FF0000"/>
              </a:buClr>
              <a:buSzPct val="120000"/>
              <a:buFont typeface="Arial" pitchFamily="34" charset="0"/>
              <a:buChar char="•"/>
              <a:defRPr/>
            </a:pPr>
            <a:r>
              <a:rPr lang="hu-HU" sz="2800" b="1" dirty="0" smtClean="0"/>
              <a:t>a meghatározott tartalmú utcai homlokzati terv vagy látványterv.</a:t>
            </a:r>
          </a:p>
          <a:p>
            <a:pPr marL="530225" indent="-354013" fontAlgn="auto">
              <a:spcAft>
                <a:spcPts val="0"/>
              </a:spcAft>
              <a:buClr>
                <a:srgbClr val="FF0000"/>
              </a:buClr>
              <a:buSzPct val="120000"/>
              <a:buFont typeface="Arial" pitchFamily="34" charset="0"/>
              <a:buChar char="•"/>
              <a:defRPr/>
            </a:pPr>
            <a:endParaRPr lang="hu-HU" sz="2800" b="1" dirty="0"/>
          </a:p>
        </p:txBody>
      </p:sp>
      <p:sp>
        <p:nvSpPr>
          <p:cNvPr id="7" name="Szaggatott nyíl jobbra 6"/>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7"/>
                                        </p:tgtEl>
                                      </p:cBhvr>
                                    </p:animEffect>
                                    <p:set>
                                      <p:cBhvr>
                                        <p:cTn id="11"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Ügyféli kör vizsgálata I.</a:t>
            </a:r>
            <a:endParaRPr lang="hu-HU" sz="4400" b="1" dirty="0">
              <a:solidFill>
                <a:srgbClr val="FF0000"/>
              </a:solidFill>
              <a:cs typeface="Times New Roman" pitchFamily="18" charset="0"/>
            </a:endParaRPr>
          </a:p>
        </p:txBody>
      </p:sp>
      <p:sp>
        <p:nvSpPr>
          <p:cNvPr id="47108"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külön vizsgálat nélkül ügyfél az építtető és az építési tevékenységgel érintett telek, építmény, építményrész </a:t>
            </a:r>
            <a:r>
              <a:rPr lang="hu-HU" sz="2800" b="1" u="sng" smtClean="0"/>
              <a:t>tulajdonos</a:t>
            </a:r>
            <a:r>
              <a:rPr lang="hu-HU" sz="2800" b="1" smtClean="0"/>
              <a:t>a.</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r>
              <a:rPr lang="hu-HU" sz="2800" b="1" smtClean="0"/>
              <a:t>minden esetben vizsgálni kell az ügyféli jogállását annak, akinek az építési tevékenységgel érintett telekre, építményre vonatkozó jogát az ingatlan-nyilvántartásba bejegyezték.</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3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8131"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A szakhatóság állásfoglalása tartalma erejéig ügyféli kört, hatásterületet állapíthatnak meg.</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r>
              <a:rPr lang="hu-HU" sz="2800" b="1" smtClean="0"/>
              <a:t>Nincs ellenérdekű ügyfél az eljárásban, ha az építtető benyújtotta az ügyben érintett összes ügyfélnek a kérelmezett építési tevékenység végzéséhez történő, az építészeti-műszaki dokumentáció ismeretében tett és az abban foglaltakkal egyetértést tartalmazó teljes bizonyító erejű magánokiratba foglalt nyilatkozatát.</a:t>
            </a:r>
          </a:p>
          <a:p>
            <a:pPr marL="530225" indent="-354013">
              <a:buClr>
                <a:srgbClr val="FF0000"/>
              </a:buClr>
              <a:buSzPct val="120000"/>
              <a:buFont typeface="Arial" charset="0"/>
              <a:buChar char="•"/>
            </a:pPr>
            <a:endParaRPr lang="hu-HU" sz="2800" b="1" smtClean="0"/>
          </a:p>
        </p:txBody>
      </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Ügyféli kör vizsgálata II.</a:t>
            </a:r>
            <a:endParaRPr lang="hu-HU" sz="4400" b="1" dirty="0">
              <a:solidFill>
                <a:srgbClr val="FF0000"/>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15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9155" name="Tartalom helye 2"/>
          <p:cNvSpPr>
            <a:spLocks noGrp="1"/>
          </p:cNvSpPr>
          <p:nvPr>
            <p:ph idx="1"/>
          </p:nvPr>
        </p:nvSpPr>
        <p:spPr>
          <a:xfrm>
            <a:off x="0" y="1412875"/>
            <a:ext cx="9144000" cy="5256213"/>
          </a:xfrm>
        </p:spPr>
        <p:txBody>
          <a:bodyPr/>
          <a:lstStyle/>
          <a:p>
            <a:pPr marL="530225" indent="-354013">
              <a:lnSpc>
                <a:spcPct val="110000"/>
              </a:lnSpc>
              <a:buClr>
                <a:srgbClr val="FF0000"/>
              </a:buClr>
              <a:buSzPct val="120000"/>
              <a:buFont typeface="Arial" charset="0"/>
              <a:buChar char="•"/>
            </a:pPr>
            <a:r>
              <a:rPr lang="hu-HU" sz="2800" b="1" smtClean="0"/>
              <a:t>Az eljárás megindításáról szabályszerűen értesített ügyfél ügyféli jogait akkor gyakorolhatja, ha az ügyfél az első fokú eljárásban nyilatkozatot tett vagy kérelmet nyújtott be. </a:t>
            </a:r>
          </a:p>
          <a:p>
            <a:pPr marL="530225" indent="-354013">
              <a:lnSpc>
                <a:spcPct val="110000"/>
              </a:lnSpc>
              <a:buClr>
                <a:srgbClr val="FF0000"/>
              </a:buClr>
              <a:buSzPct val="120000"/>
              <a:buFont typeface="Arial" charset="0"/>
              <a:buChar char="•"/>
            </a:pPr>
            <a:r>
              <a:rPr lang="hu-HU" sz="2800" b="1" smtClean="0"/>
              <a:t>Nyilatkozatnak kell tekinteni a tényállás tisztázására felhasználható tényekről, bizonyítékokról nyújtott ismereteket, vagy a tanúvallomással, a szakértői véleménnyel, a helyszíni szemlén vagy az ellenőrzés során tett megállapítással kapcsolatos észrevételt.</a:t>
            </a:r>
          </a:p>
          <a:p>
            <a:pPr marL="530225" indent="-354013">
              <a:lnSpc>
                <a:spcPct val="110000"/>
              </a:lnSpc>
              <a:buClr>
                <a:srgbClr val="FF0000"/>
              </a:buClr>
              <a:buSzPct val="120000"/>
              <a:buFont typeface="Arial" charset="0"/>
              <a:buChar char="•"/>
            </a:pPr>
            <a:endParaRPr lang="hu-HU" sz="2800" b="1" smtClean="0"/>
          </a:p>
        </p:txBody>
      </p:sp>
      <p:sp>
        <p:nvSpPr>
          <p:cNvPr id="7"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Ügyféli kör vizsgálata III.</a:t>
            </a:r>
            <a:endParaRPr lang="hu-HU" sz="4400" b="1" dirty="0">
              <a:solidFill>
                <a:srgbClr val="FF0000"/>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17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Szakhatóság közreműködése I.</a:t>
            </a:r>
            <a:endParaRPr lang="hu-HU" sz="4400" b="1" dirty="0">
              <a:solidFill>
                <a:srgbClr val="FF0000"/>
              </a:solidFill>
              <a:cs typeface="Times New Roman" pitchFamily="18" charset="0"/>
            </a:endParaRPr>
          </a:p>
        </p:txBody>
      </p:sp>
      <p:sp>
        <p:nvSpPr>
          <p:cNvPr id="50180" name="Tartalom helye 2"/>
          <p:cNvSpPr>
            <a:spLocks noGrp="1"/>
          </p:cNvSpPr>
          <p:nvPr>
            <p:ph idx="1"/>
          </p:nvPr>
        </p:nvSpPr>
        <p:spPr>
          <a:xfrm>
            <a:off x="0" y="1412875"/>
            <a:ext cx="9144000" cy="5256213"/>
          </a:xfrm>
        </p:spPr>
        <p:txBody>
          <a:bodyPr/>
          <a:lstStyle/>
          <a:p>
            <a:pPr marL="530225" indent="-354013">
              <a:buClr>
                <a:srgbClr val="FF0000"/>
              </a:buClr>
              <a:buSzPct val="120000"/>
              <a:buFont typeface="Arial" charset="0"/>
              <a:buChar char="•"/>
            </a:pPr>
            <a:r>
              <a:rPr lang="hu-HU" sz="2800" b="1" smtClean="0"/>
              <a:t>Szakhatóságok ügyintézési határideje egységesen 30 nap.</a:t>
            </a:r>
          </a:p>
          <a:p>
            <a:pPr marL="530225" indent="-354013">
              <a:buClr>
                <a:srgbClr val="FF0000"/>
              </a:buClr>
              <a:buSzPct val="120000"/>
              <a:buFont typeface="Arial" charset="0"/>
              <a:buChar char="•"/>
            </a:pPr>
            <a:r>
              <a:rPr lang="hu-HU" sz="2800" b="1" smtClean="0"/>
              <a:t>Használatbavételi engedélyezéskor a szakhatóságok </a:t>
            </a:r>
          </a:p>
          <a:p>
            <a:pPr marL="895350" lvl="1" indent="-354013">
              <a:buClr>
                <a:srgbClr val="FF0000"/>
              </a:buClr>
              <a:buSzPct val="120000"/>
              <a:buFont typeface="Arial" charset="0"/>
              <a:buChar char="•"/>
            </a:pPr>
            <a:r>
              <a:rPr lang="hu-HU" sz="2800" b="1" smtClean="0"/>
              <a:t>nem írhatnak elő újabb feltételt </a:t>
            </a:r>
            <a:br>
              <a:rPr lang="hu-HU" sz="2800" b="1" smtClean="0"/>
            </a:br>
            <a:r>
              <a:rPr lang="hu-HU" sz="2800" b="1" smtClean="0"/>
              <a:t>az építési engedélyezéshez meghatározottakhoz képest és </a:t>
            </a:r>
          </a:p>
          <a:p>
            <a:pPr marL="895350" lvl="1" indent="-354013">
              <a:buClr>
                <a:srgbClr val="FF0000"/>
              </a:buClr>
              <a:buSzPct val="120000"/>
              <a:buFont typeface="Arial" charset="0"/>
              <a:buChar char="•"/>
            </a:pPr>
            <a:r>
              <a:rPr lang="hu-HU" sz="2800" b="1" smtClean="0"/>
              <a:t>nem tagadhatják meg állásfoglalásuk megadását azzal az indokkal, hogy időközben a szakterületre vonatkozó szabályok megváltoztak.</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0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1203" name="Tartalom helye 2"/>
          <p:cNvSpPr>
            <a:spLocks noGrp="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Ha a szakhatóság a határidőn belül nem ad ki állásfoglalást, és ellenérdekű ügyfél az első fokú eljárásban nem vesz részt, a hozzájárulását megadottnak kell tekinteni.</a:t>
            </a:r>
          </a:p>
          <a:p>
            <a:pPr marL="530225" indent="-354013">
              <a:buClr>
                <a:srgbClr val="FF0000"/>
              </a:buClr>
              <a:buSzPct val="120000"/>
              <a:buFont typeface="Arial" charset="0"/>
              <a:buChar char="•"/>
            </a:pPr>
            <a:r>
              <a:rPr lang="hu-HU" sz="2800" b="1" smtClean="0"/>
              <a:t>Módosított építési engedélyezéskor akkor kell a szakhatóságot megkeresni, ha a módosítás érinti a szakhatóság szakkérdését.</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p:txBody>
      </p:sp>
      <p:sp>
        <p:nvSpPr>
          <p:cNvPr id="6"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Szakhatóság közreműködése II.</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226" name="Csoportba foglalás 3"/>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2227" name="Tartalom helye 2"/>
          <p:cNvSpPr>
            <a:spLocks noGrp="1"/>
          </p:cNvSpPr>
          <p:nvPr>
            <p:ph idx="1"/>
          </p:nvPr>
        </p:nvSpPr>
        <p:spPr>
          <a:xfrm>
            <a:off x="0" y="1412875"/>
            <a:ext cx="9144000" cy="5445125"/>
          </a:xfrm>
        </p:spPr>
        <p:txBody>
          <a:bodyPr/>
          <a:lstStyle/>
          <a:p>
            <a:pPr marL="533400" indent="-357188">
              <a:buClr>
                <a:srgbClr val="FF0000"/>
              </a:buClr>
              <a:buSzPct val="120000"/>
              <a:buFont typeface="Arial" charset="0"/>
              <a:buChar char="•"/>
            </a:pPr>
            <a:r>
              <a:rPr lang="hu-HU" sz="2800" b="1" smtClean="0"/>
              <a:t>A fellebbezési eljárásban, ha a fellebbezés az első fokú építésügyi hatóság határozatában foglalt szakhatósági állásfoglalás tartalma ellen irányul, </a:t>
            </a:r>
            <a:br>
              <a:rPr lang="hu-HU" sz="2800" b="1" smtClean="0"/>
            </a:br>
            <a:r>
              <a:rPr lang="hu-HU" sz="2800" b="1" smtClean="0"/>
              <a:t>a másodfokú építésügyi hatóság a másodfokú szakhatóság állásfoglalása alapján dönt. </a:t>
            </a:r>
          </a:p>
          <a:p>
            <a:pPr marL="533400" indent="-357188">
              <a:buClr>
                <a:srgbClr val="FF0000"/>
              </a:buClr>
              <a:buSzPct val="120000"/>
              <a:buFont typeface="Arial" charset="0"/>
              <a:buChar char="•"/>
            </a:pPr>
            <a:endParaRPr lang="hu-HU" sz="2800" b="1" smtClean="0"/>
          </a:p>
          <a:p>
            <a:pPr marL="533400" indent="-357188">
              <a:buClr>
                <a:srgbClr val="FF0000"/>
              </a:buClr>
              <a:buSzPct val="120000"/>
              <a:buFont typeface="Arial" charset="0"/>
              <a:buChar char="•"/>
            </a:pPr>
            <a:r>
              <a:rPr lang="hu-HU" sz="2800" b="1" smtClean="0"/>
              <a:t>Egyéb esetben a szakhatóságot megkeresni </a:t>
            </a:r>
            <a:br>
              <a:rPr lang="hu-HU" sz="2800" b="1" smtClean="0"/>
            </a:br>
            <a:r>
              <a:rPr lang="hu-HU" sz="2800" b="1" smtClean="0"/>
              <a:t>nem kell.</a:t>
            </a:r>
          </a:p>
          <a:p>
            <a:pPr marL="533400" indent="-357188">
              <a:buClr>
                <a:srgbClr val="FF0000"/>
              </a:buClr>
              <a:buSzPct val="120000"/>
              <a:buFont typeface="Arial" charset="0"/>
              <a:buChar char="•"/>
            </a:pPr>
            <a:endParaRPr lang="hu-HU" sz="2800" b="1" smtClean="0"/>
          </a:p>
        </p:txBody>
      </p:sp>
      <p:sp>
        <p:nvSpPr>
          <p:cNvPr id="5"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Szakhatóság közreműködése III.</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50" name="Csoportba foglalás 3"/>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3251" name="Tartalom helye 2"/>
          <p:cNvSpPr>
            <a:spLocks noGrp="1"/>
          </p:cNvSpPr>
          <p:nvPr>
            <p:ph idx="1"/>
          </p:nvPr>
        </p:nvSpPr>
        <p:spPr>
          <a:xfrm>
            <a:off x="0" y="1412875"/>
            <a:ext cx="9144000" cy="5445125"/>
          </a:xfrm>
        </p:spPr>
        <p:txBody>
          <a:bodyPr/>
          <a:lstStyle/>
          <a:p>
            <a:pPr marL="533400" indent="-357188">
              <a:buClr>
                <a:srgbClr val="FF0000"/>
              </a:buClr>
              <a:buSzPct val="120000"/>
              <a:buFont typeface="Arial" charset="0"/>
              <a:buChar char="•"/>
            </a:pPr>
            <a:r>
              <a:rPr lang="hu-HU" sz="2800" b="1" smtClean="0"/>
              <a:t>A fellebbezési eljárásban, ha a fellebbezés az első fokú építésügyi hatóság határozatában foglalt szakhatósági állásfoglalás tartalma ellen irányul, </a:t>
            </a:r>
            <a:br>
              <a:rPr lang="hu-HU" sz="2800" b="1" smtClean="0"/>
            </a:br>
            <a:r>
              <a:rPr lang="hu-HU" sz="2800" b="1" smtClean="0"/>
              <a:t>a másodfokú építésügyi hatóság a másodfokú szakhatóság állásfoglalása alapján dönt. </a:t>
            </a:r>
          </a:p>
          <a:p>
            <a:pPr marL="533400" indent="-357188">
              <a:buClr>
                <a:srgbClr val="FF0000"/>
              </a:buClr>
              <a:buSzPct val="120000"/>
              <a:buFont typeface="Arial" charset="0"/>
              <a:buChar char="•"/>
            </a:pPr>
            <a:endParaRPr lang="hu-HU" sz="2800" b="1" smtClean="0"/>
          </a:p>
          <a:p>
            <a:pPr marL="533400" indent="-357188">
              <a:buClr>
                <a:srgbClr val="FF0000"/>
              </a:buClr>
              <a:buSzPct val="120000"/>
              <a:buFont typeface="Arial" charset="0"/>
              <a:buChar char="•"/>
            </a:pPr>
            <a:r>
              <a:rPr lang="hu-HU" sz="2800" b="1" smtClean="0"/>
              <a:t>Egyéb esetben a szakhatóságot megkeresni </a:t>
            </a:r>
            <a:br>
              <a:rPr lang="hu-HU" sz="2800" b="1" smtClean="0"/>
            </a:br>
            <a:r>
              <a:rPr lang="hu-HU" sz="2800" b="1" smtClean="0"/>
              <a:t>nem kell.</a:t>
            </a:r>
          </a:p>
          <a:p>
            <a:pPr marL="533400" indent="-357188">
              <a:buClr>
                <a:srgbClr val="FF0000"/>
              </a:buClr>
              <a:buSzPct val="120000"/>
              <a:buFont typeface="Arial" charset="0"/>
              <a:buChar char="•"/>
            </a:pPr>
            <a:endParaRPr lang="hu-HU" sz="2800" b="1" smtClean="0"/>
          </a:p>
        </p:txBody>
      </p:sp>
      <p:sp>
        <p:nvSpPr>
          <p:cNvPr id="5"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Szakhatóság közreműködése III.</a:t>
            </a:r>
          </a:p>
        </p:txBody>
      </p:sp>
      <p:sp>
        <p:nvSpPr>
          <p:cNvPr id="8" name="Szaggatott nyíl jobbra 7"/>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8"/>
                                        </p:tgtEl>
                                      </p:cBhvr>
                                    </p:animEffect>
                                    <p:set>
                                      <p:cBhvr>
                                        <p:cTn id="11"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Veszélyhelyzet esetén</a:t>
            </a:r>
            <a:endParaRPr lang="hu-HU" sz="4400" b="1" dirty="0">
              <a:solidFill>
                <a:srgbClr val="FF0000"/>
              </a:solidFill>
              <a:cs typeface="Times New Roman" pitchFamily="18" charset="0"/>
            </a:endParaRPr>
          </a:p>
        </p:txBody>
      </p:sp>
      <p:sp>
        <p:nvSpPr>
          <p:cNvPr id="3" name="Tartalom helye 2"/>
          <p:cNvSpPr>
            <a:spLocks noGrp="1"/>
          </p:cNvSpPr>
          <p:nvPr>
            <p:ph idx="1"/>
          </p:nvPr>
        </p:nvSpPr>
        <p:spPr>
          <a:xfrm>
            <a:off x="0" y="1412875"/>
            <a:ext cx="9144000" cy="5256213"/>
          </a:xfrm>
        </p:spPr>
        <p:txBody>
          <a:bodyPr>
            <a:noAutofit/>
          </a:bodyPr>
          <a:lstStyle/>
          <a:p>
            <a:pPr marL="182563" indent="-6350" fontAlgn="auto">
              <a:lnSpc>
                <a:spcPct val="110000"/>
              </a:lnSpc>
              <a:spcAft>
                <a:spcPts val="0"/>
              </a:spcAft>
              <a:buClr>
                <a:srgbClr val="FF0000"/>
              </a:buClr>
              <a:buSzPct val="120000"/>
              <a:buFont typeface="Wingdings 2"/>
              <a:buNone/>
              <a:defRPr/>
            </a:pPr>
            <a:r>
              <a:rPr lang="hu-HU" sz="2800" b="1" dirty="0" smtClean="0"/>
              <a:t>A veszélyhelyzet elhárítása érdekében vagy a kihirdetett veszélyhelyzet következtében végzett jogszerűtlen építési tevékenység </a:t>
            </a:r>
          </a:p>
          <a:p>
            <a:pPr marL="1085850" indent="-514350" fontAlgn="auto">
              <a:lnSpc>
                <a:spcPct val="110000"/>
              </a:lnSpc>
              <a:spcAft>
                <a:spcPts val="0"/>
              </a:spcAft>
              <a:buClr>
                <a:srgbClr val="FF0000"/>
              </a:buClr>
              <a:buSzPct val="100000"/>
              <a:buFont typeface="+mj-lt"/>
              <a:buAutoNum type="alphaLcParenR"/>
              <a:defRPr/>
            </a:pPr>
            <a:r>
              <a:rPr lang="hu-HU" sz="2800" b="1" dirty="0" smtClean="0"/>
              <a:t>fennmaradását,</a:t>
            </a:r>
          </a:p>
          <a:p>
            <a:pPr marL="1085850" indent="-514350" fontAlgn="auto">
              <a:lnSpc>
                <a:spcPct val="110000"/>
              </a:lnSpc>
              <a:spcAft>
                <a:spcPts val="0"/>
              </a:spcAft>
              <a:buClr>
                <a:srgbClr val="FF0000"/>
              </a:buClr>
              <a:buSzPct val="100000"/>
              <a:buFont typeface="+mj-lt"/>
              <a:buAutoNum type="alphaLcParenR"/>
              <a:defRPr/>
            </a:pPr>
            <a:r>
              <a:rPr lang="hu-HU" sz="2800" b="1" dirty="0" smtClean="0"/>
              <a:t>elbontását, </a:t>
            </a:r>
          </a:p>
          <a:p>
            <a:pPr marL="182563" indent="-6350" fontAlgn="auto">
              <a:lnSpc>
                <a:spcPct val="110000"/>
              </a:lnSpc>
              <a:spcAft>
                <a:spcPts val="0"/>
              </a:spcAft>
              <a:buClr>
                <a:srgbClr val="FF0000"/>
              </a:buClr>
              <a:buSzPct val="120000"/>
              <a:buFont typeface="Wingdings 2"/>
              <a:buNone/>
              <a:defRPr/>
            </a:pPr>
            <a:r>
              <a:rPr lang="hu-HU" sz="2800" b="1" dirty="0" smtClean="0"/>
              <a:t>az építtető, vagy a tulajdonos kérelmére tizenöt napon belül építésügyi bírság kiszabásának mellőzésével hallgatással tudomásul veszi vagy az elutasításról határozatban dönt</a:t>
            </a:r>
          </a:p>
          <a:p>
            <a:pPr marL="182563" indent="-6350" fontAlgn="auto">
              <a:lnSpc>
                <a:spcPct val="110000"/>
              </a:lnSpc>
              <a:spcAft>
                <a:spcPts val="0"/>
              </a:spcAft>
              <a:buClr>
                <a:srgbClr val="FF0000"/>
              </a:buClr>
              <a:buSzPct val="120000"/>
              <a:buFont typeface="Wingdings 2"/>
              <a:buNone/>
              <a:defRPr/>
            </a:pPr>
            <a:r>
              <a:rPr lang="hu-HU" sz="2800" b="1" dirty="0" smtClean="0"/>
              <a:t>Az eljárás során szakhatóságot nem kell megkeresni.</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9222"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9223"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9224"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9219" name="Tartalom helye 2"/>
          <p:cNvSpPr>
            <a:spLocks noGrp="1"/>
          </p:cNvSpPr>
          <p:nvPr>
            <p:ph idx="1"/>
          </p:nvPr>
        </p:nvSpPr>
        <p:spPr>
          <a:xfrm>
            <a:off x="0" y="1412875"/>
            <a:ext cx="8964613" cy="5184775"/>
          </a:xfrm>
        </p:spPr>
        <p:txBody>
          <a:bodyPr/>
          <a:lstStyle/>
          <a:p>
            <a:pPr marL="633413" indent="-633413">
              <a:buClr>
                <a:srgbClr val="FF0000"/>
              </a:buClr>
              <a:buSzPct val="120000"/>
              <a:buFont typeface="Arial" charset="0"/>
              <a:buChar char="•"/>
            </a:pPr>
            <a:r>
              <a:rPr lang="hu-HU" sz="2800" b="1" smtClean="0"/>
              <a:t>nemzetgazdasági szempontból kiemelt  ügy     </a:t>
            </a:r>
          </a:p>
          <a:p>
            <a:pPr marL="633413" indent="-633413">
              <a:buClr>
                <a:srgbClr val="FF0000"/>
              </a:buClr>
              <a:buSzPct val="120000"/>
              <a:buFont typeface="Arial" charset="0"/>
              <a:buChar char="•"/>
            </a:pPr>
            <a:r>
              <a:rPr lang="hu-HU" sz="2800" b="1" smtClean="0"/>
              <a:t>összevont telepítési eljárás</a:t>
            </a:r>
          </a:p>
          <a:p>
            <a:pPr marL="633413" indent="-633413">
              <a:buClr>
                <a:srgbClr val="FF0000"/>
              </a:buClr>
              <a:buSzPct val="120000"/>
              <a:buFont typeface="Arial" charset="0"/>
              <a:buChar char="•"/>
            </a:pPr>
            <a:r>
              <a:rPr lang="hu-HU" sz="2800" b="1" smtClean="0"/>
              <a:t>integrált eljárás</a:t>
            </a:r>
          </a:p>
          <a:p>
            <a:pPr marL="633413" indent="-633413">
              <a:buClr>
                <a:srgbClr val="FF0000"/>
              </a:buClr>
              <a:buSzPct val="120000"/>
              <a:buFont typeface="Arial" charset="0"/>
              <a:buChar char="•"/>
            </a:pPr>
            <a:r>
              <a:rPr lang="hu-HU" sz="2800" b="1" smtClean="0"/>
              <a:t>kihirdetett veszélyhelyzet újjáépítése,</a:t>
            </a:r>
          </a:p>
          <a:p>
            <a:pPr marL="633413" indent="-633413">
              <a:buClr>
                <a:srgbClr val="FF0000"/>
              </a:buClr>
              <a:buSzPct val="120000"/>
              <a:buFont typeface="Arial" charset="0"/>
              <a:buChar char="•"/>
            </a:pPr>
            <a:r>
              <a:rPr lang="hu-HU" sz="2800" b="1" smtClean="0"/>
              <a:t>műemléket érintő építésügyi eljárás </a:t>
            </a:r>
          </a:p>
          <a:p>
            <a:pPr marL="633413" indent="-633413">
              <a:buClr>
                <a:srgbClr val="FF0000"/>
              </a:buClr>
              <a:buSzPct val="120000"/>
              <a:buFont typeface="Arial" charset="0"/>
              <a:buChar char="•"/>
            </a:pPr>
            <a:r>
              <a:rPr lang="hu-HU" sz="2800" b="1" smtClean="0"/>
              <a:t>világörökségi területet érintő építés</a:t>
            </a:r>
          </a:p>
          <a:p>
            <a:pPr marL="633413" indent="-633413">
              <a:buClr>
                <a:srgbClr val="FF0000"/>
              </a:buClr>
              <a:buSzPct val="120000"/>
              <a:buFont typeface="Arial" charset="0"/>
              <a:buChar char="•"/>
            </a:pPr>
            <a:r>
              <a:rPr lang="hu-HU" sz="2800" b="1" smtClean="0"/>
              <a:t>más eljárásban szakhatóság</a:t>
            </a:r>
          </a:p>
          <a:p>
            <a:pPr marL="633413" indent="-633413">
              <a:buClr>
                <a:srgbClr val="FF0000"/>
              </a:buClr>
              <a:buSzPct val="120000"/>
              <a:buFont typeface="Arial" charset="0"/>
              <a:buChar char="•"/>
            </a:pPr>
            <a:r>
              <a:rPr lang="hu-HU" sz="2800" b="1" smtClean="0"/>
              <a:t>önkormányzati „összeférhetetlenségi” ügy</a:t>
            </a:r>
            <a:r>
              <a:rPr lang="hu-HU" sz="2800" smtClean="0"/>
              <a:t> </a:t>
            </a:r>
          </a:p>
          <a:p>
            <a:pPr marL="633413" indent="-633413"/>
            <a:endParaRPr lang="hu-HU" sz="2800" smtClean="0"/>
          </a:p>
        </p:txBody>
      </p:sp>
      <p:sp>
        <p:nvSpPr>
          <p:cNvPr id="11" name="Cím 1"/>
          <p:cNvSpPr txBox="1">
            <a:spLocks/>
          </p:cNvSpPr>
          <p:nvPr/>
        </p:nvSpPr>
        <p:spPr>
          <a:xfrm>
            <a:off x="0" y="0"/>
            <a:ext cx="9144000" cy="1241425"/>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Kiemelt feladatok I.</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298"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5302"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55303"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55304"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5299"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rgbClr val="002A7E"/>
              </a:solidFill>
            </a:endParaRPr>
          </a:p>
        </p:txBody>
      </p:sp>
      <p:sp>
        <p:nvSpPr>
          <p:cNvPr id="3" name="Szövegdoboz 2"/>
          <p:cNvSpPr txBox="1"/>
          <p:nvPr/>
        </p:nvSpPr>
        <p:spPr>
          <a:xfrm>
            <a:off x="0" y="1484784"/>
            <a:ext cx="9144000" cy="3785652"/>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8000" b="1" dirty="0">
                <a:solidFill>
                  <a:srgbClr val="FF0000"/>
                </a:solidFill>
                <a:effectLst>
                  <a:outerShdw blurRad="38100" dist="38100" dir="2700000" algn="tl">
                    <a:srgbClr val="000000">
                      <a:alpha val="43137"/>
                    </a:srgbClr>
                  </a:outerShdw>
                </a:effectLst>
                <a:ea typeface="+mj-ea"/>
                <a:cs typeface="Times New Roman" pitchFamily="18" charset="0"/>
              </a:rPr>
              <a:t>Az építésügyi hatóság</a:t>
            </a:r>
          </a:p>
          <a:p>
            <a:pPr algn="ctr" fontAlgn="auto">
              <a:spcAft>
                <a:spcPts val="0"/>
              </a:spcAft>
              <a:defRPr/>
            </a:pPr>
            <a:r>
              <a:rPr lang="hu-HU" sz="8000" b="1" dirty="0">
                <a:solidFill>
                  <a:srgbClr val="FF0000"/>
                </a:solidFill>
                <a:effectLst>
                  <a:outerShdw blurRad="38100" dist="38100" dir="2700000" algn="tl">
                    <a:srgbClr val="000000">
                      <a:alpha val="43137"/>
                    </a:srgbClr>
                  </a:outerShdw>
                </a:effectLst>
                <a:ea typeface="+mj-ea"/>
                <a:cs typeface="Times New Roman" pitchFamily="18" charset="0"/>
              </a:rPr>
              <a:t>eljárásai</a:t>
            </a:r>
          </a:p>
        </p:txBody>
      </p:sp>
    </p:spTree>
  </p:cSld>
  <p:clrMapOvr>
    <a:masterClrMapping/>
  </p:clrMapOvr>
  <p:transition>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322" name="Csoportba foglalás 5"/>
          <p:cNvGrpSpPr>
            <a:grpSpLocks/>
          </p:cNvGrpSpPr>
          <p:nvPr/>
        </p:nvGrpSpPr>
        <p:grpSpPr bwMode="auto">
          <a:xfrm>
            <a:off x="0" y="333375"/>
            <a:ext cx="9144000" cy="6273800"/>
            <a:chOff x="0" y="332656"/>
            <a:chExt cx="9144000" cy="6274494"/>
          </a:xfrm>
        </p:grpSpPr>
        <p:sp>
          <p:nvSpPr>
            <p:cNvPr id="7" name="Téglalap 6"/>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6328"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56329"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56330"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12" name="Téglalap 11"/>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Szövegdoboz 1"/>
          <p:cNvSpPr txBox="1"/>
          <p:nvPr/>
        </p:nvSpPr>
        <p:spPr>
          <a:xfrm>
            <a:off x="0" y="1412875"/>
            <a:ext cx="4572000" cy="4103688"/>
          </a:xfrm>
          <a:prstGeom prst="rect">
            <a:avLst/>
          </a:prstGeom>
          <a:noFill/>
        </p:spPr>
        <p:txBody>
          <a:bodyPr anchorCtr="1"/>
          <a:lstStyle/>
          <a:p>
            <a:pPr fontAlgn="auto">
              <a:spcBef>
                <a:spcPts val="0"/>
              </a:spcBef>
              <a:spcAft>
                <a:spcPts val="0"/>
              </a:spcAft>
              <a:buClr>
                <a:srgbClr val="FF0000"/>
              </a:buClr>
              <a:defRPr/>
            </a:pPr>
            <a:r>
              <a:rPr lang="hu-HU" sz="2800" b="1" dirty="0">
                <a:cs typeface="+mn-cs"/>
              </a:rPr>
              <a:t>Engedélyezési</a:t>
            </a:r>
            <a:r>
              <a:rPr lang="hu-HU" sz="2400" b="1" dirty="0">
                <a:solidFill>
                  <a:srgbClr val="FF0000"/>
                </a:solidFill>
                <a:cs typeface="Arial" pitchFamily="34" charset="0"/>
              </a:rPr>
              <a:t> </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építési</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err="1">
                <a:solidFill>
                  <a:schemeClr val="tx2"/>
                </a:solidFill>
                <a:cs typeface="Arial" pitchFamily="34" charset="0"/>
              </a:rPr>
              <a:t>OTÉK-tól</a:t>
            </a:r>
            <a:r>
              <a:rPr lang="hu-HU" sz="2800" b="1" dirty="0">
                <a:solidFill>
                  <a:schemeClr val="tx2"/>
                </a:solidFill>
                <a:cs typeface="Arial" pitchFamily="34" charset="0"/>
              </a:rPr>
              <a:t> eltérés </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összevont</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összevont telepítési</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használatbavételi</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fennmaradási </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bontási</a:t>
            </a:r>
          </a:p>
          <a:p>
            <a:pPr marL="442913" indent="-442913" fontAlgn="auto">
              <a:lnSpc>
                <a:spcPts val="3100"/>
              </a:lnSpc>
              <a:spcBef>
                <a:spcPts val="0"/>
              </a:spcBef>
              <a:spcAft>
                <a:spcPts val="0"/>
              </a:spcAft>
              <a:buClr>
                <a:srgbClr val="FF0000"/>
              </a:buClr>
              <a:buFont typeface="Arial" pitchFamily="34" charset="0"/>
              <a:buChar char="•"/>
              <a:defRPr/>
            </a:pPr>
            <a:r>
              <a:rPr lang="hu-HU" sz="2800" b="1" dirty="0">
                <a:solidFill>
                  <a:schemeClr val="tx2"/>
                </a:solidFill>
                <a:cs typeface="Arial" pitchFamily="34" charset="0"/>
              </a:rPr>
              <a:t>engedély hatályának meghosszabbítása </a:t>
            </a:r>
          </a:p>
          <a:p>
            <a:pPr fontAlgn="auto">
              <a:spcBef>
                <a:spcPts val="0"/>
              </a:spcBef>
              <a:spcAft>
                <a:spcPts val="0"/>
              </a:spcAft>
              <a:buClr>
                <a:srgbClr val="FF0000"/>
              </a:buClr>
              <a:defRPr/>
            </a:pPr>
            <a:endParaRPr lang="hu-HU" sz="2400" b="1" dirty="0">
              <a:solidFill>
                <a:schemeClr val="tx2"/>
              </a:solidFill>
              <a:cs typeface="Arial" pitchFamily="34" charset="0"/>
            </a:endParaRPr>
          </a:p>
        </p:txBody>
      </p:sp>
      <p:sp>
        <p:nvSpPr>
          <p:cNvPr id="3" name="Szövegdoboz 2"/>
          <p:cNvSpPr txBox="1"/>
          <p:nvPr/>
        </p:nvSpPr>
        <p:spPr>
          <a:xfrm>
            <a:off x="250825" y="188913"/>
            <a:ext cx="8642350" cy="936625"/>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  </a:t>
            </a:r>
          </a:p>
          <a:p>
            <a:pPr fontAlgn="auto">
              <a:lnSpc>
                <a:spcPts val="4000"/>
              </a:lnSpc>
              <a:spcAft>
                <a:spcPts val="0"/>
              </a:spcAft>
              <a:defRPr/>
            </a:pPr>
            <a:r>
              <a:rPr lang="hu-HU" sz="4400" b="1" dirty="0">
                <a:solidFill>
                  <a:srgbClr val="FF0000"/>
                </a:solidFill>
                <a:ea typeface="+mj-ea"/>
                <a:cs typeface="Times New Roman" pitchFamily="18" charset="0"/>
              </a:rPr>
              <a:t>Az építésügyi hatóság</a:t>
            </a:r>
          </a:p>
          <a:p>
            <a:pPr fontAlgn="auto">
              <a:lnSpc>
                <a:spcPts val="4000"/>
              </a:lnSpc>
              <a:spcAft>
                <a:spcPts val="0"/>
              </a:spcAft>
              <a:defRPr/>
            </a:pPr>
            <a:r>
              <a:rPr lang="hu-HU" sz="4400" b="1" dirty="0">
                <a:solidFill>
                  <a:srgbClr val="FF0000"/>
                </a:solidFill>
                <a:ea typeface="+mj-ea"/>
                <a:cs typeface="Times New Roman" pitchFamily="18" charset="0"/>
              </a:rPr>
              <a:t>eljárásai</a:t>
            </a:r>
          </a:p>
          <a:p>
            <a:pPr fontAlgn="auto">
              <a:lnSpc>
                <a:spcPts val="4000"/>
              </a:lnSpc>
              <a:spcAft>
                <a:spcPts val="0"/>
              </a:spcAft>
              <a:defRPr/>
            </a:pPr>
            <a:r>
              <a:rPr lang="hu-HU" sz="4400" b="1" dirty="0">
                <a:solidFill>
                  <a:srgbClr val="FF0000"/>
                </a:solidFill>
                <a:ea typeface="+mj-ea"/>
                <a:cs typeface="Times New Roman" pitchFamily="18" charset="0"/>
              </a:rPr>
              <a:t>  </a:t>
            </a:r>
            <a:endParaRPr lang="hu-HU" sz="4400" b="1" dirty="0">
              <a:solidFill>
                <a:srgbClr val="FF0000"/>
              </a:solidFill>
              <a:ea typeface="+mj-ea"/>
              <a:cs typeface="Times New Roman" pitchFamily="18" charset="0"/>
            </a:endParaRPr>
          </a:p>
        </p:txBody>
      </p:sp>
      <p:sp>
        <p:nvSpPr>
          <p:cNvPr id="4" name="Szövegdoboz 3"/>
          <p:cNvSpPr txBox="1"/>
          <p:nvPr/>
        </p:nvSpPr>
        <p:spPr>
          <a:xfrm>
            <a:off x="4787900" y="1412875"/>
            <a:ext cx="4105275" cy="3887788"/>
          </a:xfrm>
          <a:prstGeom prst="rect">
            <a:avLst/>
          </a:prstGeom>
          <a:noFill/>
        </p:spPr>
        <p:txBody>
          <a:bodyPr anchorCtr="1"/>
          <a:lstStyle/>
          <a:p>
            <a:pPr fontAlgn="auto">
              <a:spcBef>
                <a:spcPts val="0"/>
              </a:spcBef>
              <a:spcAft>
                <a:spcPts val="0"/>
              </a:spcAft>
              <a:buClr>
                <a:srgbClr val="FF0000"/>
              </a:buClr>
              <a:defRPr/>
            </a:pPr>
            <a:r>
              <a:rPr lang="hu-HU" sz="2800" b="1" dirty="0">
                <a:cs typeface="+mn-cs"/>
              </a:rPr>
              <a:t>Tudomásul vételi </a:t>
            </a:r>
          </a:p>
          <a:p>
            <a:pPr marL="354013" indent="-354013" fontAlgn="auto">
              <a:spcBef>
                <a:spcPts val="0"/>
              </a:spcBef>
              <a:spcAft>
                <a:spcPts val="0"/>
              </a:spcAft>
              <a:buClr>
                <a:srgbClr val="FF0000"/>
              </a:buClr>
              <a:buFont typeface="Arial" pitchFamily="34" charset="0"/>
              <a:buChar char="•"/>
              <a:defRPr/>
            </a:pPr>
            <a:r>
              <a:rPr lang="hu-HU" sz="2800" b="1" dirty="0">
                <a:cs typeface="+mn-cs"/>
              </a:rPr>
              <a:t>használatbavétel</a:t>
            </a:r>
          </a:p>
          <a:p>
            <a:pPr marL="354013" indent="-354013" fontAlgn="auto">
              <a:spcBef>
                <a:spcPts val="0"/>
              </a:spcBef>
              <a:spcAft>
                <a:spcPts val="0"/>
              </a:spcAft>
              <a:buClr>
                <a:srgbClr val="FF0000"/>
              </a:buClr>
              <a:buFont typeface="Arial" pitchFamily="34" charset="0"/>
              <a:buChar char="•"/>
              <a:defRPr/>
            </a:pPr>
            <a:r>
              <a:rPr lang="hu-HU" sz="2800" b="1" dirty="0">
                <a:cs typeface="+mn-cs"/>
              </a:rPr>
              <a:t>a veszélyhelyzet esetén szükségessé váló építési tevékenységek</a:t>
            </a:r>
          </a:p>
          <a:p>
            <a:pPr marL="354013" indent="-354013" fontAlgn="auto">
              <a:spcBef>
                <a:spcPts val="0"/>
              </a:spcBef>
              <a:spcAft>
                <a:spcPts val="0"/>
              </a:spcAft>
              <a:buClr>
                <a:srgbClr val="FF0000"/>
              </a:buClr>
              <a:buFont typeface="Arial" pitchFamily="34" charset="0"/>
              <a:buChar char="•"/>
              <a:defRPr/>
            </a:pPr>
            <a:r>
              <a:rPr lang="hu-HU" sz="2800" b="1" dirty="0">
                <a:cs typeface="+mn-cs"/>
              </a:rPr>
              <a:t>jogutódlás</a:t>
            </a:r>
          </a:p>
        </p:txBody>
      </p:sp>
      <p:cxnSp>
        <p:nvCxnSpPr>
          <p:cNvPr id="10" name="Egyenes összekötő 9"/>
          <p:cNvCxnSpPr/>
          <p:nvPr/>
        </p:nvCxnSpPr>
        <p:spPr>
          <a:xfrm>
            <a:off x="4643438" y="1557338"/>
            <a:ext cx="0" cy="3743325"/>
          </a:xfrm>
          <a:prstGeom prst="line">
            <a:avLst/>
          </a:prstGeom>
          <a:ln w="38100">
            <a:solidFill>
              <a:srgbClr val="28BD2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57350"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57351"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57352"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7347"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rgbClr val="002A7E"/>
              </a:solidFill>
            </a:endParaRPr>
          </a:p>
        </p:txBody>
      </p:sp>
      <p:sp>
        <p:nvSpPr>
          <p:cNvPr id="3" name="Szövegdoboz 2"/>
          <p:cNvSpPr txBox="1"/>
          <p:nvPr/>
        </p:nvSpPr>
        <p:spPr>
          <a:xfrm>
            <a:off x="0" y="1412776"/>
            <a:ext cx="9144000" cy="4032448"/>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Az</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építési</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engedélyezési</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eljárás</a:t>
            </a:r>
          </a:p>
        </p:txBody>
      </p:sp>
    </p:spTree>
  </p:cSld>
  <p:clrMapOvr>
    <a:masterClrMapping/>
  </p:clrMapOvr>
  <p:transition>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8370" name="Csoportba foglalás 5"/>
          <p:cNvGrpSpPr>
            <a:grpSpLocks/>
          </p:cNvGrpSpPr>
          <p:nvPr/>
        </p:nvGrpSpPr>
        <p:grpSpPr bwMode="auto">
          <a:xfrm>
            <a:off x="0" y="1268413"/>
            <a:ext cx="9144000" cy="5589587"/>
            <a:chOff x="0" y="1268760"/>
            <a:chExt cx="9144000" cy="5589240"/>
          </a:xfrm>
        </p:grpSpPr>
        <p:sp>
          <p:nvSpPr>
            <p:cNvPr id="7" name="Téglalap 6"/>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8" name="Téglalap 7"/>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építési engedély esetköre</a:t>
            </a:r>
            <a:endParaRPr lang="hu-HU" sz="4400" b="1" dirty="0">
              <a:solidFill>
                <a:srgbClr val="FF0000"/>
              </a:solidFill>
              <a:ea typeface="+mj-ea"/>
              <a:cs typeface="Times New Roman" pitchFamily="18" charset="0"/>
            </a:endParaRPr>
          </a:p>
        </p:txBody>
      </p:sp>
      <p:sp>
        <p:nvSpPr>
          <p:cNvPr id="58372" name="Tartalom helye 2"/>
          <p:cNvSpPr txBox="1">
            <a:spLocks/>
          </p:cNvSpPr>
          <p:nvPr/>
        </p:nvSpPr>
        <p:spPr bwMode="auto">
          <a:xfrm>
            <a:off x="0" y="1557338"/>
            <a:ext cx="9144000" cy="5040312"/>
          </a:xfrm>
          <a:prstGeom prst="rect">
            <a:avLst/>
          </a:prstGeom>
          <a:noFill/>
          <a:ln w="9525">
            <a:noFill/>
            <a:miter lim="800000"/>
            <a:headEnd/>
            <a:tailEnd/>
          </a:ln>
        </p:spPr>
        <p:txBody>
          <a:bodyPr/>
          <a:lstStyle/>
          <a:p>
            <a:pPr algn="ctr">
              <a:spcBef>
                <a:spcPct val="20000"/>
              </a:spcBef>
              <a:buClr>
                <a:srgbClr val="FF0000"/>
              </a:buClr>
              <a:buSzPct val="120000"/>
            </a:pPr>
            <a:r>
              <a:rPr lang="hu-HU" sz="2800" b="1"/>
              <a:t>Két kategória marad:</a:t>
            </a:r>
          </a:p>
          <a:p>
            <a:pPr algn="ctr">
              <a:spcBef>
                <a:spcPct val="20000"/>
              </a:spcBef>
              <a:buClr>
                <a:srgbClr val="FF0000"/>
              </a:buClr>
              <a:buSzPct val="120000"/>
            </a:pPr>
            <a:r>
              <a:rPr lang="hu-HU" sz="2800" b="1"/>
              <a:t>  </a:t>
            </a:r>
            <a:r>
              <a:rPr lang="hu-HU" sz="2800" b="1" u="sng"/>
              <a:t>az építési engedély nélkül</a:t>
            </a:r>
          </a:p>
          <a:p>
            <a:pPr algn="ctr">
              <a:spcBef>
                <a:spcPct val="20000"/>
              </a:spcBef>
              <a:buClr>
                <a:srgbClr val="FF0000"/>
              </a:buClr>
              <a:buSzPct val="120000"/>
            </a:pPr>
            <a:r>
              <a:rPr lang="hu-HU" sz="2800" b="1"/>
              <a:t>és</a:t>
            </a:r>
          </a:p>
          <a:p>
            <a:pPr algn="ctr">
              <a:spcBef>
                <a:spcPct val="20000"/>
              </a:spcBef>
              <a:buClr>
                <a:srgbClr val="FF0000"/>
              </a:buClr>
              <a:buSzPct val="120000"/>
            </a:pPr>
            <a:r>
              <a:rPr lang="hu-HU" sz="2800" b="1"/>
              <a:t>  </a:t>
            </a:r>
            <a:r>
              <a:rPr lang="hu-HU" sz="2800" b="1" u="sng"/>
              <a:t>az építési engedéllyel </a:t>
            </a:r>
          </a:p>
          <a:p>
            <a:pPr algn="ctr">
              <a:spcBef>
                <a:spcPct val="20000"/>
              </a:spcBef>
              <a:buClr>
                <a:srgbClr val="FF0000"/>
              </a:buClr>
              <a:buSzPct val="120000"/>
            </a:pPr>
            <a:r>
              <a:rPr lang="hu-HU" sz="2800" b="1"/>
              <a:t>végezhető tevékenységek köre.</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9394" name="Csoportba foglalás 5"/>
          <p:cNvGrpSpPr>
            <a:grpSpLocks/>
          </p:cNvGrpSpPr>
          <p:nvPr/>
        </p:nvGrpSpPr>
        <p:grpSpPr bwMode="auto">
          <a:xfrm>
            <a:off x="0" y="1268413"/>
            <a:ext cx="9144000" cy="5589587"/>
            <a:chOff x="0" y="1268760"/>
            <a:chExt cx="9144000" cy="5589240"/>
          </a:xfrm>
        </p:grpSpPr>
        <p:sp>
          <p:nvSpPr>
            <p:cNvPr id="8" name="Téglalap 7"/>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9" name="Téglalap 8"/>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5"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építési engedély</a:t>
            </a:r>
          </a:p>
          <a:p>
            <a:pPr fontAlgn="auto">
              <a:lnSpc>
                <a:spcPts val="4000"/>
              </a:lnSpc>
              <a:spcAft>
                <a:spcPts val="0"/>
              </a:spcAft>
              <a:defRPr/>
            </a:pPr>
            <a:r>
              <a:rPr lang="hu-HU" sz="4400" b="1" dirty="0">
                <a:solidFill>
                  <a:srgbClr val="FF0000"/>
                </a:solidFill>
                <a:ea typeface="+mj-ea"/>
                <a:cs typeface="Times New Roman" pitchFamily="18" charset="0"/>
              </a:rPr>
              <a:t>iránti kérelem</a:t>
            </a:r>
            <a:endParaRPr lang="hu-HU" sz="4400" b="1" dirty="0">
              <a:solidFill>
                <a:srgbClr val="FF0000"/>
              </a:solidFill>
              <a:ea typeface="+mj-ea"/>
              <a:cs typeface="Times New Roman" pitchFamily="18" charset="0"/>
            </a:endParaRPr>
          </a:p>
        </p:txBody>
      </p:sp>
      <p:sp>
        <p:nvSpPr>
          <p:cNvPr id="59396"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Az építési engedély iránti kérelmet egy telekre </a:t>
            </a:r>
          </a:p>
          <a:p>
            <a:pPr marL="530225" indent="-354013">
              <a:spcBef>
                <a:spcPct val="20000"/>
              </a:spcBef>
              <a:buClr>
                <a:srgbClr val="FF0000"/>
              </a:buClr>
              <a:buSzPct val="120000"/>
              <a:buFont typeface="Arial" charset="0"/>
              <a:buChar char="•"/>
            </a:pPr>
            <a:r>
              <a:rPr lang="hu-HU" sz="2800" b="1"/>
              <a:t>az egy időben megvalósuló építési tevékenység esetén az építési tevékenység egészére kell,</a:t>
            </a:r>
          </a:p>
          <a:p>
            <a:pPr marL="530225" indent="-354013">
              <a:spcBef>
                <a:spcPct val="20000"/>
              </a:spcBef>
              <a:buClr>
                <a:srgbClr val="FF0000"/>
              </a:buClr>
              <a:buSzPct val="120000"/>
              <a:buFont typeface="Arial" charset="0"/>
              <a:buChar char="•"/>
            </a:pPr>
            <a:r>
              <a:rPr lang="hu-HU" sz="2800" b="1"/>
              <a:t>a több ütemben megvalósuló építési tevékenység esetén</a:t>
            </a:r>
          </a:p>
          <a:p>
            <a:pPr marL="987425" lvl="1" indent="-354013">
              <a:spcBef>
                <a:spcPct val="20000"/>
              </a:spcBef>
              <a:buClr>
                <a:srgbClr val="FF0000"/>
              </a:buClr>
              <a:buSzPct val="120000"/>
              <a:buFont typeface="Arial" charset="0"/>
              <a:buChar char="•"/>
            </a:pPr>
            <a:r>
              <a:rPr lang="hu-HU" sz="2800" b="1"/>
              <a:t>az összes ütemre egyszerre (ütemenként megjelölve), vagy</a:t>
            </a:r>
          </a:p>
          <a:p>
            <a:pPr marL="987425" lvl="1" indent="-354013">
              <a:spcBef>
                <a:spcPct val="20000"/>
              </a:spcBef>
              <a:buClr>
                <a:srgbClr val="FF0000"/>
              </a:buClr>
              <a:buSzPct val="120000"/>
              <a:buFont typeface="Arial" charset="0"/>
              <a:buChar char="•"/>
            </a:pPr>
            <a:r>
              <a:rPr lang="hu-HU" sz="2800" b="1"/>
              <a:t>ütemenként (a teljes építési beruházás bemutatása mellett)</a:t>
            </a:r>
          </a:p>
          <a:p>
            <a:pPr marL="530225" indent="-354013">
              <a:spcBef>
                <a:spcPct val="20000"/>
              </a:spcBef>
              <a:buClr>
                <a:srgbClr val="FF0000"/>
              </a:buClr>
              <a:buSzPct val="120000"/>
            </a:pPr>
            <a:r>
              <a:rPr lang="hu-HU" sz="2800" b="1"/>
              <a:t>lehet kérni.</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418"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0419" name="Szövegdoboz 1"/>
          <p:cNvSpPr txBox="1">
            <a:spLocks noChangeArrowheads="1"/>
          </p:cNvSpPr>
          <p:nvPr/>
        </p:nvSpPr>
        <p:spPr bwMode="auto">
          <a:xfrm>
            <a:off x="323850" y="0"/>
            <a:ext cx="8569325" cy="46038"/>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kérelemmel együtt előterjeszthető</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84313"/>
            <a:ext cx="9144000" cy="5184775"/>
          </a:xfrm>
          <a:prstGeom prst="rect">
            <a:avLst/>
          </a:prstGeom>
        </p:spPr>
        <p:txBody>
          <a:bodyPr/>
          <a:lstStyle/>
          <a:p>
            <a:pPr marL="530225" indent="-354013" fontAlgn="auto">
              <a:spcBef>
                <a:spcPct val="20000"/>
              </a:spcBef>
              <a:spcAft>
                <a:spcPts val="0"/>
              </a:spcAft>
              <a:buClr>
                <a:srgbClr val="FF0000"/>
              </a:buClr>
              <a:buSzPct val="120000"/>
              <a:defRPr/>
            </a:pPr>
            <a:r>
              <a:rPr lang="hu-HU" sz="2800" b="1" dirty="0">
                <a:cs typeface="+mn-cs"/>
              </a:rPr>
              <a:t>A kérelemmel együtt előterjeszthető:</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az országos építési követelményektől eltérő műszaki megoldás engedélyezésére,</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bontás engedélyezésére,</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fennmaradási engedélyezésre, </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az örökségvédelmi engedélyre</a:t>
            </a:r>
          </a:p>
          <a:p>
            <a:pPr marL="530225" indent="-354013" fontAlgn="auto">
              <a:spcBef>
                <a:spcPct val="20000"/>
              </a:spcBef>
              <a:spcAft>
                <a:spcPts val="0"/>
              </a:spcAft>
              <a:buClr>
                <a:srgbClr val="FF0000"/>
              </a:buClr>
              <a:buSzPct val="120000"/>
              <a:defRPr/>
            </a:pPr>
            <a:r>
              <a:rPr lang="hu-HU" sz="2800" b="1" dirty="0">
                <a:cs typeface="+mn-cs"/>
              </a:rPr>
              <a:t>irányuló kérelem is.</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a:p>
            <a:pPr marL="182563" fontAlgn="auto">
              <a:spcBef>
                <a:spcPct val="20000"/>
              </a:spcBef>
              <a:spcAft>
                <a:spcPts val="0"/>
              </a:spcAft>
              <a:buClr>
                <a:srgbClr val="FF0000"/>
              </a:buClr>
              <a:buSzPct val="120000"/>
              <a:defRPr/>
            </a:pPr>
            <a:r>
              <a:rPr lang="hu-HU" sz="2800" b="1" dirty="0">
                <a:cs typeface="+mn-cs"/>
              </a:rPr>
              <a:t>Az építésügyi hatóság a kérelmek elbírálását összevonja és döntéseit egybefoglalja.</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42"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1443" name="Szövegdoboz 1"/>
          <p:cNvSpPr txBox="1">
            <a:spLocks noChangeArrowheads="1"/>
          </p:cNvSpPr>
          <p:nvPr/>
        </p:nvSpPr>
        <p:spPr bwMode="auto">
          <a:xfrm>
            <a:off x="323850" y="0"/>
            <a:ext cx="8569325" cy="188913"/>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kérelemhez mellékelni lehet</a:t>
            </a:r>
            <a:endParaRPr lang="hu-HU" sz="4400" b="1" dirty="0">
              <a:solidFill>
                <a:srgbClr val="FF0000"/>
              </a:solidFill>
              <a:ea typeface="+mj-ea"/>
              <a:cs typeface="Times New Roman" pitchFamily="18" charset="0"/>
            </a:endParaRPr>
          </a:p>
        </p:txBody>
      </p:sp>
      <p:sp>
        <p:nvSpPr>
          <p:cNvPr id="61445"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A kérelemhez mellékelni lehet:</a:t>
            </a:r>
          </a:p>
          <a:p>
            <a:pPr marL="530225" indent="-354013">
              <a:spcBef>
                <a:spcPct val="20000"/>
              </a:spcBef>
              <a:buClr>
                <a:srgbClr val="FF0000"/>
              </a:buClr>
              <a:buSzPct val="120000"/>
              <a:buFont typeface="Arial" charset="0"/>
              <a:buChar char="•"/>
            </a:pPr>
            <a:r>
              <a:rPr lang="hu-HU" sz="2800" b="1"/>
              <a:t>az előzetesen beszerzett hatósági engedélyeket,</a:t>
            </a:r>
          </a:p>
          <a:p>
            <a:pPr marL="530225" indent="-354013">
              <a:spcBef>
                <a:spcPct val="20000"/>
              </a:spcBef>
              <a:buClr>
                <a:srgbClr val="FF0000"/>
              </a:buClr>
              <a:buSzPct val="120000"/>
              <a:buFont typeface="Arial" charset="0"/>
              <a:buChar char="•"/>
            </a:pPr>
            <a:r>
              <a:rPr lang="hu-HU" sz="2800" b="1"/>
              <a:t>a szakhatóság előzetes állásfoglalását, </a:t>
            </a:r>
          </a:p>
          <a:p>
            <a:pPr marL="530225" indent="-354013">
              <a:spcBef>
                <a:spcPct val="20000"/>
              </a:spcBef>
              <a:buClr>
                <a:srgbClr val="FF0000"/>
              </a:buClr>
              <a:buSzPct val="120000"/>
              <a:buFont typeface="Arial" charset="0"/>
              <a:buChar char="•"/>
            </a:pPr>
            <a:r>
              <a:rPr lang="hu-HU" sz="2800" b="1"/>
              <a:t>az ellenérdekű ügyfél hiányát igazoló nyilatkozatokat,</a:t>
            </a:r>
          </a:p>
          <a:p>
            <a:pPr marL="530225" indent="-354013">
              <a:spcBef>
                <a:spcPct val="20000"/>
              </a:spcBef>
              <a:buClr>
                <a:srgbClr val="FF0000"/>
              </a:buClr>
              <a:buSzPct val="120000"/>
              <a:buFont typeface="Arial" charset="0"/>
              <a:buChar char="•"/>
            </a:pPr>
            <a:r>
              <a:rPr lang="hu-HU" sz="2800" b="1"/>
              <a:t>az ügyfelek fellebbezési jogról való lemondó nyilatkozatát</a:t>
            </a:r>
          </a:p>
          <a:p>
            <a:pPr marL="530225" indent="-354013">
              <a:spcBef>
                <a:spcPct val="20000"/>
              </a:spcBef>
              <a:buClr>
                <a:srgbClr val="FF0000"/>
              </a:buClr>
              <a:buSzPct val="120000"/>
            </a:pPr>
            <a:r>
              <a:rPr lang="hu-HU" sz="2800" b="1"/>
              <a:t>A kérelemhez nem kell benyújtani:</a:t>
            </a:r>
          </a:p>
          <a:p>
            <a:pPr marL="530225" indent="-354013">
              <a:spcBef>
                <a:spcPct val="20000"/>
              </a:spcBef>
              <a:buClr>
                <a:srgbClr val="FF0000"/>
              </a:buClr>
              <a:buSzPct val="120000"/>
              <a:buFont typeface="Arial" charset="0"/>
              <a:buChar char="•"/>
            </a:pPr>
            <a:r>
              <a:rPr lang="hu-HU" sz="2800" b="1"/>
              <a:t>az építési jogosultság igazolását,</a:t>
            </a:r>
          </a:p>
          <a:p>
            <a:pPr marL="530225" indent="-354013">
              <a:spcBef>
                <a:spcPct val="20000"/>
              </a:spcBef>
              <a:buClr>
                <a:srgbClr val="FF0000"/>
              </a:buClr>
              <a:buSzPct val="120000"/>
              <a:buFont typeface="Arial" charset="0"/>
              <a:buChar char="•"/>
            </a:pPr>
            <a:r>
              <a:rPr lang="hu-HU" sz="2800" b="1"/>
              <a:t>a tervezői nyilatkozatot.	</a:t>
            </a:r>
          </a:p>
          <a:p>
            <a:pPr marL="530225" indent="-354013">
              <a:spcBef>
                <a:spcPct val="20000"/>
              </a:spcBef>
              <a:buClr>
                <a:srgbClr val="FF0000"/>
              </a:buClr>
              <a:buSzPct val="120000"/>
              <a:buFont typeface="Arial" charset="0"/>
              <a:buChar char="•"/>
            </a:pPr>
            <a:endParaRPr lang="hu-HU" sz="2800" b="1"/>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466"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tényállás tisztázása</a:t>
            </a:r>
            <a:endParaRPr lang="hu-HU" sz="4400" b="1" dirty="0">
              <a:solidFill>
                <a:srgbClr val="FF0000"/>
              </a:solidFill>
              <a:ea typeface="+mj-ea"/>
              <a:cs typeface="Times New Roman" pitchFamily="18" charset="0"/>
            </a:endParaRPr>
          </a:p>
        </p:txBody>
      </p:sp>
      <p:sp>
        <p:nvSpPr>
          <p:cNvPr id="62468"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Hiánypótlás:</a:t>
            </a:r>
          </a:p>
          <a:p>
            <a:pPr marL="530225" indent="-354013">
              <a:spcBef>
                <a:spcPct val="20000"/>
              </a:spcBef>
              <a:buClr>
                <a:srgbClr val="FF0000"/>
              </a:buClr>
              <a:buSzPct val="120000"/>
              <a:buFont typeface="Arial" charset="0"/>
              <a:buChar char="•"/>
            </a:pPr>
            <a:r>
              <a:rPr lang="hu-HU" sz="2800" b="1" u="sng"/>
              <a:t>kellékhiány</a:t>
            </a:r>
            <a:r>
              <a:rPr lang="hu-HU" sz="2800" b="1"/>
              <a:t>: ha a kérelem hiányos, </a:t>
            </a:r>
            <a:br>
              <a:rPr lang="hu-HU" sz="2800" b="1"/>
            </a:br>
            <a:r>
              <a:rPr lang="hu-HU" sz="2800" b="1"/>
              <a:t>legkésőbb </a:t>
            </a:r>
            <a:r>
              <a:rPr lang="hu-HU" sz="2800" b="1" u="sng"/>
              <a:t>5 nap</a:t>
            </a:r>
            <a:r>
              <a:rPr lang="hu-HU" sz="2800" b="1"/>
              <a:t>on belül, </a:t>
            </a:r>
            <a:br>
              <a:rPr lang="hu-HU" sz="2800" b="1"/>
            </a:br>
            <a:r>
              <a:rPr lang="hu-HU" sz="2800" b="1"/>
              <a:t>legfeljebb </a:t>
            </a:r>
            <a:r>
              <a:rPr lang="hu-HU" sz="2800" b="1" u="sng"/>
              <a:t>20 nap</a:t>
            </a:r>
            <a:r>
              <a:rPr lang="hu-HU" sz="2800" b="1"/>
              <a:t>os teljesítési határidővel, </a:t>
            </a:r>
          </a:p>
          <a:p>
            <a:pPr marL="530225" indent="-354013">
              <a:spcBef>
                <a:spcPct val="20000"/>
              </a:spcBef>
              <a:buClr>
                <a:srgbClr val="FF0000"/>
              </a:buClr>
              <a:buSzPct val="120000"/>
              <a:buFont typeface="Arial" charset="0"/>
              <a:buChar char="•"/>
            </a:pPr>
            <a:r>
              <a:rPr lang="hu-HU" sz="2800" b="1" u="sng"/>
              <a:t>tartalmi hiány</a:t>
            </a:r>
            <a:r>
              <a:rPr lang="hu-HU" sz="2800" b="1"/>
              <a:t>: az építtető a „kellék” hiányokat pótolta, de a tartalmuk hiányos, </a:t>
            </a:r>
            <a:br>
              <a:rPr lang="hu-HU" sz="2800" b="1"/>
            </a:br>
            <a:r>
              <a:rPr lang="hu-HU" sz="2800" b="1"/>
              <a:t>a hiánypótlást követő legkésőbb </a:t>
            </a:r>
            <a:r>
              <a:rPr lang="hu-HU" sz="2800" b="1" u="sng"/>
              <a:t>3 nap</a:t>
            </a:r>
            <a:r>
              <a:rPr lang="hu-HU" sz="2800" b="1"/>
              <a:t>on belül ismét hiánypótlás.</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90"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tényállás tisztázása</a:t>
            </a:r>
            <a:endParaRPr lang="hu-HU" sz="4400" b="1" dirty="0">
              <a:solidFill>
                <a:srgbClr val="FF0000"/>
              </a:solidFill>
              <a:ea typeface="+mj-ea"/>
              <a:cs typeface="Times New Roman" pitchFamily="18" charset="0"/>
            </a:endParaRPr>
          </a:p>
        </p:txBody>
      </p:sp>
      <p:sp>
        <p:nvSpPr>
          <p:cNvPr id="63492"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Hiánypótlás:</a:t>
            </a:r>
          </a:p>
          <a:p>
            <a:pPr marL="530225" indent="-354013">
              <a:spcBef>
                <a:spcPct val="20000"/>
              </a:spcBef>
              <a:buClr>
                <a:srgbClr val="FF0000"/>
              </a:buClr>
              <a:buSzPct val="120000"/>
              <a:buFont typeface="Arial" charset="0"/>
              <a:buChar char="•"/>
            </a:pPr>
            <a:r>
              <a:rPr lang="hu-HU" sz="2800" b="1" u="sng"/>
              <a:t>kellékhiány</a:t>
            </a:r>
            <a:r>
              <a:rPr lang="hu-HU" sz="2800" b="1"/>
              <a:t>: ha a kérelem hiányos, </a:t>
            </a:r>
            <a:br>
              <a:rPr lang="hu-HU" sz="2800" b="1"/>
            </a:br>
            <a:r>
              <a:rPr lang="hu-HU" sz="2800" b="1"/>
              <a:t>legkésőbb </a:t>
            </a:r>
            <a:r>
              <a:rPr lang="hu-HU" sz="2800" b="1" u="sng"/>
              <a:t>5 nap</a:t>
            </a:r>
            <a:r>
              <a:rPr lang="hu-HU" sz="2800" b="1"/>
              <a:t>on belül, </a:t>
            </a:r>
            <a:br>
              <a:rPr lang="hu-HU" sz="2800" b="1"/>
            </a:br>
            <a:r>
              <a:rPr lang="hu-HU" sz="2800" b="1"/>
              <a:t>legfeljebb </a:t>
            </a:r>
            <a:r>
              <a:rPr lang="hu-HU" sz="2800" b="1" u="sng"/>
              <a:t>20 nap</a:t>
            </a:r>
            <a:r>
              <a:rPr lang="hu-HU" sz="2800" b="1"/>
              <a:t>os teljesítési határidővel, </a:t>
            </a:r>
          </a:p>
          <a:p>
            <a:pPr marL="530225" indent="-354013">
              <a:spcBef>
                <a:spcPct val="20000"/>
              </a:spcBef>
              <a:buClr>
                <a:srgbClr val="FF0000"/>
              </a:buClr>
              <a:buSzPct val="120000"/>
              <a:buFont typeface="Arial" charset="0"/>
              <a:buChar char="•"/>
            </a:pPr>
            <a:r>
              <a:rPr lang="hu-HU" sz="2800" b="1" u="sng"/>
              <a:t>tartalmi hiány</a:t>
            </a:r>
            <a:r>
              <a:rPr lang="hu-HU" sz="2800" b="1"/>
              <a:t>: az építtető a „kellék” hiányokat pótolta, de a tartalmuk hiányos, </a:t>
            </a:r>
            <a:br>
              <a:rPr lang="hu-HU" sz="2800" b="1"/>
            </a:br>
            <a:r>
              <a:rPr lang="hu-HU" sz="2800" b="1"/>
              <a:t>a hiánypótlást követő legkésőbb </a:t>
            </a:r>
            <a:r>
              <a:rPr lang="hu-HU" sz="2800" b="1" u="sng"/>
              <a:t>3 nap</a:t>
            </a:r>
            <a:r>
              <a:rPr lang="hu-HU" sz="2800" b="1"/>
              <a:t>on belül ismét hiánypótlás.</a:t>
            </a:r>
          </a:p>
        </p:txBody>
      </p:sp>
      <p:sp>
        <p:nvSpPr>
          <p:cNvPr id="9" name="Szaggatott nyíl jobbra 8"/>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9"/>
                                        </p:tgtEl>
                                      </p:cBhvr>
                                    </p:animEffect>
                                    <p:set>
                                      <p:cBhvr>
                                        <p:cTn id="11"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4514"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4515" name="Szövegdoboz 1"/>
          <p:cNvSpPr txBox="1">
            <a:spLocks noChangeArrowheads="1"/>
          </p:cNvSpPr>
          <p:nvPr/>
        </p:nvSpPr>
        <p:spPr bwMode="auto">
          <a:xfrm>
            <a:off x="323850" y="0"/>
            <a:ext cx="8569325" cy="115888"/>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64516"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Helyszíni szemle:</a:t>
            </a:r>
          </a:p>
          <a:p>
            <a:pPr marL="530225" indent="-354013">
              <a:spcBef>
                <a:spcPct val="20000"/>
              </a:spcBef>
              <a:buClr>
                <a:srgbClr val="FF0000"/>
              </a:buClr>
              <a:buSzPct val="120000"/>
              <a:buFont typeface="Arial" charset="0"/>
              <a:buChar char="•"/>
            </a:pPr>
            <a:r>
              <a:rPr lang="hu-HU" sz="2800" b="1"/>
              <a:t>megtartásáról tájékoztatás</a:t>
            </a:r>
            <a:br>
              <a:rPr lang="hu-HU" sz="2800" b="1"/>
            </a:br>
            <a:r>
              <a:rPr lang="hu-HU" sz="2800" b="1"/>
              <a:t>3 napon belül  </a:t>
            </a:r>
          </a:p>
        </p:txBody>
      </p:sp>
      <p:sp>
        <p:nvSpPr>
          <p:cNvPr id="9"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tényállás tisztázása</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2" name="Csoportba foglalás 5"/>
          <p:cNvGrpSpPr>
            <a:grpSpLocks/>
          </p:cNvGrpSpPr>
          <p:nvPr/>
        </p:nvGrpSpPr>
        <p:grpSpPr bwMode="auto">
          <a:xfrm>
            <a:off x="0" y="333375"/>
            <a:ext cx="9144000" cy="6273800"/>
            <a:chOff x="0" y="332656"/>
            <a:chExt cx="9144000" cy="6274494"/>
          </a:xfrm>
        </p:grpSpPr>
        <p:sp>
          <p:nvSpPr>
            <p:cNvPr id="7" name="Téglalap 6"/>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0246"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0247"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0248"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11" name="Téglalap 10"/>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0243" name="Tartalom helye 2"/>
          <p:cNvSpPr>
            <a:spLocks noGrp="1"/>
          </p:cNvSpPr>
          <p:nvPr>
            <p:ph idx="1"/>
          </p:nvPr>
        </p:nvSpPr>
        <p:spPr>
          <a:xfrm>
            <a:off x="0" y="1268413"/>
            <a:ext cx="9144000" cy="4248150"/>
          </a:xfrm>
        </p:spPr>
        <p:txBody>
          <a:bodyPr/>
          <a:lstStyle/>
          <a:p>
            <a:pPr marL="530225" indent="-530225">
              <a:buClr>
                <a:srgbClr val="FF0000"/>
              </a:buClr>
              <a:buFont typeface="Arial" charset="0"/>
              <a:buChar char="•"/>
            </a:pPr>
            <a:r>
              <a:rPr lang="hu-HU" sz="2400" b="1" smtClean="0"/>
              <a:t>a magyar történelem kiemelkedő jelentőségű helyszínein lévő, a nemzeti vagyonról szóló tv. szerint az állam kizárólagos tulajdonába tartozó építmények vagy nemzetgazdasági szempontból kiemelt jelentőségű nemzeti vagyonnak minősülő műemlékek és műemlék-együttesek, országos jelentőségű kulturális és sport rendeltetésű építmények telkére valamint az azok közvetlen környezetébe tartozó telkeken megvalósítandó </a:t>
            </a:r>
            <a:r>
              <a:rPr lang="hu-HU" sz="2400" b="1" u="sng" smtClean="0"/>
              <a:t>közérdekű beruházás</a:t>
            </a:r>
            <a:endParaRPr lang="hu-HU" sz="2400" b="1" smtClean="0"/>
          </a:p>
          <a:p>
            <a:pPr marL="530225" indent="-530225">
              <a:buClr>
                <a:srgbClr val="FF0000"/>
              </a:buClr>
              <a:buFont typeface="Arial" charset="0"/>
              <a:buChar char="•"/>
            </a:pPr>
            <a:r>
              <a:rPr lang="hu-HU" sz="2400" b="1" u="sng" smtClean="0"/>
              <a:t>fővárosi építészeti érték-védelem </a:t>
            </a:r>
            <a:r>
              <a:rPr lang="hu-HU" sz="2400" b="1" smtClean="0"/>
              <a:t>alatt álló építmények </a:t>
            </a:r>
            <a:endParaRPr lang="hu-HU" sz="2400" smtClean="0"/>
          </a:p>
        </p:txBody>
      </p:sp>
      <p:sp>
        <p:nvSpPr>
          <p:cNvPr id="12" name="Cím 1"/>
          <p:cNvSpPr txBox="1">
            <a:spLocks/>
          </p:cNvSpPr>
          <p:nvPr/>
        </p:nvSpPr>
        <p:spPr>
          <a:xfrm>
            <a:off x="0" y="0"/>
            <a:ext cx="9144000" cy="1241425"/>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Kiemelt feladatok II.</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5538"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5539" name="Szövegdoboz 1"/>
          <p:cNvSpPr txBox="1">
            <a:spLocks noChangeArrowheads="1"/>
          </p:cNvSpPr>
          <p:nvPr/>
        </p:nvSpPr>
        <p:spPr bwMode="auto">
          <a:xfrm>
            <a:off x="323850" y="0"/>
            <a:ext cx="8569325" cy="115888"/>
          </a:xfrm>
          <a:prstGeom prst="rect">
            <a:avLst/>
          </a:prstGeom>
          <a:noFill/>
          <a:ln w="9525">
            <a:noFill/>
            <a:miter lim="800000"/>
            <a:headEnd/>
            <a:tailEnd/>
          </a:ln>
        </p:spPr>
        <p:txBody>
          <a:bodyPr anchor="ctr"/>
          <a:lstStyle/>
          <a:p>
            <a:pPr>
              <a:lnSpc>
                <a:spcPts val="3838"/>
              </a:lnSpc>
            </a:pPr>
            <a:endParaRPr lang="hu-HU" sz="3200" b="1">
              <a:solidFill>
                <a:schemeClr val="tx2"/>
              </a:solidFill>
            </a:endParaRPr>
          </a:p>
        </p:txBody>
      </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Szakhatósági megkeresés</a:t>
            </a:r>
            <a:endParaRPr lang="hu-HU" sz="4400" b="1" dirty="0">
              <a:solidFill>
                <a:srgbClr val="FF0000"/>
              </a:solidFill>
              <a:ea typeface="+mj-ea"/>
              <a:cs typeface="Times New Roman" pitchFamily="18" charset="0"/>
            </a:endParaRPr>
          </a:p>
        </p:txBody>
      </p:sp>
      <p:sp>
        <p:nvSpPr>
          <p:cNvPr id="65541" name="Tartalom helye 2"/>
          <p:cNvSpPr txBox="1">
            <a:spLocks/>
          </p:cNvSpPr>
          <p:nvPr/>
        </p:nvSpPr>
        <p:spPr bwMode="auto">
          <a:xfrm>
            <a:off x="0" y="1412875"/>
            <a:ext cx="9144000" cy="5256213"/>
          </a:xfrm>
          <a:prstGeom prst="rect">
            <a:avLst/>
          </a:prstGeom>
          <a:noFill/>
          <a:ln w="9525">
            <a:noFill/>
            <a:miter lim="800000"/>
            <a:headEnd/>
            <a:tailEnd/>
          </a:ln>
        </p:spPr>
        <p:txBody>
          <a:bodyPr/>
          <a:lstStyle/>
          <a:p>
            <a:pPr marL="530225" indent="-354013">
              <a:spcBef>
                <a:spcPct val="20000"/>
              </a:spcBef>
              <a:buClr>
                <a:srgbClr val="FF0000"/>
              </a:buClr>
              <a:buSzPct val="120000"/>
              <a:buFont typeface="Arial" charset="0"/>
              <a:buChar char="•"/>
            </a:pPr>
            <a:r>
              <a:rPr lang="hu-HU" sz="2800" b="1" u="sng"/>
              <a:t>hiánytalan</a:t>
            </a:r>
            <a:r>
              <a:rPr lang="hu-HU" sz="2800" b="1"/>
              <a:t> kérelem esetén </a:t>
            </a:r>
            <a:br>
              <a:rPr lang="hu-HU" sz="2800" b="1"/>
            </a:br>
            <a:r>
              <a:rPr lang="hu-HU" sz="2800" b="1"/>
              <a:t>az eljárás megindulását követő </a:t>
            </a:r>
            <a:r>
              <a:rPr lang="hu-HU" sz="2800" b="1" u="sng"/>
              <a:t>5 nap</a:t>
            </a:r>
            <a:r>
              <a:rPr lang="hu-HU" sz="2800" b="1"/>
              <a:t>on belül,</a:t>
            </a:r>
          </a:p>
          <a:p>
            <a:pPr marL="530225" indent="-354013">
              <a:spcBef>
                <a:spcPct val="20000"/>
              </a:spcBef>
              <a:buClr>
                <a:srgbClr val="FF0000"/>
              </a:buClr>
              <a:buSzPct val="120000"/>
              <a:buFont typeface="Arial" charset="0"/>
              <a:buChar char="•"/>
            </a:pPr>
            <a:r>
              <a:rPr lang="hu-HU" sz="2800" b="1" u="sng"/>
              <a:t>hiányos</a:t>
            </a:r>
            <a:r>
              <a:rPr lang="hu-HU" sz="2800" b="1"/>
              <a:t> kérelem esetén</a:t>
            </a:r>
            <a:br>
              <a:rPr lang="hu-HU" sz="2800" b="1"/>
            </a:br>
            <a:r>
              <a:rPr lang="hu-HU" sz="2800" b="1"/>
              <a:t>a hiánypótlást követő </a:t>
            </a:r>
            <a:r>
              <a:rPr lang="hu-HU" sz="2800" b="1" u="sng"/>
              <a:t>3 nap</a:t>
            </a:r>
            <a:r>
              <a:rPr lang="hu-HU" sz="2800" b="1"/>
              <a:t>on belül</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562"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Ügyintézési határidő</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385888"/>
            <a:ext cx="9144000" cy="5472112"/>
          </a:xfrm>
          <a:prstGeom prst="rect">
            <a:avLst/>
          </a:prstGeom>
        </p:spPr>
        <p:txBody>
          <a:bodyPr/>
          <a:lstStyle/>
          <a:p>
            <a:pPr marL="530225" indent="-354013" fontAlgn="auto">
              <a:spcBef>
                <a:spcPts val="0"/>
              </a:spcBef>
              <a:spcAft>
                <a:spcPts val="0"/>
              </a:spcAft>
              <a:buClr>
                <a:srgbClr val="FF0000"/>
              </a:buClr>
              <a:buSzPct val="120000"/>
              <a:defRPr/>
            </a:pPr>
            <a:r>
              <a:rPr lang="hu-HU" sz="2800" b="1" dirty="0">
                <a:cs typeface="+mn-cs"/>
              </a:rPr>
              <a:t>Érdemi döntést ha</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 kérelem hiánytalan és </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az eljárásba szakhatóságot nem kell bevonni, vagy az előzetes szakhatósági állásfoglalás rendelkezésre áll</a:t>
            </a:r>
          </a:p>
          <a:p>
            <a:pPr marL="1428750" indent="3175" fontAlgn="auto">
              <a:spcBef>
                <a:spcPts val="0"/>
              </a:spcBef>
              <a:spcAft>
                <a:spcPts val="0"/>
              </a:spcAft>
              <a:buClr>
                <a:srgbClr val="FF0000"/>
              </a:buClr>
              <a:buSzPct val="120000"/>
              <a:defRPr/>
            </a:pPr>
            <a:r>
              <a:rPr lang="hu-HU" sz="2800" b="1" dirty="0">
                <a:cs typeface="+mn-cs"/>
              </a:rPr>
              <a:t>az eljárás megindulásától, </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 kérelem hiányos, vagy </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az eljárásba szakhatóságot kell bevonni, </a:t>
            </a:r>
          </a:p>
          <a:p>
            <a:pPr marL="1431925" indent="-6350" fontAlgn="auto">
              <a:spcBef>
                <a:spcPts val="0"/>
              </a:spcBef>
              <a:spcAft>
                <a:spcPts val="0"/>
              </a:spcAft>
              <a:buClr>
                <a:srgbClr val="FF0000"/>
              </a:buClr>
              <a:buSzPct val="120000"/>
              <a:defRPr/>
            </a:pPr>
            <a:r>
              <a:rPr lang="hu-HU" sz="2800" b="1" dirty="0">
                <a:cs typeface="+mn-cs"/>
              </a:rPr>
              <a:t>az utolsó pótolt dokumentum vagy szakhatósági állásfoglalás beérkezésétől számított </a:t>
            </a:r>
          </a:p>
          <a:p>
            <a:pPr marL="182563" indent="-6350" fontAlgn="auto">
              <a:spcBef>
                <a:spcPts val="0"/>
              </a:spcBef>
              <a:spcAft>
                <a:spcPts val="0"/>
              </a:spcAft>
              <a:buClr>
                <a:srgbClr val="FF0000"/>
              </a:buClr>
              <a:buSzPct val="120000"/>
              <a:defRPr/>
            </a:pPr>
            <a:r>
              <a:rPr lang="hu-HU" sz="2800" b="1" u="sng" dirty="0">
                <a:cs typeface="+mn-cs"/>
              </a:rPr>
              <a:t>15 napon belül</a:t>
            </a:r>
            <a:r>
              <a:rPr lang="hu-HU" sz="2800" b="1" dirty="0">
                <a:cs typeface="+mn-cs"/>
              </a:rPr>
              <a:t> kell meghozni.</a:t>
            </a:r>
          </a:p>
          <a:p>
            <a:pPr marL="530225" indent="-354013" fontAlgn="auto">
              <a:spcBef>
                <a:spcPts val="0"/>
              </a:spcBef>
              <a:spcAft>
                <a:spcPts val="0"/>
              </a:spcAft>
              <a:buClr>
                <a:srgbClr val="FF0000"/>
              </a:buClr>
              <a:buSzPct val="120000"/>
              <a:buFont typeface="Arial" pitchFamily="34" charset="0"/>
              <a:buChar char="•"/>
              <a:defRPr/>
            </a:pPr>
            <a:endParaRPr lang="hu-HU" sz="2800" b="1" dirty="0">
              <a:cs typeface="+mn-cs"/>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586" name="Csoportba foglalás 56"/>
          <p:cNvGrpSpPr>
            <a:grpSpLocks/>
          </p:cNvGrpSpPr>
          <p:nvPr/>
        </p:nvGrpSpPr>
        <p:grpSpPr bwMode="auto">
          <a:xfrm>
            <a:off x="0" y="1268413"/>
            <a:ext cx="9144000" cy="5589587"/>
            <a:chOff x="0" y="1268760"/>
            <a:chExt cx="9144000" cy="5589240"/>
          </a:xfrm>
        </p:grpSpPr>
        <p:sp>
          <p:nvSpPr>
            <p:cNvPr id="58" name="Téglalap 57"/>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dirty="0"/>
            </a:p>
          </p:txBody>
        </p:sp>
        <p:sp>
          <p:nvSpPr>
            <p:cNvPr id="59" name="Téglalap 58"/>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8" name="Folyamatábra: Másik feldolgozás 7"/>
          <p:cNvSpPr/>
          <p:nvPr/>
        </p:nvSpPr>
        <p:spPr>
          <a:xfrm>
            <a:off x="179388" y="1700213"/>
            <a:ext cx="1328737" cy="620712"/>
          </a:xfrm>
          <a:prstGeom prst="flowChartAlternateProcess">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lnSpc>
                <a:spcPts val="1400"/>
              </a:lnSpc>
              <a:spcBef>
                <a:spcPts val="0"/>
              </a:spcBef>
              <a:spcAft>
                <a:spcPts val="0"/>
              </a:spcAft>
              <a:defRPr/>
            </a:pPr>
            <a:r>
              <a:rPr lang="hu-HU" sz="1400" dirty="0">
                <a:solidFill>
                  <a:schemeClr val="bg1"/>
                </a:solidFill>
              </a:rPr>
              <a:t>Teljes kérelem benyújtása</a:t>
            </a:r>
            <a:endParaRPr lang="hu-HU" sz="1400" dirty="0">
              <a:solidFill>
                <a:schemeClr val="bg1"/>
              </a:solidFill>
            </a:endParaRPr>
          </a:p>
        </p:txBody>
      </p:sp>
      <p:sp>
        <p:nvSpPr>
          <p:cNvPr id="22" name="Folyamatábra: Másik feldolgozás 21"/>
          <p:cNvSpPr/>
          <p:nvPr/>
        </p:nvSpPr>
        <p:spPr>
          <a:xfrm>
            <a:off x="2339975" y="1700213"/>
            <a:ext cx="1728788" cy="623887"/>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Döntés </a:t>
            </a:r>
            <a:br>
              <a:rPr lang="hu-HU" sz="1400" dirty="0">
                <a:solidFill>
                  <a:schemeClr val="bg1"/>
                </a:solidFill>
              </a:rPr>
            </a:br>
            <a:r>
              <a:rPr lang="hu-HU" sz="1400" dirty="0">
                <a:solidFill>
                  <a:schemeClr val="bg1"/>
                </a:solidFill>
              </a:rPr>
              <a:t>(ügyintézés </a:t>
            </a:r>
            <a:r>
              <a:rPr lang="hu-HU" sz="1400" b="1" dirty="0">
                <a:solidFill>
                  <a:schemeClr val="bg1"/>
                </a:solidFill>
              </a:rPr>
              <a:t>15 nap</a:t>
            </a:r>
            <a:r>
              <a:rPr lang="hu-HU" sz="1400" dirty="0">
                <a:solidFill>
                  <a:schemeClr val="bg1"/>
                </a:solidFill>
              </a:rPr>
              <a:t>)</a:t>
            </a:r>
            <a:endParaRPr lang="hu-HU" sz="1400" dirty="0">
              <a:solidFill>
                <a:schemeClr val="bg1"/>
              </a:solidFill>
            </a:endParaRPr>
          </a:p>
        </p:txBody>
      </p:sp>
      <p:sp>
        <p:nvSpPr>
          <p:cNvPr id="64" name="Szövegdoboz 63"/>
          <p:cNvSpPr txBox="1">
            <a:spLocks noChangeArrowheads="1"/>
          </p:cNvSpPr>
          <p:nvPr/>
        </p:nvSpPr>
        <p:spPr bwMode="auto">
          <a:xfrm>
            <a:off x="1619250" y="1628775"/>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35" name="Folyamatábra: Másik feldolgozás 34"/>
          <p:cNvSpPr/>
          <p:nvPr/>
        </p:nvSpPr>
        <p:spPr>
          <a:xfrm>
            <a:off x="179388" y="3165475"/>
            <a:ext cx="1328737" cy="622300"/>
          </a:xfrm>
          <a:prstGeom prst="flowChartAlternateProcess">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lnSpc>
                <a:spcPts val="1400"/>
              </a:lnSpc>
              <a:spcBef>
                <a:spcPts val="0"/>
              </a:spcBef>
              <a:spcAft>
                <a:spcPts val="0"/>
              </a:spcAft>
              <a:defRPr/>
            </a:pPr>
            <a:r>
              <a:rPr lang="hu-HU" sz="1400" dirty="0">
                <a:solidFill>
                  <a:schemeClr val="bg1"/>
                </a:solidFill>
              </a:rPr>
              <a:t>Kérelem benyújtása</a:t>
            </a:r>
            <a:endParaRPr lang="hu-HU" sz="1400" dirty="0">
              <a:solidFill>
                <a:schemeClr val="bg1"/>
              </a:solidFill>
            </a:endParaRPr>
          </a:p>
        </p:txBody>
      </p:sp>
      <p:sp>
        <p:nvSpPr>
          <p:cNvPr id="38" name="Téglalap 37"/>
          <p:cNvSpPr/>
          <p:nvPr/>
        </p:nvSpPr>
        <p:spPr>
          <a:xfrm>
            <a:off x="2339975" y="3165475"/>
            <a:ext cx="1727200" cy="623888"/>
          </a:xfrm>
          <a:prstGeom prst="rect">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Szakhatósági </a:t>
            </a:r>
          </a:p>
          <a:p>
            <a:pPr algn="ctr" fontAlgn="auto">
              <a:lnSpc>
                <a:spcPts val="1400"/>
              </a:lnSpc>
              <a:spcBef>
                <a:spcPts val="0"/>
              </a:spcBef>
              <a:spcAft>
                <a:spcPts val="0"/>
              </a:spcAft>
              <a:defRPr/>
            </a:pPr>
            <a:r>
              <a:rPr lang="hu-HU" sz="1400" dirty="0">
                <a:solidFill>
                  <a:schemeClr val="bg1"/>
                </a:solidFill>
              </a:rPr>
              <a:t>hozzájárulás</a:t>
            </a:r>
            <a:endParaRPr lang="hu-HU" sz="1400" dirty="0">
              <a:solidFill>
                <a:schemeClr val="bg1"/>
              </a:solidFill>
            </a:endParaRPr>
          </a:p>
        </p:txBody>
      </p:sp>
      <p:sp>
        <p:nvSpPr>
          <p:cNvPr id="54" name="Téglalap 53"/>
          <p:cNvSpPr/>
          <p:nvPr/>
        </p:nvSpPr>
        <p:spPr>
          <a:xfrm>
            <a:off x="4787900" y="3165475"/>
            <a:ext cx="1728788" cy="623888"/>
          </a:xfrm>
          <a:prstGeom prst="rect">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Teljes kérelem</a:t>
            </a:r>
            <a:endParaRPr lang="hu-HU" sz="1400" dirty="0">
              <a:solidFill>
                <a:schemeClr val="bg1"/>
              </a:solidFill>
            </a:endParaRPr>
          </a:p>
        </p:txBody>
      </p:sp>
      <p:sp>
        <p:nvSpPr>
          <p:cNvPr id="75" name="Folyamatábra: Másik feldolgozás 74"/>
          <p:cNvSpPr/>
          <p:nvPr/>
        </p:nvSpPr>
        <p:spPr>
          <a:xfrm>
            <a:off x="179388" y="5375275"/>
            <a:ext cx="1328737" cy="620713"/>
          </a:xfrm>
          <a:prstGeom prst="flowChartAlternateProcess">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lnSpc>
                <a:spcPts val="1400"/>
              </a:lnSpc>
              <a:spcBef>
                <a:spcPts val="0"/>
              </a:spcBef>
              <a:spcAft>
                <a:spcPts val="0"/>
              </a:spcAft>
              <a:defRPr/>
            </a:pPr>
            <a:r>
              <a:rPr lang="hu-HU" sz="1400" dirty="0">
                <a:solidFill>
                  <a:schemeClr val="bg1"/>
                </a:solidFill>
              </a:rPr>
              <a:t>Kérelem benyújtása</a:t>
            </a:r>
            <a:endParaRPr lang="hu-HU" sz="1400" dirty="0">
              <a:solidFill>
                <a:schemeClr val="bg1"/>
              </a:solidFill>
            </a:endParaRPr>
          </a:p>
        </p:txBody>
      </p:sp>
      <p:sp>
        <p:nvSpPr>
          <p:cNvPr id="78" name="Téglalap 77"/>
          <p:cNvSpPr/>
          <p:nvPr/>
        </p:nvSpPr>
        <p:spPr>
          <a:xfrm>
            <a:off x="2268538" y="6118225"/>
            <a:ext cx="1727200" cy="623888"/>
          </a:xfrm>
          <a:prstGeom prst="rect">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Szakhatósági</a:t>
            </a:r>
            <a:br>
              <a:rPr lang="hu-HU" sz="1400" dirty="0">
                <a:solidFill>
                  <a:schemeClr val="bg1"/>
                </a:solidFill>
              </a:rPr>
            </a:br>
            <a:r>
              <a:rPr lang="hu-HU" sz="1400" dirty="0">
                <a:solidFill>
                  <a:schemeClr val="bg1"/>
                </a:solidFill>
              </a:rPr>
              <a:t>hozzájárulás</a:t>
            </a:r>
            <a:endParaRPr lang="hu-HU" sz="1400" dirty="0">
              <a:solidFill>
                <a:schemeClr val="bg1"/>
              </a:solidFill>
            </a:endParaRPr>
          </a:p>
        </p:txBody>
      </p:sp>
      <p:sp>
        <p:nvSpPr>
          <p:cNvPr id="81" name="Téglalap 80"/>
          <p:cNvSpPr/>
          <p:nvPr/>
        </p:nvSpPr>
        <p:spPr>
          <a:xfrm>
            <a:off x="4787900" y="5373688"/>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Teljes kérelem</a:t>
            </a:r>
            <a:endParaRPr lang="hu-HU" sz="1400" dirty="0">
              <a:solidFill>
                <a:schemeClr val="bg1"/>
              </a:solidFill>
            </a:endParaRPr>
          </a:p>
        </p:txBody>
      </p:sp>
      <p:sp>
        <p:nvSpPr>
          <p:cNvPr id="84" name="Folyamatábra: Másik feldolgozás 83"/>
          <p:cNvSpPr/>
          <p:nvPr/>
        </p:nvSpPr>
        <p:spPr>
          <a:xfrm>
            <a:off x="7164388" y="5373688"/>
            <a:ext cx="1728787" cy="622300"/>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Döntés</a:t>
            </a:r>
          </a:p>
          <a:p>
            <a:pPr algn="ctr" fontAlgn="auto">
              <a:lnSpc>
                <a:spcPts val="1400"/>
              </a:lnSpc>
              <a:spcBef>
                <a:spcPts val="0"/>
              </a:spcBef>
              <a:spcAft>
                <a:spcPts val="0"/>
              </a:spcAft>
              <a:defRPr/>
            </a:pPr>
            <a:r>
              <a:rPr lang="hu-HU" sz="1400" dirty="0">
                <a:solidFill>
                  <a:schemeClr val="bg1"/>
                </a:solidFill>
              </a:rPr>
              <a:t>(ügyintézés 20 nap)</a:t>
            </a:r>
          </a:p>
        </p:txBody>
      </p:sp>
      <p:sp>
        <p:nvSpPr>
          <p:cNvPr id="88" name="Folyamatábra: Másik feldolgozás 87"/>
          <p:cNvSpPr/>
          <p:nvPr/>
        </p:nvSpPr>
        <p:spPr>
          <a:xfrm>
            <a:off x="7164388" y="3165475"/>
            <a:ext cx="1728787" cy="623888"/>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Döntés</a:t>
            </a:r>
          </a:p>
          <a:p>
            <a:pPr algn="ctr" fontAlgn="auto">
              <a:lnSpc>
                <a:spcPts val="1400"/>
              </a:lnSpc>
              <a:spcBef>
                <a:spcPts val="0"/>
              </a:spcBef>
              <a:spcAft>
                <a:spcPts val="0"/>
              </a:spcAft>
              <a:defRPr/>
            </a:pPr>
            <a:r>
              <a:rPr lang="hu-HU" sz="1400" dirty="0">
                <a:solidFill>
                  <a:schemeClr val="bg1"/>
                </a:solidFill>
              </a:rPr>
              <a:t>(ügyintézés </a:t>
            </a:r>
            <a:r>
              <a:rPr lang="hu-HU" sz="1400" b="1" dirty="0">
                <a:solidFill>
                  <a:schemeClr val="bg1"/>
                </a:solidFill>
              </a:rPr>
              <a:t>20 nap</a:t>
            </a:r>
            <a:r>
              <a:rPr lang="hu-HU" sz="1400" dirty="0">
                <a:solidFill>
                  <a:schemeClr val="bg1"/>
                </a:solidFill>
              </a:rPr>
              <a:t>)</a:t>
            </a:r>
            <a:endParaRPr lang="hu-HU" sz="1400" dirty="0">
              <a:solidFill>
                <a:schemeClr val="bg1"/>
              </a:solidFill>
            </a:endParaRPr>
          </a:p>
        </p:txBody>
      </p:sp>
      <p:sp>
        <p:nvSpPr>
          <p:cNvPr id="91" name="Téglalap 90"/>
          <p:cNvSpPr/>
          <p:nvPr/>
        </p:nvSpPr>
        <p:spPr>
          <a:xfrm>
            <a:off x="2268538" y="4606925"/>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36000" rIns="36000" anchor="ctr"/>
          <a:lstStyle/>
          <a:p>
            <a:pPr algn="ctr" fontAlgn="auto">
              <a:lnSpc>
                <a:spcPts val="1400"/>
              </a:lnSpc>
              <a:spcBef>
                <a:spcPts val="0"/>
              </a:spcBef>
              <a:spcAft>
                <a:spcPts val="0"/>
              </a:spcAft>
              <a:defRPr/>
            </a:pPr>
            <a:r>
              <a:rPr lang="hu-HU" sz="1400" dirty="0">
                <a:solidFill>
                  <a:schemeClr val="bg1"/>
                </a:solidFill>
              </a:rPr>
              <a:t>Kellékhiány</a:t>
            </a:r>
            <a:br>
              <a:rPr lang="hu-HU" sz="1400" dirty="0">
                <a:solidFill>
                  <a:schemeClr val="bg1"/>
                </a:solidFill>
              </a:rPr>
            </a:br>
            <a:r>
              <a:rPr lang="hu-HU" sz="1400" dirty="0">
                <a:solidFill>
                  <a:schemeClr val="bg1"/>
                </a:solidFill>
              </a:rPr>
              <a:t>pótlása</a:t>
            </a:r>
            <a:endParaRPr lang="hu-HU" sz="1400" dirty="0">
              <a:solidFill>
                <a:schemeClr val="bg1"/>
              </a:solidFill>
            </a:endParaRPr>
          </a:p>
        </p:txBody>
      </p:sp>
      <p:sp>
        <p:nvSpPr>
          <p:cNvPr id="150" name="Szövegdoboz 149"/>
          <p:cNvSpPr txBox="1">
            <a:spLocks noChangeArrowheads="1"/>
          </p:cNvSpPr>
          <p:nvPr/>
        </p:nvSpPr>
        <p:spPr bwMode="auto">
          <a:xfrm>
            <a:off x="1619250" y="3154363"/>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151" name="Szövegdoboz 150"/>
          <p:cNvSpPr txBox="1">
            <a:spLocks noChangeArrowheads="1"/>
          </p:cNvSpPr>
          <p:nvPr/>
        </p:nvSpPr>
        <p:spPr bwMode="auto">
          <a:xfrm>
            <a:off x="3995738" y="2895600"/>
            <a:ext cx="863600" cy="503238"/>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15/30</a:t>
            </a:r>
          </a:p>
          <a:p>
            <a:pPr algn="ctr"/>
            <a:r>
              <a:rPr lang="hu-HU" sz="1400">
                <a:solidFill>
                  <a:schemeClr val="tx2"/>
                </a:solidFill>
                <a:latin typeface="Arial" charset="0"/>
              </a:rPr>
              <a:t>nap</a:t>
            </a:r>
          </a:p>
        </p:txBody>
      </p:sp>
      <p:sp>
        <p:nvSpPr>
          <p:cNvPr id="152" name="Szövegdoboz 151"/>
          <p:cNvSpPr txBox="1">
            <a:spLocks noChangeArrowheads="1"/>
          </p:cNvSpPr>
          <p:nvPr/>
        </p:nvSpPr>
        <p:spPr bwMode="auto">
          <a:xfrm>
            <a:off x="6545263" y="3111500"/>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153" name="Szövegdoboz 152"/>
          <p:cNvSpPr txBox="1">
            <a:spLocks noChangeArrowheads="1"/>
          </p:cNvSpPr>
          <p:nvPr/>
        </p:nvSpPr>
        <p:spPr bwMode="auto">
          <a:xfrm>
            <a:off x="1152525" y="4551363"/>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156" name="Szövegdoboz 155"/>
          <p:cNvSpPr txBox="1">
            <a:spLocks noChangeArrowheads="1"/>
          </p:cNvSpPr>
          <p:nvPr/>
        </p:nvSpPr>
        <p:spPr bwMode="auto">
          <a:xfrm>
            <a:off x="4321175" y="4551363"/>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157" name="Szövegdoboz 156"/>
          <p:cNvSpPr txBox="1">
            <a:spLocks noChangeArrowheads="1"/>
          </p:cNvSpPr>
          <p:nvPr/>
        </p:nvSpPr>
        <p:spPr bwMode="auto">
          <a:xfrm>
            <a:off x="6545263" y="5343525"/>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158" name="Szövegdoboz 157"/>
          <p:cNvSpPr txBox="1">
            <a:spLocks noChangeArrowheads="1"/>
          </p:cNvSpPr>
          <p:nvPr/>
        </p:nvSpPr>
        <p:spPr bwMode="auto">
          <a:xfrm>
            <a:off x="1331913" y="6100763"/>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159" name="Szövegdoboz 158"/>
          <p:cNvSpPr txBox="1">
            <a:spLocks noChangeArrowheads="1"/>
          </p:cNvSpPr>
          <p:nvPr/>
        </p:nvSpPr>
        <p:spPr bwMode="auto">
          <a:xfrm>
            <a:off x="4211638" y="6100763"/>
            <a:ext cx="1223962"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15/30 nap</a:t>
            </a:r>
          </a:p>
        </p:txBody>
      </p:sp>
      <p:sp>
        <p:nvSpPr>
          <p:cNvPr id="163" name="Szövegdoboz 162"/>
          <p:cNvSpPr txBox="1">
            <a:spLocks noChangeArrowheads="1"/>
          </p:cNvSpPr>
          <p:nvPr/>
        </p:nvSpPr>
        <p:spPr bwMode="auto">
          <a:xfrm>
            <a:off x="250825" y="4292600"/>
            <a:ext cx="1008063" cy="288925"/>
          </a:xfrm>
          <a:prstGeom prst="rect">
            <a:avLst/>
          </a:prstGeom>
          <a:noFill/>
          <a:ln w="9525">
            <a:noFill/>
            <a:miter lim="800000"/>
            <a:headEnd/>
            <a:tailEnd/>
          </a:ln>
        </p:spPr>
        <p:txBody>
          <a:bodyPr lIns="0" tIns="36000" rIns="0" bIns="36000" anchor="ctr">
            <a:spAutoFit/>
          </a:bodyPr>
          <a:lstStyle/>
          <a:p>
            <a:r>
              <a:rPr lang="hu-HU" sz="1400" b="1">
                <a:solidFill>
                  <a:schemeClr val="tx2"/>
                </a:solidFill>
                <a:latin typeface="Arial" charset="0"/>
              </a:rPr>
              <a:t>3. eset</a:t>
            </a:r>
          </a:p>
        </p:txBody>
      </p:sp>
      <p:sp>
        <p:nvSpPr>
          <p:cNvPr id="164" name="Szövegdoboz 163"/>
          <p:cNvSpPr txBox="1">
            <a:spLocks noChangeArrowheads="1"/>
          </p:cNvSpPr>
          <p:nvPr/>
        </p:nvSpPr>
        <p:spPr bwMode="auto">
          <a:xfrm>
            <a:off x="250825" y="2781300"/>
            <a:ext cx="1441450" cy="287338"/>
          </a:xfrm>
          <a:prstGeom prst="rect">
            <a:avLst/>
          </a:prstGeom>
          <a:noFill/>
          <a:ln w="9525">
            <a:noFill/>
            <a:miter lim="800000"/>
            <a:headEnd/>
            <a:tailEnd/>
          </a:ln>
        </p:spPr>
        <p:txBody>
          <a:bodyPr lIns="0" tIns="36000" rIns="0" bIns="36000" anchor="ctr">
            <a:spAutoFit/>
          </a:bodyPr>
          <a:lstStyle/>
          <a:p>
            <a:r>
              <a:rPr lang="hu-HU" sz="1400" b="1">
                <a:solidFill>
                  <a:schemeClr val="tx2"/>
                </a:solidFill>
                <a:latin typeface="Arial" charset="0"/>
              </a:rPr>
              <a:t>2. eset</a:t>
            </a:r>
          </a:p>
        </p:txBody>
      </p:sp>
      <p:sp>
        <p:nvSpPr>
          <p:cNvPr id="56"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a:t>
            </a:r>
          </a:p>
          <a:p>
            <a:pPr fontAlgn="auto">
              <a:lnSpc>
                <a:spcPts val="4000"/>
              </a:lnSpc>
              <a:spcAft>
                <a:spcPts val="0"/>
              </a:spcAft>
              <a:defRPr/>
            </a:pPr>
            <a:r>
              <a:rPr lang="hu-HU" sz="4400" b="1" dirty="0">
                <a:solidFill>
                  <a:srgbClr val="FF0000"/>
                </a:solidFill>
                <a:ea typeface="+mj-ea"/>
                <a:cs typeface="Times New Roman" pitchFamily="18" charset="0"/>
              </a:rPr>
              <a:t>lefolytatásának esetkörei I.</a:t>
            </a:r>
            <a:endParaRPr lang="hu-HU" sz="4400" b="1" dirty="0">
              <a:solidFill>
                <a:srgbClr val="FF0000"/>
              </a:solidFill>
              <a:ea typeface="+mj-ea"/>
              <a:cs typeface="Times New Roman" pitchFamily="18" charset="0"/>
            </a:endParaRPr>
          </a:p>
        </p:txBody>
      </p:sp>
      <p:sp>
        <p:nvSpPr>
          <p:cNvPr id="122" name="Szövegdoboz 121"/>
          <p:cNvSpPr txBox="1">
            <a:spLocks noChangeArrowheads="1"/>
          </p:cNvSpPr>
          <p:nvPr/>
        </p:nvSpPr>
        <p:spPr bwMode="auto">
          <a:xfrm>
            <a:off x="250825" y="1341438"/>
            <a:ext cx="1441450" cy="287337"/>
          </a:xfrm>
          <a:prstGeom prst="rect">
            <a:avLst/>
          </a:prstGeom>
          <a:noFill/>
          <a:ln w="9525">
            <a:noFill/>
            <a:miter lim="800000"/>
            <a:headEnd/>
            <a:tailEnd/>
          </a:ln>
        </p:spPr>
        <p:txBody>
          <a:bodyPr lIns="0" tIns="36000" rIns="0" bIns="36000" anchor="ctr">
            <a:spAutoFit/>
          </a:bodyPr>
          <a:lstStyle/>
          <a:p>
            <a:r>
              <a:rPr lang="hu-HU" sz="1400" b="1">
                <a:solidFill>
                  <a:schemeClr val="tx2"/>
                </a:solidFill>
                <a:latin typeface="Arial" charset="0"/>
              </a:rPr>
              <a:t>1. eset</a:t>
            </a:r>
          </a:p>
        </p:txBody>
      </p:sp>
      <p:cxnSp>
        <p:nvCxnSpPr>
          <p:cNvPr id="42" name="Egyenes összekötő 41"/>
          <p:cNvCxnSpPr>
            <a:stCxn id="8" idx="3"/>
            <a:endCxn id="22" idx="1"/>
          </p:cNvCxnSpPr>
          <p:nvPr/>
        </p:nvCxnSpPr>
        <p:spPr>
          <a:xfrm>
            <a:off x="1508125" y="2011363"/>
            <a:ext cx="831850" cy="1587"/>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gyenes összekötő 95"/>
          <p:cNvCxnSpPr>
            <a:stCxn id="38" idx="3"/>
            <a:endCxn id="54" idx="1"/>
          </p:cNvCxnSpPr>
          <p:nvPr/>
        </p:nvCxnSpPr>
        <p:spPr>
          <a:xfrm>
            <a:off x="4067175" y="3478213"/>
            <a:ext cx="720725"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9" name="Egyenes összekötő 98"/>
          <p:cNvCxnSpPr>
            <a:stCxn id="54" idx="3"/>
            <a:endCxn id="88" idx="1"/>
          </p:cNvCxnSpPr>
          <p:nvPr/>
        </p:nvCxnSpPr>
        <p:spPr>
          <a:xfrm>
            <a:off x="6516688" y="3478213"/>
            <a:ext cx="647700"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zögletes összekötő 120"/>
          <p:cNvCxnSpPr>
            <a:stCxn id="75" idx="0"/>
            <a:endCxn id="91" idx="1"/>
          </p:cNvCxnSpPr>
          <p:nvPr/>
        </p:nvCxnSpPr>
        <p:spPr>
          <a:xfrm rot="5400000" flipH="1" flipV="1">
            <a:off x="1327151" y="4433887"/>
            <a:ext cx="457200" cy="142557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gyenes összekötő 126"/>
          <p:cNvCxnSpPr>
            <a:stCxn id="35" idx="3"/>
            <a:endCxn id="38" idx="1"/>
          </p:cNvCxnSpPr>
          <p:nvPr/>
        </p:nvCxnSpPr>
        <p:spPr>
          <a:xfrm>
            <a:off x="1508125" y="3476625"/>
            <a:ext cx="831850" cy="1588"/>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zögletes összekötő 129"/>
          <p:cNvCxnSpPr>
            <a:stCxn id="75" idx="2"/>
            <a:endCxn id="78" idx="1"/>
          </p:cNvCxnSpPr>
          <p:nvPr/>
        </p:nvCxnSpPr>
        <p:spPr>
          <a:xfrm rot="16200000" flipH="1">
            <a:off x="1339057" y="5499894"/>
            <a:ext cx="433387" cy="142557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zögletes összekötő 129"/>
          <p:cNvCxnSpPr>
            <a:stCxn id="78" idx="3"/>
            <a:endCxn id="81" idx="2"/>
          </p:cNvCxnSpPr>
          <p:nvPr/>
        </p:nvCxnSpPr>
        <p:spPr>
          <a:xfrm flipV="1">
            <a:off x="3995738" y="5995988"/>
            <a:ext cx="1655762" cy="433387"/>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zögletes összekötő 129"/>
          <p:cNvCxnSpPr>
            <a:stCxn id="91" idx="3"/>
            <a:endCxn id="81" idx="0"/>
          </p:cNvCxnSpPr>
          <p:nvPr/>
        </p:nvCxnSpPr>
        <p:spPr>
          <a:xfrm>
            <a:off x="3995738" y="4918075"/>
            <a:ext cx="1655762" cy="455613"/>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Egyenes összekötő 146"/>
          <p:cNvCxnSpPr>
            <a:stCxn id="81" idx="3"/>
            <a:endCxn id="84" idx="1"/>
          </p:cNvCxnSpPr>
          <p:nvPr/>
        </p:nvCxnSpPr>
        <p:spPr>
          <a:xfrm>
            <a:off x="6515100" y="5684838"/>
            <a:ext cx="649288"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lide(fromBottom)">
                                      <p:cBhvr>
                                        <p:cTn id="10" dur="500"/>
                                        <p:tgtEl>
                                          <p:spTgt spid="2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slide(fromBottom)">
                                      <p:cBhvr>
                                        <p:cTn id="13" dur="500"/>
                                        <p:tgtEl>
                                          <p:spTgt spid="64"/>
                                        </p:tgtEl>
                                      </p:cBhvr>
                                    </p:animEffect>
                                  </p:childTnLst>
                                </p:cTn>
                              </p:par>
                              <p:par>
                                <p:cTn id="14" presetID="1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500"/>
                                        <p:tgtEl>
                                          <p:spTgt spid="42"/>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slide(fromBottom)">
                                      <p:cBhvr>
                                        <p:cTn id="19" dur="500"/>
                                        <p:tgtEl>
                                          <p:spTgt spid="12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lide(fromBottom)">
                                      <p:cBhvr>
                                        <p:cTn id="24" dur="500"/>
                                        <p:tgtEl>
                                          <p:spTgt spid="3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lide(fromBottom)">
                                      <p:cBhvr>
                                        <p:cTn id="27" dur="500"/>
                                        <p:tgtEl>
                                          <p:spTgt spid="3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slide(fromBottom)">
                                      <p:cBhvr>
                                        <p:cTn id="30" dur="500"/>
                                        <p:tgtEl>
                                          <p:spTgt spid="5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slide(fromBottom)">
                                      <p:cBhvr>
                                        <p:cTn id="33" dur="500"/>
                                        <p:tgtEl>
                                          <p:spTgt spid="88"/>
                                        </p:tgtEl>
                                      </p:cBhvr>
                                    </p:animEffect>
                                  </p:childTnLst>
                                </p:cTn>
                              </p:par>
                              <p:par>
                                <p:cTn id="34" presetID="12" presetClass="entr" presetSubtype="4"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slide(fromBottom)">
                                      <p:cBhvr>
                                        <p:cTn id="36" dur="500"/>
                                        <p:tgtEl>
                                          <p:spTgt spid="96"/>
                                        </p:tgtEl>
                                      </p:cBhvr>
                                    </p:animEffect>
                                  </p:childTnLst>
                                </p:cTn>
                              </p:par>
                              <p:par>
                                <p:cTn id="37" presetID="12" presetClass="entr" presetSubtype="4"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slide(fromBottom)">
                                      <p:cBhvr>
                                        <p:cTn id="39" dur="500"/>
                                        <p:tgtEl>
                                          <p:spTgt spid="99"/>
                                        </p:tgtEl>
                                      </p:cBhvr>
                                    </p:animEffect>
                                  </p:childTnLst>
                                </p:cTn>
                              </p:par>
                              <p:par>
                                <p:cTn id="40" presetID="12" presetClass="entr" presetSubtype="4" fill="hold"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slide(fromBottom)">
                                      <p:cBhvr>
                                        <p:cTn id="42" dur="500"/>
                                        <p:tgtEl>
                                          <p:spTgt spid="12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slide(fromBottom)">
                                      <p:cBhvr>
                                        <p:cTn id="45" dur="500"/>
                                        <p:tgtEl>
                                          <p:spTgt spid="15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51"/>
                                        </p:tgtEl>
                                        <p:attrNameLst>
                                          <p:attrName>style.visibility</p:attrName>
                                        </p:attrNameLst>
                                      </p:cBhvr>
                                      <p:to>
                                        <p:strVal val="visible"/>
                                      </p:to>
                                    </p:set>
                                    <p:animEffect transition="in" filter="slide(fromBottom)">
                                      <p:cBhvr>
                                        <p:cTn id="48" dur="500"/>
                                        <p:tgtEl>
                                          <p:spTgt spid="151"/>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slide(fromBottom)">
                                      <p:cBhvr>
                                        <p:cTn id="51" dur="500"/>
                                        <p:tgtEl>
                                          <p:spTgt spid="15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64"/>
                                        </p:tgtEl>
                                        <p:attrNameLst>
                                          <p:attrName>style.visibility</p:attrName>
                                        </p:attrNameLst>
                                      </p:cBhvr>
                                      <p:to>
                                        <p:strVal val="visible"/>
                                      </p:to>
                                    </p:set>
                                    <p:animEffect transition="in" filter="slide(fromBottom)">
                                      <p:cBhvr>
                                        <p:cTn id="54" dur="500"/>
                                        <p:tgtEl>
                                          <p:spTgt spid="16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slide(fromBottom)">
                                      <p:cBhvr>
                                        <p:cTn id="59" dur="500"/>
                                        <p:tgtEl>
                                          <p:spTgt spid="75"/>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slide(fromBottom)">
                                      <p:cBhvr>
                                        <p:cTn id="62" dur="500"/>
                                        <p:tgtEl>
                                          <p:spTgt spid="78"/>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slide(fromBottom)">
                                      <p:cBhvr>
                                        <p:cTn id="65" dur="500"/>
                                        <p:tgtEl>
                                          <p:spTgt spid="81"/>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slide(fromBottom)">
                                      <p:cBhvr>
                                        <p:cTn id="68" dur="500"/>
                                        <p:tgtEl>
                                          <p:spTgt spid="8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slide(fromBottom)">
                                      <p:cBhvr>
                                        <p:cTn id="71" dur="500"/>
                                        <p:tgtEl>
                                          <p:spTgt spid="91"/>
                                        </p:tgtEl>
                                      </p:cBhvr>
                                    </p:animEffect>
                                  </p:childTnLst>
                                </p:cTn>
                              </p:par>
                              <p:par>
                                <p:cTn id="72" presetID="12" presetClass="entr" presetSubtype="4"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slide(fromBottom)">
                                      <p:cBhvr>
                                        <p:cTn id="74" dur="500"/>
                                        <p:tgtEl>
                                          <p:spTgt spid="121"/>
                                        </p:tgtEl>
                                      </p:cBhvr>
                                    </p:animEffect>
                                  </p:childTnLst>
                                </p:cTn>
                              </p:par>
                              <p:par>
                                <p:cTn id="75" presetID="12" presetClass="entr" presetSubtype="4"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slide(fromBottom)">
                                      <p:cBhvr>
                                        <p:cTn id="77" dur="500"/>
                                        <p:tgtEl>
                                          <p:spTgt spid="130"/>
                                        </p:tgtEl>
                                      </p:cBhvr>
                                    </p:animEffect>
                                  </p:childTnLst>
                                </p:cTn>
                              </p:par>
                              <p:par>
                                <p:cTn id="78" presetID="12" presetClass="entr" presetSubtype="4" fill="hold" nodeType="with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slide(fromBottom)">
                                      <p:cBhvr>
                                        <p:cTn id="80" dur="500"/>
                                        <p:tgtEl>
                                          <p:spTgt spid="134"/>
                                        </p:tgtEl>
                                      </p:cBhvr>
                                    </p:animEffect>
                                  </p:childTnLst>
                                </p:cTn>
                              </p:par>
                              <p:par>
                                <p:cTn id="81" presetID="12" presetClass="entr" presetSubtype="4" fill="hold" nodeType="with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slide(fromBottom)">
                                      <p:cBhvr>
                                        <p:cTn id="83" dur="500"/>
                                        <p:tgtEl>
                                          <p:spTgt spid="144"/>
                                        </p:tgtEl>
                                      </p:cBhvr>
                                    </p:animEffect>
                                  </p:childTnLst>
                                </p:cTn>
                              </p:par>
                              <p:par>
                                <p:cTn id="84" presetID="12" presetClass="entr" presetSubtype="4" fill="hold" nodeType="withEffect">
                                  <p:stCondLst>
                                    <p:cond delay="0"/>
                                  </p:stCondLst>
                                  <p:childTnLst>
                                    <p:set>
                                      <p:cBhvr>
                                        <p:cTn id="85" dur="1" fill="hold">
                                          <p:stCondLst>
                                            <p:cond delay="0"/>
                                          </p:stCondLst>
                                        </p:cTn>
                                        <p:tgtEl>
                                          <p:spTgt spid="147"/>
                                        </p:tgtEl>
                                        <p:attrNameLst>
                                          <p:attrName>style.visibility</p:attrName>
                                        </p:attrNameLst>
                                      </p:cBhvr>
                                      <p:to>
                                        <p:strVal val="visible"/>
                                      </p:to>
                                    </p:set>
                                    <p:animEffect transition="in" filter="slide(fromBottom)">
                                      <p:cBhvr>
                                        <p:cTn id="86" dur="500"/>
                                        <p:tgtEl>
                                          <p:spTgt spid="147"/>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153"/>
                                        </p:tgtEl>
                                        <p:attrNameLst>
                                          <p:attrName>style.visibility</p:attrName>
                                        </p:attrNameLst>
                                      </p:cBhvr>
                                      <p:to>
                                        <p:strVal val="visible"/>
                                      </p:to>
                                    </p:set>
                                    <p:animEffect transition="in" filter="slide(fromBottom)">
                                      <p:cBhvr>
                                        <p:cTn id="89" dur="500"/>
                                        <p:tgtEl>
                                          <p:spTgt spid="153"/>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slide(fromBottom)">
                                      <p:cBhvr>
                                        <p:cTn id="92" dur="500"/>
                                        <p:tgtEl>
                                          <p:spTgt spid="156"/>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57"/>
                                        </p:tgtEl>
                                        <p:attrNameLst>
                                          <p:attrName>style.visibility</p:attrName>
                                        </p:attrNameLst>
                                      </p:cBhvr>
                                      <p:to>
                                        <p:strVal val="visible"/>
                                      </p:to>
                                    </p:set>
                                    <p:animEffect transition="in" filter="slide(fromBottom)">
                                      <p:cBhvr>
                                        <p:cTn id="95" dur="500"/>
                                        <p:tgtEl>
                                          <p:spTgt spid="157"/>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158"/>
                                        </p:tgtEl>
                                        <p:attrNameLst>
                                          <p:attrName>style.visibility</p:attrName>
                                        </p:attrNameLst>
                                      </p:cBhvr>
                                      <p:to>
                                        <p:strVal val="visible"/>
                                      </p:to>
                                    </p:set>
                                    <p:animEffect transition="in" filter="slide(fromBottom)">
                                      <p:cBhvr>
                                        <p:cTn id="98" dur="500"/>
                                        <p:tgtEl>
                                          <p:spTgt spid="158"/>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159"/>
                                        </p:tgtEl>
                                        <p:attrNameLst>
                                          <p:attrName>style.visibility</p:attrName>
                                        </p:attrNameLst>
                                      </p:cBhvr>
                                      <p:to>
                                        <p:strVal val="visible"/>
                                      </p:to>
                                    </p:set>
                                    <p:animEffect transition="in" filter="slide(fromBottom)">
                                      <p:cBhvr>
                                        <p:cTn id="101" dur="500"/>
                                        <p:tgtEl>
                                          <p:spTgt spid="159"/>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163"/>
                                        </p:tgtEl>
                                        <p:attrNameLst>
                                          <p:attrName>style.visibility</p:attrName>
                                        </p:attrNameLst>
                                      </p:cBhvr>
                                      <p:to>
                                        <p:strVal val="visible"/>
                                      </p:to>
                                    </p:set>
                                    <p:animEffect transition="in" filter="slide(fromBottom)">
                                      <p:cBhvr>
                                        <p:cTn id="104"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64" grpId="0"/>
      <p:bldP spid="35" grpId="0" animBg="1"/>
      <p:bldP spid="38" grpId="0" animBg="1"/>
      <p:bldP spid="54" grpId="0" animBg="1"/>
      <p:bldP spid="75" grpId="0" animBg="1"/>
      <p:bldP spid="78" grpId="0" animBg="1"/>
      <p:bldP spid="81" grpId="0" animBg="1"/>
      <p:bldP spid="84" grpId="0" animBg="1"/>
      <p:bldP spid="88" grpId="0" animBg="1"/>
      <p:bldP spid="91" grpId="0" animBg="1"/>
      <p:bldP spid="150" grpId="0"/>
      <p:bldP spid="151" grpId="0"/>
      <p:bldP spid="152" grpId="0"/>
      <p:bldP spid="153" grpId="0"/>
      <p:bldP spid="156" grpId="0"/>
      <p:bldP spid="157" grpId="0"/>
      <p:bldP spid="158" grpId="0"/>
      <p:bldP spid="159" grpId="0"/>
      <p:bldP spid="163" grpId="0"/>
      <p:bldP spid="164" grpId="0"/>
      <p:bldP spid="12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610" name="Csoportba foglalás 77"/>
          <p:cNvGrpSpPr>
            <a:grpSpLocks/>
          </p:cNvGrpSpPr>
          <p:nvPr/>
        </p:nvGrpSpPr>
        <p:grpSpPr bwMode="auto">
          <a:xfrm>
            <a:off x="0" y="1268413"/>
            <a:ext cx="9144000" cy="5589587"/>
            <a:chOff x="0" y="1268760"/>
            <a:chExt cx="9144000" cy="5589240"/>
          </a:xfrm>
        </p:grpSpPr>
        <p:sp>
          <p:nvSpPr>
            <p:cNvPr id="79" name="Téglalap 78"/>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82" name="Téglalap 81"/>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Folyamatábra: Másik feldolgozás 1"/>
          <p:cNvSpPr/>
          <p:nvPr/>
        </p:nvSpPr>
        <p:spPr>
          <a:xfrm>
            <a:off x="179388" y="1700213"/>
            <a:ext cx="1328737" cy="620712"/>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Kérelem benyújtása</a:t>
            </a:r>
          </a:p>
        </p:txBody>
      </p:sp>
      <p:sp>
        <p:nvSpPr>
          <p:cNvPr id="9" name="Folyamatábra: Másik feldolgozás 8"/>
          <p:cNvSpPr/>
          <p:nvPr/>
        </p:nvSpPr>
        <p:spPr>
          <a:xfrm>
            <a:off x="179388" y="3165475"/>
            <a:ext cx="1328737" cy="620713"/>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Kérelem benyújtása</a:t>
            </a:r>
            <a:endParaRPr lang="hu-HU" sz="1400" dirty="0">
              <a:solidFill>
                <a:schemeClr val="bg1"/>
              </a:solidFill>
            </a:endParaRPr>
          </a:p>
        </p:txBody>
      </p:sp>
      <p:sp>
        <p:nvSpPr>
          <p:cNvPr id="12" name="Téglalap 11"/>
          <p:cNvSpPr/>
          <p:nvPr/>
        </p:nvSpPr>
        <p:spPr>
          <a:xfrm>
            <a:off x="2339975" y="3165475"/>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Kellékhiány</a:t>
            </a:r>
          </a:p>
          <a:p>
            <a:pPr algn="ctr" fontAlgn="auto">
              <a:lnSpc>
                <a:spcPts val="1400"/>
              </a:lnSpc>
              <a:spcBef>
                <a:spcPts val="0"/>
              </a:spcBef>
              <a:spcAft>
                <a:spcPts val="0"/>
              </a:spcAft>
              <a:defRPr/>
            </a:pPr>
            <a:r>
              <a:rPr lang="hu-HU" sz="1400" dirty="0">
                <a:solidFill>
                  <a:schemeClr val="bg1"/>
                </a:solidFill>
              </a:rPr>
              <a:t>pótlása</a:t>
            </a:r>
            <a:endParaRPr lang="hu-HU" sz="1400" dirty="0">
              <a:solidFill>
                <a:schemeClr val="bg1"/>
              </a:solidFill>
            </a:endParaRPr>
          </a:p>
        </p:txBody>
      </p:sp>
      <p:sp>
        <p:nvSpPr>
          <p:cNvPr id="18" name="Téglalap 17"/>
          <p:cNvSpPr/>
          <p:nvPr/>
        </p:nvSpPr>
        <p:spPr>
          <a:xfrm>
            <a:off x="4787900" y="3165475"/>
            <a:ext cx="1728788"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Teljes kérelem</a:t>
            </a:r>
            <a:endParaRPr lang="hu-HU" sz="1400" dirty="0">
              <a:solidFill>
                <a:schemeClr val="bg1"/>
              </a:solidFill>
            </a:endParaRPr>
          </a:p>
        </p:txBody>
      </p:sp>
      <p:sp>
        <p:nvSpPr>
          <p:cNvPr id="21" name="Folyamatábra: Másik feldolgozás 20"/>
          <p:cNvSpPr/>
          <p:nvPr/>
        </p:nvSpPr>
        <p:spPr>
          <a:xfrm>
            <a:off x="179388" y="4533900"/>
            <a:ext cx="1328737" cy="622300"/>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Kérelem benyújtása</a:t>
            </a:r>
            <a:endParaRPr lang="hu-HU" sz="1400" dirty="0">
              <a:solidFill>
                <a:schemeClr val="bg1"/>
              </a:solidFill>
            </a:endParaRPr>
          </a:p>
        </p:txBody>
      </p:sp>
      <p:sp>
        <p:nvSpPr>
          <p:cNvPr id="30" name="Folyamatábra: Másik feldolgozás 29"/>
          <p:cNvSpPr/>
          <p:nvPr/>
        </p:nvSpPr>
        <p:spPr>
          <a:xfrm>
            <a:off x="7164388" y="6092825"/>
            <a:ext cx="1728787" cy="623888"/>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Döntés</a:t>
            </a:r>
            <a:br>
              <a:rPr lang="hu-HU" sz="1400" dirty="0">
                <a:solidFill>
                  <a:schemeClr val="bg1"/>
                </a:solidFill>
              </a:rPr>
            </a:br>
            <a:r>
              <a:rPr lang="hu-HU" sz="1400" dirty="0">
                <a:solidFill>
                  <a:schemeClr val="bg1"/>
                </a:solidFill>
              </a:rPr>
              <a:t>(ügyintézés </a:t>
            </a:r>
            <a:r>
              <a:rPr lang="hu-HU" sz="1400" b="1" dirty="0">
                <a:solidFill>
                  <a:schemeClr val="bg1"/>
                </a:solidFill>
              </a:rPr>
              <a:t>23</a:t>
            </a:r>
            <a:r>
              <a:rPr lang="hu-HU" sz="1400" dirty="0">
                <a:solidFill>
                  <a:schemeClr val="bg1"/>
                </a:solidFill>
              </a:rPr>
              <a:t> nap)</a:t>
            </a:r>
          </a:p>
        </p:txBody>
      </p:sp>
      <p:sp>
        <p:nvSpPr>
          <p:cNvPr id="33" name="Folyamatábra: Másik feldolgozás 32"/>
          <p:cNvSpPr/>
          <p:nvPr/>
        </p:nvSpPr>
        <p:spPr>
          <a:xfrm>
            <a:off x="7164388" y="3165475"/>
            <a:ext cx="1728787" cy="622300"/>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Döntés</a:t>
            </a:r>
            <a:br>
              <a:rPr lang="hu-HU" sz="1400" dirty="0">
                <a:solidFill>
                  <a:schemeClr val="bg1"/>
                </a:solidFill>
              </a:rPr>
            </a:br>
            <a:r>
              <a:rPr lang="hu-HU" sz="1400" dirty="0">
                <a:solidFill>
                  <a:schemeClr val="bg1"/>
                </a:solidFill>
              </a:rPr>
              <a:t>(ügyintézés </a:t>
            </a:r>
            <a:r>
              <a:rPr lang="hu-HU" sz="1400" b="1" dirty="0">
                <a:solidFill>
                  <a:schemeClr val="bg1"/>
                </a:solidFill>
              </a:rPr>
              <a:t>20 nap</a:t>
            </a:r>
            <a:r>
              <a:rPr lang="hu-HU" sz="1400" dirty="0">
                <a:solidFill>
                  <a:schemeClr val="bg1"/>
                </a:solidFill>
              </a:rPr>
              <a:t>)</a:t>
            </a:r>
          </a:p>
        </p:txBody>
      </p:sp>
      <p:sp>
        <p:nvSpPr>
          <p:cNvPr id="36" name="Téglalap 35"/>
          <p:cNvSpPr/>
          <p:nvPr/>
        </p:nvSpPr>
        <p:spPr>
          <a:xfrm>
            <a:off x="2339975" y="4532313"/>
            <a:ext cx="1727200" cy="623887"/>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Kellékhiány</a:t>
            </a:r>
            <a:br>
              <a:rPr lang="hu-HU" sz="1400" dirty="0">
                <a:solidFill>
                  <a:schemeClr val="bg1"/>
                </a:solidFill>
              </a:rPr>
            </a:br>
            <a:r>
              <a:rPr lang="hu-HU" sz="1400" dirty="0">
                <a:solidFill>
                  <a:schemeClr val="bg1"/>
                </a:solidFill>
              </a:rPr>
              <a:t>pótlása</a:t>
            </a:r>
            <a:endParaRPr lang="hu-HU" sz="1400" dirty="0">
              <a:solidFill>
                <a:schemeClr val="bg1"/>
              </a:solidFill>
            </a:endParaRPr>
          </a:p>
        </p:txBody>
      </p:sp>
      <p:sp>
        <p:nvSpPr>
          <p:cNvPr id="46" name="Szövegdoboz 45"/>
          <p:cNvSpPr txBox="1">
            <a:spLocks noChangeArrowheads="1"/>
          </p:cNvSpPr>
          <p:nvPr/>
        </p:nvSpPr>
        <p:spPr bwMode="auto">
          <a:xfrm>
            <a:off x="1619250" y="3092450"/>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47" name="Szövegdoboz 46"/>
          <p:cNvSpPr txBox="1">
            <a:spLocks noChangeArrowheads="1"/>
          </p:cNvSpPr>
          <p:nvPr/>
        </p:nvSpPr>
        <p:spPr bwMode="auto">
          <a:xfrm>
            <a:off x="3995738" y="3094038"/>
            <a:ext cx="863600"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48" name="Szövegdoboz 47"/>
          <p:cNvSpPr txBox="1">
            <a:spLocks noChangeArrowheads="1"/>
          </p:cNvSpPr>
          <p:nvPr/>
        </p:nvSpPr>
        <p:spPr bwMode="auto">
          <a:xfrm>
            <a:off x="6516688" y="3092450"/>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49" name="Szövegdoboz 48"/>
          <p:cNvSpPr txBox="1">
            <a:spLocks noChangeArrowheads="1"/>
          </p:cNvSpPr>
          <p:nvPr/>
        </p:nvSpPr>
        <p:spPr bwMode="auto">
          <a:xfrm>
            <a:off x="1576388" y="4503738"/>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51" name="Szövegdoboz 50"/>
          <p:cNvSpPr txBox="1">
            <a:spLocks noChangeArrowheads="1"/>
          </p:cNvSpPr>
          <p:nvPr/>
        </p:nvSpPr>
        <p:spPr bwMode="auto">
          <a:xfrm>
            <a:off x="6443663" y="6092825"/>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52" name="Szövegdoboz 51"/>
          <p:cNvSpPr txBox="1">
            <a:spLocks noChangeArrowheads="1"/>
          </p:cNvSpPr>
          <p:nvPr/>
        </p:nvSpPr>
        <p:spPr bwMode="auto">
          <a:xfrm>
            <a:off x="5724525" y="6129338"/>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rgbClr val="7A2E0C"/>
                </a:solidFill>
                <a:latin typeface="Arial" charset="0"/>
              </a:rPr>
              <a:t>5 nap</a:t>
            </a:r>
          </a:p>
        </p:txBody>
      </p:sp>
      <p:sp>
        <p:nvSpPr>
          <p:cNvPr id="53" name="Szövegdoboz 52"/>
          <p:cNvSpPr txBox="1">
            <a:spLocks noChangeArrowheads="1"/>
          </p:cNvSpPr>
          <p:nvPr/>
        </p:nvSpPr>
        <p:spPr bwMode="auto">
          <a:xfrm>
            <a:off x="3708400" y="5878513"/>
            <a:ext cx="1223963" cy="503237"/>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15/30</a:t>
            </a:r>
          </a:p>
          <a:p>
            <a:pPr algn="ctr"/>
            <a:r>
              <a:rPr lang="hu-HU" sz="1400">
                <a:solidFill>
                  <a:schemeClr val="tx2"/>
                </a:solidFill>
                <a:latin typeface="Arial" charset="0"/>
              </a:rPr>
              <a:t>nap</a:t>
            </a:r>
          </a:p>
        </p:txBody>
      </p:sp>
      <p:sp>
        <p:nvSpPr>
          <p:cNvPr id="54" name="Szövegdoboz 53"/>
          <p:cNvSpPr txBox="1">
            <a:spLocks noChangeArrowheads="1"/>
          </p:cNvSpPr>
          <p:nvPr/>
        </p:nvSpPr>
        <p:spPr bwMode="auto">
          <a:xfrm>
            <a:off x="250825" y="1341438"/>
            <a:ext cx="1368425" cy="287337"/>
          </a:xfrm>
          <a:prstGeom prst="rect">
            <a:avLst/>
          </a:prstGeom>
          <a:noFill/>
          <a:ln w="9525">
            <a:noFill/>
            <a:miter lim="800000"/>
            <a:headEnd/>
            <a:tailEnd/>
          </a:ln>
        </p:spPr>
        <p:txBody>
          <a:bodyPr lIns="0" tIns="36000" rIns="0" bIns="36000" anchor="ctr"/>
          <a:lstStyle/>
          <a:p>
            <a:r>
              <a:rPr lang="hu-HU" sz="1400" b="1">
                <a:solidFill>
                  <a:schemeClr val="tx2"/>
                </a:solidFill>
                <a:latin typeface="Arial" charset="0"/>
              </a:rPr>
              <a:t>4. eset</a:t>
            </a:r>
          </a:p>
        </p:txBody>
      </p:sp>
      <p:sp>
        <p:nvSpPr>
          <p:cNvPr id="55" name="Szövegdoboz 54"/>
          <p:cNvSpPr txBox="1">
            <a:spLocks noChangeArrowheads="1"/>
          </p:cNvSpPr>
          <p:nvPr/>
        </p:nvSpPr>
        <p:spPr bwMode="auto">
          <a:xfrm>
            <a:off x="250825" y="4221163"/>
            <a:ext cx="1368425" cy="287337"/>
          </a:xfrm>
          <a:prstGeom prst="rect">
            <a:avLst/>
          </a:prstGeom>
          <a:noFill/>
          <a:ln w="9525">
            <a:noFill/>
            <a:miter lim="800000"/>
            <a:headEnd/>
            <a:tailEnd/>
          </a:ln>
        </p:spPr>
        <p:txBody>
          <a:bodyPr lIns="0" tIns="36000" rIns="0" bIns="36000" anchor="ctr"/>
          <a:lstStyle/>
          <a:p>
            <a:r>
              <a:rPr lang="hu-HU" sz="1400" b="1">
                <a:solidFill>
                  <a:schemeClr val="tx2"/>
                </a:solidFill>
                <a:latin typeface="Arial" charset="0"/>
              </a:rPr>
              <a:t>6. eset</a:t>
            </a:r>
          </a:p>
        </p:txBody>
      </p:sp>
      <p:sp>
        <p:nvSpPr>
          <p:cNvPr id="56" name="Szövegdoboz 55"/>
          <p:cNvSpPr txBox="1">
            <a:spLocks noChangeArrowheads="1"/>
          </p:cNvSpPr>
          <p:nvPr/>
        </p:nvSpPr>
        <p:spPr bwMode="auto">
          <a:xfrm>
            <a:off x="250825" y="2852738"/>
            <a:ext cx="1368425" cy="288925"/>
          </a:xfrm>
          <a:prstGeom prst="rect">
            <a:avLst/>
          </a:prstGeom>
          <a:noFill/>
          <a:ln w="9525">
            <a:noFill/>
            <a:miter lim="800000"/>
            <a:headEnd/>
            <a:tailEnd/>
          </a:ln>
        </p:spPr>
        <p:txBody>
          <a:bodyPr lIns="0" tIns="36000" rIns="0" bIns="36000" anchor="ctr"/>
          <a:lstStyle/>
          <a:p>
            <a:r>
              <a:rPr lang="hu-HU" sz="1400" b="1">
                <a:solidFill>
                  <a:schemeClr val="tx2"/>
                </a:solidFill>
                <a:latin typeface="Arial" charset="0"/>
              </a:rPr>
              <a:t>5. eset</a:t>
            </a:r>
          </a:p>
        </p:txBody>
      </p:sp>
      <p:sp>
        <p:nvSpPr>
          <p:cNvPr id="62" name="Téglalap 61"/>
          <p:cNvSpPr/>
          <p:nvPr/>
        </p:nvSpPr>
        <p:spPr>
          <a:xfrm>
            <a:off x="2339975" y="1701800"/>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Kellékhiány</a:t>
            </a:r>
            <a:br>
              <a:rPr lang="hu-HU" sz="1400" dirty="0">
                <a:solidFill>
                  <a:schemeClr val="bg1"/>
                </a:solidFill>
              </a:rPr>
            </a:br>
            <a:r>
              <a:rPr lang="hu-HU" sz="1400" dirty="0">
                <a:solidFill>
                  <a:schemeClr val="bg1"/>
                </a:solidFill>
              </a:rPr>
              <a:t>pótlása</a:t>
            </a:r>
            <a:endParaRPr lang="hu-HU" sz="1400" dirty="0">
              <a:solidFill>
                <a:schemeClr val="bg1"/>
              </a:solidFill>
            </a:endParaRPr>
          </a:p>
        </p:txBody>
      </p:sp>
      <p:sp>
        <p:nvSpPr>
          <p:cNvPr id="65" name="Téglalap 64"/>
          <p:cNvSpPr/>
          <p:nvPr/>
        </p:nvSpPr>
        <p:spPr>
          <a:xfrm>
            <a:off x="4787900" y="1701800"/>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Nem teljesítés</a:t>
            </a:r>
          </a:p>
        </p:txBody>
      </p:sp>
      <p:sp>
        <p:nvSpPr>
          <p:cNvPr id="68" name="Folyamatábra: Másik feldolgozás 67"/>
          <p:cNvSpPr/>
          <p:nvPr/>
        </p:nvSpPr>
        <p:spPr>
          <a:xfrm>
            <a:off x="7164388" y="1701800"/>
            <a:ext cx="1727200" cy="622300"/>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Döntés</a:t>
            </a:r>
            <a:br>
              <a:rPr lang="hu-HU" sz="1400" dirty="0">
                <a:solidFill>
                  <a:schemeClr val="bg1"/>
                </a:solidFill>
              </a:rPr>
            </a:br>
            <a:r>
              <a:rPr lang="hu-HU" sz="1400" dirty="0">
                <a:solidFill>
                  <a:schemeClr val="bg1"/>
                </a:solidFill>
              </a:rPr>
              <a:t>(ügyintézés </a:t>
            </a:r>
            <a:r>
              <a:rPr lang="hu-HU" sz="1400" b="1" dirty="0">
                <a:solidFill>
                  <a:schemeClr val="bg1"/>
                </a:solidFill>
              </a:rPr>
              <a:t>20 nap</a:t>
            </a:r>
            <a:r>
              <a:rPr lang="hu-HU" sz="1400" dirty="0">
                <a:solidFill>
                  <a:schemeClr val="bg1"/>
                </a:solidFill>
              </a:rPr>
              <a:t>)</a:t>
            </a:r>
            <a:endParaRPr lang="hu-HU" sz="1400" dirty="0">
              <a:solidFill>
                <a:schemeClr val="bg1"/>
              </a:solidFill>
            </a:endParaRPr>
          </a:p>
        </p:txBody>
      </p:sp>
      <p:sp>
        <p:nvSpPr>
          <p:cNvPr id="73" name="Szövegdoboz 72"/>
          <p:cNvSpPr txBox="1">
            <a:spLocks noChangeArrowheads="1"/>
          </p:cNvSpPr>
          <p:nvPr/>
        </p:nvSpPr>
        <p:spPr bwMode="auto">
          <a:xfrm>
            <a:off x="1619250" y="1628775"/>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74" name="Szövegdoboz 73"/>
          <p:cNvSpPr txBox="1">
            <a:spLocks noChangeArrowheads="1"/>
          </p:cNvSpPr>
          <p:nvPr/>
        </p:nvSpPr>
        <p:spPr bwMode="auto">
          <a:xfrm>
            <a:off x="3995738" y="1628775"/>
            <a:ext cx="863600"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75" name="Szövegdoboz 74"/>
          <p:cNvSpPr txBox="1">
            <a:spLocks noChangeArrowheads="1"/>
          </p:cNvSpPr>
          <p:nvPr/>
        </p:nvSpPr>
        <p:spPr bwMode="auto">
          <a:xfrm>
            <a:off x="6515100" y="1628775"/>
            <a:ext cx="620713"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80" name="Téglalap 79"/>
          <p:cNvSpPr/>
          <p:nvPr/>
        </p:nvSpPr>
        <p:spPr>
          <a:xfrm>
            <a:off x="4787900" y="4533900"/>
            <a:ext cx="1728788" cy="623888"/>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Szakhatóság megkeresése</a:t>
            </a:r>
            <a:endParaRPr lang="hu-HU" sz="1400" dirty="0">
              <a:solidFill>
                <a:schemeClr val="bg1"/>
              </a:solidFill>
            </a:endParaRPr>
          </a:p>
        </p:txBody>
      </p:sp>
      <p:sp>
        <p:nvSpPr>
          <p:cNvPr id="83" name="Téglalap 82"/>
          <p:cNvSpPr/>
          <p:nvPr/>
        </p:nvSpPr>
        <p:spPr>
          <a:xfrm>
            <a:off x="2339975" y="6092825"/>
            <a:ext cx="1727200" cy="623888"/>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Szakhatósági hozzájárulás</a:t>
            </a:r>
            <a:endParaRPr lang="hu-HU" sz="1400" dirty="0">
              <a:solidFill>
                <a:schemeClr val="bg1"/>
              </a:solidFill>
            </a:endParaRPr>
          </a:p>
        </p:txBody>
      </p:sp>
      <p:sp>
        <p:nvSpPr>
          <p:cNvPr id="86" name="Téglalap 85"/>
          <p:cNvSpPr/>
          <p:nvPr/>
        </p:nvSpPr>
        <p:spPr>
          <a:xfrm>
            <a:off x="4643438" y="6092825"/>
            <a:ext cx="1728787" cy="623888"/>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Teljes kérelem</a:t>
            </a:r>
            <a:endParaRPr lang="hu-HU" sz="1400" dirty="0">
              <a:solidFill>
                <a:schemeClr val="bg1"/>
              </a:solidFill>
            </a:endParaRPr>
          </a:p>
        </p:txBody>
      </p:sp>
      <p:sp>
        <p:nvSpPr>
          <p:cNvPr id="106" name="Szövegdoboz 105"/>
          <p:cNvSpPr txBox="1">
            <a:spLocks noChangeArrowheads="1"/>
          </p:cNvSpPr>
          <p:nvPr/>
        </p:nvSpPr>
        <p:spPr bwMode="auto">
          <a:xfrm>
            <a:off x="3995738" y="4483100"/>
            <a:ext cx="863600"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107" name="Szövegdoboz 106"/>
          <p:cNvSpPr txBox="1">
            <a:spLocks noChangeArrowheads="1"/>
          </p:cNvSpPr>
          <p:nvPr/>
        </p:nvSpPr>
        <p:spPr bwMode="auto">
          <a:xfrm>
            <a:off x="4097338" y="5300663"/>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3 nap</a:t>
            </a:r>
          </a:p>
        </p:txBody>
      </p:sp>
      <p:sp>
        <p:nvSpPr>
          <p:cNvPr id="77"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a:t>
            </a:r>
          </a:p>
          <a:p>
            <a:pPr fontAlgn="auto">
              <a:lnSpc>
                <a:spcPts val="4000"/>
              </a:lnSpc>
              <a:spcAft>
                <a:spcPts val="0"/>
              </a:spcAft>
              <a:defRPr/>
            </a:pPr>
            <a:r>
              <a:rPr lang="hu-HU" sz="4400" b="1" dirty="0">
                <a:solidFill>
                  <a:srgbClr val="FF0000"/>
                </a:solidFill>
                <a:ea typeface="+mj-ea"/>
                <a:cs typeface="Times New Roman" pitchFamily="18" charset="0"/>
              </a:rPr>
              <a:t>lefolytatásának esetkörei II.</a:t>
            </a:r>
            <a:endParaRPr lang="hu-HU" sz="4400" b="1" dirty="0">
              <a:solidFill>
                <a:srgbClr val="FF0000"/>
              </a:solidFill>
              <a:ea typeface="+mj-ea"/>
              <a:cs typeface="Times New Roman" pitchFamily="18" charset="0"/>
            </a:endParaRPr>
          </a:p>
        </p:txBody>
      </p:sp>
      <p:cxnSp>
        <p:nvCxnSpPr>
          <p:cNvPr id="38" name="Egyenes összekötő 37"/>
          <p:cNvCxnSpPr>
            <a:stCxn id="12" idx="3"/>
            <a:endCxn id="18" idx="1"/>
          </p:cNvCxnSpPr>
          <p:nvPr/>
        </p:nvCxnSpPr>
        <p:spPr>
          <a:xfrm>
            <a:off x="4067175" y="3476625"/>
            <a:ext cx="720725"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a:stCxn id="18" idx="3"/>
            <a:endCxn id="33" idx="1"/>
          </p:cNvCxnSpPr>
          <p:nvPr/>
        </p:nvCxnSpPr>
        <p:spPr>
          <a:xfrm>
            <a:off x="6516688" y="3476625"/>
            <a:ext cx="647700"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a:stCxn id="9" idx="3"/>
            <a:endCxn id="12" idx="1"/>
          </p:cNvCxnSpPr>
          <p:nvPr/>
        </p:nvCxnSpPr>
        <p:spPr>
          <a:xfrm>
            <a:off x="1508125" y="3475038"/>
            <a:ext cx="831850" cy="1587"/>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a:stCxn id="21" idx="3"/>
            <a:endCxn id="36" idx="1"/>
          </p:cNvCxnSpPr>
          <p:nvPr/>
        </p:nvCxnSpPr>
        <p:spPr>
          <a:xfrm flipV="1">
            <a:off x="1508125" y="4845050"/>
            <a:ext cx="831850"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gyenes összekötő 69"/>
          <p:cNvCxnSpPr>
            <a:stCxn id="62" idx="3"/>
            <a:endCxn id="65" idx="1"/>
          </p:cNvCxnSpPr>
          <p:nvPr/>
        </p:nvCxnSpPr>
        <p:spPr>
          <a:xfrm>
            <a:off x="4067175" y="2012950"/>
            <a:ext cx="720725"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a:stCxn id="65" idx="3"/>
            <a:endCxn id="68" idx="1"/>
          </p:cNvCxnSpPr>
          <p:nvPr/>
        </p:nvCxnSpPr>
        <p:spPr>
          <a:xfrm>
            <a:off x="6515100" y="2012950"/>
            <a:ext cx="649288"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gyenes összekötő 71"/>
          <p:cNvCxnSpPr>
            <a:stCxn id="2" idx="3"/>
            <a:endCxn id="62" idx="1"/>
          </p:cNvCxnSpPr>
          <p:nvPr/>
        </p:nvCxnSpPr>
        <p:spPr>
          <a:xfrm>
            <a:off x="1508125" y="2009775"/>
            <a:ext cx="831850" cy="3175"/>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gyenes összekötő 95"/>
          <p:cNvCxnSpPr>
            <a:stCxn id="36" idx="3"/>
            <a:endCxn id="80" idx="1"/>
          </p:cNvCxnSpPr>
          <p:nvPr/>
        </p:nvCxnSpPr>
        <p:spPr>
          <a:xfrm>
            <a:off x="4067175" y="4845050"/>
            <a:ext cx="720725" cy="1588"/>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Egyenes összekötő 101"/>
          <p:cNvCxnSpPr>
            <a:stCxn id="86" idx="3"/>
            <a:endCxn id="30" idx="1"/>
          </p:cNvCxnSpPr>
          <p:nvPr/>
        </p:nvCxnSpPr>
        <p:spPr>
          <a:xfrm>
            <a:off x="6372225" y="6403975"/>
            <a:ext cx="792163"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zögletes összekötő 154"/>
          <p:cNvCxnSpPr>
            <a:stCxn id="80" idx="2"/>
            <a:endCxn id="83" idx="0"/>
          </p:cNvCxnSpPr>
          <p:nvPr/>
        </p:nvCxnSpPr>
        <p:spPr>
          <a:xfrm rot="5400000">
            <a:off x="3960019" y="4401344"/>
            <a:ext cx="935037" cy="2447925"/>
          </a:xfrm>
          <a:prstGeom prst="bentConnector3">
            <a:avLst>
              <a:gd name="adj1" fmla="val 5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Egyenes összekötő nyíllal 156"/>
          <p:cNvCxnSpPr>
            <a:stCxn id="83" idx="3"/>
            <a:endCxn id="86" idx="1"/>
          </p:cNvCxnSpPr>
          <p:nvPr/>
        </p:nvCxnSpPr>
        <p:spPr>
          <a:xfrm>
            <a:off x="4067175" y="6403975"/>
            <a:ext cx="576263"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slide(fromBottom)">
                                      <p:cBhvr>
                                        <p:cTn id="10" dur="500"/>
                                        <p:tgtEl>
                                          <p:spTgt spid="5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slide(fromBottom)">
                                      <p:cBhvr>
                                        <p:cTn id="13" dur="500"/>
                                        <p:tgtEl>
                                          <p:spTgt spid="6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slide(fromBottom)">
                                      <p:cBhvr>
                                        <p:cTn id="16" dur="500"/>
                                        <p:tgtEl>
                                          <p:spTgt spid="6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slide(fromBottom)">
                                      <p:cBhvr>
                                        <p:cTn id="19" dur="500"/>
                                        <p:tgtEl>
                                          <p:spTgt spid="68"/>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slide(fromBottom)">
                                      <p:cBhvr>
                                        <p:cTn id="22" dur="500"/>
                                        <p:tgtEl>
                                          <p:spTgt spid="7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slide(fromBottom)">
                                      <p:cBhvr>
                                        <p:cTn id="25" dur="500"/>
                                        <p:tgtEl>
                                          <p:spTgt spid="7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slide(fromBottom)">
                                      <p:cBhvr>
                                        <p:cTn id="28" dur="500"/>
                                        <p:tgtEl>
                                          <p:spTgt spid="75"/>
                                        </p:tgtEl>
                                      </p:cBhvr>
                                    </p:animEffect>
                                  </p:childTnLst>
                                </p:cTn>
                              </p:par>
                              <p:par>
                                <p:cTn id="29" presetID="1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slide(fromBottom)">
                                      <p:cBhvr>
                                        <p:cTn id="31" dur="500"/>
                                        <p:tgtEl>
                                          <p:spTgt spid="70"/>
                                        </p:tgtEl>
                                      </p:cBhvr>
                                    </p:animEffect>
                                  </p:childTnLst>
                                </p:cTn>
                              </p:par>
                              <p:par>
                                <p:cTn id="32" presetID="12" presetClass="entr" presetSubtype="4"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slide(fromBottom)">
                                      <p:cBhvr>
                                        <p:cTn id="34" dur="500"/>
                                        <p:tgtEl>
                                          <p:spTgt spid="71"/>
                                        </p:tgtEl>
                                      </p:cBhvr>
                                    </p:animEffect>
                                  </p:childTnLst>
                                </p:cTn>
                              </p:par>
                              <p:par>
                                <p:cTn id="35" presetID="12" presetClass="entr" presetSubtype="4"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slide(fromBottom)">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lide(fromBottom)">
                                      <p:cBhvr>
                                        <p:cTn id="45" dur="500"/>
                                        <p:tgtEl>
                                          <p:spTgt spid="12"/>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slide(fromBottom)">
                                      <p:cBhvr>
                                        <p:cTn id="48" dur="500"/>
                                        <p:tgtEl>
                                          <p:spTgt spid="1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slide(fromBottom)">
                                      <p:cBhvr>
                                        <p:cTn id="51" dur="500"/>
                                        <p:tgtEl>
                                          <p:spTgt spid="33"/>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slide(fromBottom)">
                                      <p:cBhvr>
                                        <p:cTn id="54" dur="500"/>
                                        <p:tgtEl>
                                          <p:spTgt spid="46"/>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slide(fromBottom)">
                                      <p:cBhvr>
                                        <p:cTn id="57" dur="500"/>
                                        <p:tgtEl>
                                          <p:spTgt spid="47"/>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slide(fromBottom)">
                                      <p:cBhvr>
                                        <p:cTn id="60" dur="500"/>
                                        <p:tgtEl>
                                          <p:spTgt spid="48"/>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slide(fromBottom)">
                                      <p:cBhvr>
                                        <p:cTn id="63" dur="500"/>
                                        <p:tgtEl>
                                          <p:spTgt spid="56"/>
                                        </p:tgtEl>
                                      </p:cBhvr>
                                    </p:animEffect>
                                  </p:childTnLst>
                                </p:cTn>
                              </p:par>
                              <p:par>
                                <p:cTn id="64" presetID="12" presetClass="entr" presetSubtype="4"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slide(fromBottom)">
                                      <p:cBhvr>
                                        <p:cTn id="66" dur="500"/>
                                        <p:tgtEl>
                                          <p:spTgt spid="38"/>
                                        </p:tgtEl>
                                      </p:cBhvr>
                                    </p:animEffect>
                                  </p:childTnLst>
                                </p:cTn>
                              </p:par>
                              <p:par>
                                <p:cTn id="67" presetID="12" presetClass="entr" presetSubtype="4"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slide(fromBottom)">
                                      <p:cBhvr>
                                        <p:cTn id="69" dur="500"/>
                                        <p:tgtEl>
                                          <p:spTgt spid="39"/>
                                        </p:tgtEl>
                                      </p:cBhvr>
                                    </p:animEffect>
                                  </p:childTnLst>
                                </p:cTn>
                              </p:par>
                              <p:par>
                                <p:cTn id="70" presetID="12" presetClass="entr" presetSubtype="4"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slide(fromBottom)">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lide(fromBottom)">
                                      <p:cBhvr>
                                        <p:cTn id="77" dur="500"/>
                                        <p:tgtEl>
                                          <p:spTgt spid="21"/>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slide(fromBottom)">
                                      <p:cBhvr>
                                        <p:cTn id="80" dur="500"/>
                                        <p:tgtEl>
                                          <p:spTgt spid="30"/>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slide(fromBottom)">
                                      <p:cBhvr>
                                        <p:cTn id="83" dur="500"/>
                                        <p:tgtEl>
                                          <p:spTgt spid="36"/>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slide(fromBottom)">
                                      <p:cBhvr>
                                        <p:cTn id="86" dur="500"/>
                                        <p:tgtEl>
                                          <p:spTgt spid="49"/>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slide(fromBottom)">
                                      <p:cBhvr>
                                        <p:cTn id="89" dur="500"/>
                                        <p:tgtEl>
                                          <p:spTgt spid="51"/>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slide(fromBottom)">
                                      <p:cBhvr>
                                        <p:cTn id="92" dur="500"/>
                                        <p:tgtEl>
                                          <p:spTgt spid="52"/>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slide(fromBottom)">
                                      <p:cBhvr>
                                        <p:cTn id="95" dur="500"/>
                                        <p:tgtEl>
                                          <p:spTgt spid="53"/>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slide(fromBottom)">
                                      <p:cBhvr>
                                        <p:cTn id="98" dur="500"/>
                                        <p:tgtEl>
                                          <p:spTgt spid="55"/>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slide(fromBottom)">
                                      <p:cBhvr>
                                        <p:cTn id="101" dur="500"/>
                                        <p:tgtEl>
                                          <p:spTgt spid="80"/>
                                        </p:tgtEl>
                                      </p:cBhvr>
                                    </p:animEffect>
                                  </p:childTnLst>
                                </p:cTn>
                              </p:par>
                              <p:par>
                                <p:cTn id="102" presetID="12" presetClass="entr" presetSubtype="4" fill="hold" grpId="0" nodeType="withEffect">
                                  <p:stCondLst>
                                    <p:cond delay="0"/>
                                  </p:stCondLst>
                                  <p:childTnLst>
                                    <p:set>
                                      <p:cBhvr>
                                        <p:cTn id="103" dur="1" fill="hold">
                                          <p:stCondLst>
                                            <p:cond delay="0"/>
                                          </p:stCondLst>
                                        </p:cTn>
                                        <p:tgtEl>
                                          <p:spTgt spid="83"/>
                                        </p:tgtEl>
                                        <p:attrNameLst>
                                          <p:attrName>style.visibility</p:attrName>
                                        </p:attrNameLst>
                                      </p:cBhvr>
                                      <p:to>
                                        <p:strVal val="visible"/>
                                      </p:to>
                                    </p:set>
                                    <p:animEffect transition="in" filter="slide(fromBottom)">
                                      <p:cBhvr>
                                        <p:cTn id="104" dur="500"/>
                                        <p:tgtEl>
                                          <p:spTgt spid="8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slide(fromBottom)">
                                      <p:cBhvr>
                                        <p:cTn id="107" dur="500"/>
                                        <p:tgtEl>
                                          <p:spTgt spid="86"/>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slide(fromBottom)">
                                      <p:cBhvr>
                                        <p:cTn id="110" dur="500"/>
                                        <p:tgtEl>
                                          <p:spTgt spid="106"/>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107"/>
                                        </p:tgtEl>
                                        <p:attrNameLst>
                                          <p:attrName>style.visibility</p:attrName>
                                        </p:attrNameLst>
                                      </p:cBhvr>
                                      <p:to>
                                        <p:strVal val="visible"/>
                                      </p:to>
                                    </p:set>
                                    <p:animEffect transition="in" filter="slide(fromBottom)">
                                      <p:cBhvr>
                                        <p:cTn id="113" dur="500"/>
                                        <p:tgtEl>
                                          <p:spTgt spid="107"/>
                                        </p:tgtEl>
                                      </p:cBhvr>
                                    </p:animEffect>
                                  </p:childTnLst>
                                </p:cTn>
                              </p:par>
                              <p:par>
                                <p:cTn id="114" presetID="12" presetClass="entr" presetSubtype="4"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slide(fromBottom)">
                                      <p:cBhvr>
                                        <p:cTn id="116" dur="500"/>
                                        <p:tgtEl>
                                          <p:spTgt spid="45"/>
                                        </p:tgtEl>
                                      </p:cBhvr>
                                    </p:animEffect>
                                  </p:childTnLst>
                                </p:cTn>
                              </p:par>
                              <p:par>
                                <p:cTn id="117" presetID="12" presetClass="entr" presetSubtype="4" fill="hold" nodeType="with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slide(fromBottom)">
                                      <p:cBhvr>
                                        <p:cTn id="119" dur="500"/>
                                        <p:tgtEl>
                                          <p:spTgt spid="96"/>
                                        </p:tgtEl>
                                      </p:cBhvr>
                                    </p:animEffect>
                                  </p:childTnLst>
                                </p:cTn>
                              </p:par>
                              <p:par>
                                <p:cTn id="120" presetID="12" presetClass="entr" presetSubtype="4" fill="hold" nodeType="with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slide(fromBottom)">
                                      <p:cBhvr>
                                        <p:cTn id="122" dur="500"/>
                                        <p:tgtEl>
                                          <p:spTgt spid="102"/>
                                        </p:tgtEl>
                                      </p:cBhvr>
                                    </p:animEffect>
                                  </p:childTnLst>
                                </p:cTn>
                              </p:par>
                              <p:par>
                                <p:cTn id="123" presetID="12" presetClass="entr" presetSubtype="4" fill="hold" nodeType="withEffect">
                                  <p:stCondLst>
                                    <p:cond delay="0"/>
                                  </p:stCondLst>
                                  <p:childTnLst>
                                    <p:set>
                                      <p:cBhvr>
                                        <p:cTn id="124" dur="1" fill="hold">
                                          <p:stCondLst>
                                            <p:cond delay="0"/>
                                          </p:stCondLst>
                                        </p:cTn>
                                        <p:tgtEl>
                                          <p:spTgt spid="155"/>
                                        </p:tgtEl>
                                        <p:attrNameLst>
                                          <p:attrName>style.visibility</p:attrName>
                                        </p:attrNameLst>
                                      </p:cBhvr>
                                      <p:to>
                                        <p:strVal val="visible"/>
                                      </p:to>
                                    </p:set>
                                    <p:animEffect transition="in" filter="slide(fromBottom)">
                                      <p:cBhvr>
                                        <p:cTn id="125" dur="500"/>
                                        <p:tgtEl>
                                          <p:spTgt spid="155"/>
                                        </p:tgtEl>
                                      </p:cBhvr>
                                    </p:animEffect>
                                  </p:childTnLst>
                                </p:cTn>
                              </p:par>
                              <p:par>
                                <p:cTn id="126" presetID="12" presetClass="entr" presetSubtype="4" fill="hold" nodeType="withEffect">
                                  <p:stCondLst>
                                    <p:cond delay="0"/>
                                  </p:stCondLst>
                                  <p:childTnLst>
                                    <p:set>
                                      <p:cBhvr>
                                        <p:cTn id="127" dur="1" fill="hold">
                                          <p:stCondLst>
                                            <p:cond delay="0"/>
                                          </p:stCondLst>
                                        </p:cTn>
                                        <p:tgtEl>
                                          <p:spTgt spid="157"/>
                                        </p:tgtEl>
                                        <p:attrNameLst>
                                          <p:attrName>style.visibility</p:attrName>
                                        </p:attrNameLst>
                                      </p:cBhvr>
                                      <p:to>
                                        <p:strVal val="visible"/>
                                      </p:to>
                                    </p:set>
                                    <p:animEffect transition="in" filter="slide(fromBottom)">
                                      <p:cBhvr>
                                        <p:cTn id="128"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P spid="18" grpId="0" animBg="1"/>
      <p:bldP spid="21" grpId="0" animBg="1"/>
      <p:bldP spid="30" grpId="0" animBg="1"/>
      <p:bldP spid="33" grpId="0" animBg="1"/>
      <p:bldP spid="36" grpId="0" animBg="1"/>
      <p:bldP spid="46" grpId="0"/>
      <p:bldP spid="47" grpId="0"/>
      <p:bldP spid="48" grpId="0"/>
      <p:bldP spid="49" grpId="0"/>
      <p:bldP spid="51" grpId="0"/>
      <p:bldP spid="52" grpId="0"/>
      <p:bldP spid="53" grpId="0"/>
      <p:bldP spid="54" grpId="0"/>
      <p:bldP spid="55" grpId="0"/>
      <p:bldP spid="56" grpId="0"/>
      <p:bldP spid="62" grpId="0" animBg="1"/>
      <p:bldP spid="65" grpId="0" animBg="1"/>
      <p:bldP spid="68" grpId="0" animBg="1"/>
      <p:bldP spid="73" grpId="0"/>
      <p:bldP spid="74" grpId="0"/>
      <p:bldP spid="75" grpId="0"/>
      <p:bldP spid="80" grpId="0" animBg="1"/>
      <p:bldP spid="83" grpId="0" animBg="1"/>
      <p:bldP spid="86" grpId="0" animBg="1"/>
      <p:bldP spid="106" grpId="0"/>
      <p:bldP spid="107"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634" name="Csoportba foglalás 43"/>
          <p:cNvGrpSpPr>
            <a:grpSpLocks/>
          </p:cNvGrpSpPr>
          <p:nvPr/>
        </p:nvGrpSpPr>
        <p:grpSpPr bwMode="auto">
          <a:xfrm>
            <a:off x="0" y="1268413"/>
            <a:ext cx="9144000" cy="5589587"/>
            <a:chOff x="0" y="1268760"/>
            <a:chExt cx="9144000" cy="5589240"/>
          </a:xfrm>
        </p:grpSpPr>
        <p:sp>
          <p:nvSpPr>
            <p:cNvPr id="45" name="Téglalap 4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47" name="Téglalap 4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9635" name="Szövegdoboz 1"/>
          <p:cNvSpPr txBox="1">
            <a:spLocks noChangeArrowheads="1"/>
          </p:cNvSpPr>
          <p:nvPr/>
        </p:nvSpPr>
        <p:spPr bwMode="auto">
          <a:xfrm>
            <a:off x="0" y="333375"/>
            <a:ext cx="9144000" cy="719138"/>
          </a:xfrm>
          <a:prstGeom prst="rect">
            <a:avLst/>
          </a:prstGeom>
          <a:noFill/>
          <a:ln w="9525">
            <a:noFill/>
            <a:miter lim="800000"/>
            <a:headEnd/>
            <a:tailEnd/>
          </a:ln>
        </p:spPr>
        <p:txBody>
          <a:bodyPr/>
          <a:lstStyle/>
          <a:p>
            <a:pPr algn="ctr"/>
            <a:r>
              <a:rPr lang="hu-HU" sz="3200" b="1">
                <a:solidFill>
                  <a:srgbClr val="93380F"/>
                </a:solidFill>
                <a:latin typeface="Arial" charset="0"/>
              </a:rPr>
              <a:t> </a:t>
            </a:r>
          </a:p>
        </p:txBody>
      </p:sp>
      <p:sp>
        <p:nvSpPr>
          <p:cNvPr id="5" name="Folyamatábra: Másik feldolgozás 4"/>
          <p:cNvSpPr/>
          <p:nvPr/>
        </p:nvSpPr>
        <p:spPr>
          <a:xfrm>
            <a:off x="179388" y="2782888"/>
            <a:ext cx="1328737" cy="620712"/>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Kérelem benyújtása</a:t>
            </a:r>
          </a:p>
        </p:txBody>
      </p:sp>
      <p:sp>
        <p:nvSpPr>
          <p:cNvPr id="8" name="Folyamatábra: Másik feldolgozás 7"/>
          <p:cNvSpPr/>
          <p:nvPr/>
        </p:nvSpPr>
        <p:spPr>
          <a:xfrm>
            <a:off x="7164388" y="5084763"/>
            <a:ext cx="1727200" cy="623887"/>
          </a:xfrm>
          <a:prstGeom prst="flowChartAlternateProcess">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Döntés</a:t>
            </a:r>
            <a:br>
              <a:rPr lang="hu-HU" sz="1400" dirty="0">
                <a:solidFill>
                  <a:schemeClr val="bg1"/>
                </a:solidFill>
              </a:rPr>
            </a:br>
            <a:r>
              <a:rPr lang="hu-HU" sz="1400" dirty="0">
                <a:solidFill>
                  <a:schemeClr val="bg1"/>
                </a:solidFill>
              </a:rPr>
              <a:t>(23 nap)</a:t>
            </a:r>
            <a:endParaRPr lang="hu-HU" sz="1400" dirty="0">
              <a:solidFill>
                <a:schemeClr val="bg1"/>
              </a:solidFill>
            </a:endParaRPr>
          </a:p>
        </p:txBody>
      </p:sp>
      <p:sp>
        <p:nvSpPr>
          <p:cNvPr id="11" name="Téglalap 10"/>
          <p:cNvSpPr/>
          <p:nvPr/>
        </p:nvSpPr>
        <p:spPr>
          <a:xfrm>
            <a:off x="2268538" y="2781300"/>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Kellékhiány</a:t>
            </a:r>
            <a:br>
              <a:rPr lang="hu-HU" sz="1400" dirty="0">
                <a:solidFill>
                  <a:schemeClr val="bg1"/>
                </a:solidFill>
              </a:rPr>
            </a:br>
            <a:r>
              <a:rPr lang="hu-HU" sz="1400" dirty="0">
                <a:solidFill>
                  <a:schemeClr val="bg1"/>
                </a:solidFill>
              </a:rPr>
              <a:t>pótlása</a:t>
            </a:r>
          </a:p>
        </p:txBody>
      </p:sp>
      <p:cxnSp>
        <p:nvCxnSpPr>
          <p:cNvPr id="13" name="Szögletes összekötő 129"/>
          <p:cNvCxnSpPr>
            <a:stCxn id="40" idx="0"/>
            <a:endCxn id="23" idx="1"/>
          </p:cNvCxnSpPr>
          <p:nvPr/>
        </p:nvCxnSpPr>
        <p:spPr>
          <a:xfrm rot="5400000" flipH="1" flipV="1">
            <a:off x="6456363" y="3370263"/>
            <a:ext cx="984250" cy="431800"/>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stCxn id="5" idx="3"/>
            <a:endCxn id="11" idx="1"/>
          </p:cNvCxnSpPr>
          <p:nvPr/>
        </p:nvCxnSpPr>
        <p:spPr>
          <a:xfrm flipV="1">
            <a:off x="1508125" y="3092450"/>
            <a:ext cx="760413" cy="0"/>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Szövegdoboz 14"/>
          <p:cNvSpPr txBox="1">
            <a:spLocks noChangeArrowheads="1"/>
          </p:cNvSpPr>
          <p:nvPr/>
        </p:nvSpPr>
        <p:spPr bwMode="auto">
          <a:xfrm>
            <a:off x="1576388" y="2755900"/>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5 nap</a:t>
            </a:r>
          </a:p>
        </p:txBody>
      </p:sp>
      <p:sp>
        <p:nvSpPr>
          <p:cNvPr id="20" name="Téglalap 19"/>
          <p:cNvSpPr/>
          <p:nvPr/>
        </p:nvSpPr>
        <p:spPr>
          <a:xfrm>
            <a:off x="4716463" y="2782888"/>
            <a:ext cx="17272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endParaRPr lang="hu-HU" sz="1400" dirty="0">
              <a:solidFill>
                <a:srgbClr val="93380F"/>
              </a:solidFill>
              <a:latin typeface="Arial" pitchFamily="34" charset="0"/>
              <a:cs typeface="Arial" pitchFamily="34" charset="0"/>
            </a:endParaRPr>
          </a:p>
        </p:txBody>
      </p:sp>
      <p:sp>
        <p:nvSpPr>
          <p:cNvPr id="21" name="Szövegdoboz 20"/>
          <p:cNvSpPr txBox="1"/>
          <p:nvPr/>
        </p:nvSpPr>
        <p:spPr>
          <a:xfrm>
            <a:off x="4716463" y="2782888"/>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Megkeresés</a:t>
            </a:r>
            <a:endParaRPr lang="hu-HU" sz="1400" dirty="0">
              <a:solidFill>
                <a:schemeClr val="bg1"/>
              </a:solidFill>
            </a:endParaRPr>
          </a:p>
        </p:txBody>
      </p:sp>
      <p:sp>
        <p:nvSpPr>
          <p:cNvPr id="23" name="Téglalap 22"/>
          <p:cNvSpPr/>
          <p:nvPr/>
        </p:nvSpPr>
        <p:spPr>
          <a:xfrm>
            <a:off x="7164388" y="2782888"/>
            <a:ext cx="1727200" cy="622300"/>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Teljes</a:t>
            </a:r>
          </a:p>
          <a:p>
            <a:pPr algn="ctr" fontAlgn="auto">
              <a:lnSpc>
                <a:spcPts val="1400"/>
              </a:lnSpc>
              <a:spcBef>
                <a:spcPts val="0"/>
              </a:spcBef>
              <a:spcAft>
                <a:spcPts val="0"/>
              </a:spcAft>
              <a:defRPr/>
            </a:pPr>
            <a:r>
              <a:rPr lang="hu-HU" sz="1400" dirty="0">
                <a:solidFill>
                  <a:schemeClr val="bg1"/>
                </a:solidFill>
              </a:rPr>
              <a:t>kérelem</a:t>
            </a:r>
            <a:endParaRPr lang="hu-HU" sz="1400" dirty="0">
              <a:solidFill>
                <a:schemeClr val="bg1"/>
              </a:solidFill>
            </a:endParaRPr>
          </a:p>
        </p:txBody>
      </p:sp>
      <p:cxnSp>
        <p:nvCxnSpPr>
          <p:cNvPr id="28" name="Egyenes összekötő 27"/>
          <p:cNvCxnSpPr>
            <a:stCxn id="11" idx="3"/>
            <a:endCxn id="21" idx="1"/>
          </p:cNvCxnSpPr>
          <p:nvPr/>
        </p:nvCxnSpPr>
        <p:spPr>
          <a:xfrm>
            <a:off x="3995738" y="3092450"/>
            <a:ext cx="720725" cy="1588"/>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a:stCxn id="23" idx="2"/>
          </p:cNvCxnSpPr>
          <p:nvPr/>
        </p:nvCxnSpPr>
        <p:spPr>
          <a:xfrm>
            <a:off x="8027988" y="3405188"/>
            <a:ext cx="0" cy="1679575"/>
          </a:xfrm>
          <a:prstGeom prst="line">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Szövegdoboz 30"/>
          <p:cNvSpPr txBox="1">
            <a:spLocks noChangeArrowheads="1"/>
          </p:cNvSpPr>
          <p:nvPr/>
        </p:nvSpPr>
        <p:spPr bwMode="auto">
          <a:xfrm>
            <a:off x="3924300" y="2755900"/>
            <a:ext cx="863600" cy="287338"/>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34" name="Téglalap 33"/>
          <p:cNvSpPr/>
          <p:nvPr/>
        </p:nvSpPr>
        <p:spPr>
          <a:xfrm>
            <a:off x="5940425" y="1484313"/>
            <a:ext cx="1727200" cy="623887"/>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Tartalmi</a:t>
            </a:r>
          </a:p>
          <a:p>
            <a:pPr algn="ctr" fontAlgn="auto">
              <a:lnSpc>
                <a:spcPts val="1400"/>
              </a:lnSpc>
              <a:spcBef>
                <a:spcPts val="0"/>
              </a:spcBef>
              <a:spcAft>
                <a:spcPts val="0"/>
              </a:spcAft>
              <a:defRPr/>
            </a:pPr>
            <a:r>
              <a:rPr lang="hu-HU" sz="1400" dirty="0">
                <a:solidFill>
                  <a:schemeClr val="bg1"/>
                </a:solidFill>
              </a:rPr>
              <a:t>hiánypótlás</a:t>
            </a:r>
            <a:endParaRPr lang="hu-HU" sz="1400" dirty="0">
              <a:solidFill>
                <a:schemeClr val="bg1"/>
              </a:solidFill>
            </a:endParaRPr>
          </a:p>
        </p:txBody>
      </p:sp>
      <p:sp>
        <p:nvSpPr>
          <p:cNvPr id="40" name="Téglalap 39"/>
          <p:cNvSpPr/>
          <p:nvPr/>
        </p:nvSpPr>
        <p:spPr>
          <a:xfrm>
            <a:off x="5867400" y="4078288"/>
            <a:ext cx="1728788" cy="623887"/>
          </a:xfrm>
          <a:prstGeom prst="rect">
            <a:avLst/>
          </a:prstGeom>
        </p:spPr>
        <p:style>
          <a:lnRef idx="3">
            <a:schemeClr val="lt1"/>
          </a:lnRef>
          <a:fillRef idx="1">
            <a:schemeClr val="accent4"/>
          </a:fillRef>
          <a:effectRef idx="1">
            <a:schemeClr val="accent4"/>
          </a:effectRef>
          <a:fontRef idx="minor">
            <a:schemeClr val="lt1"/>
          </a:fontRef>
        </p:style>
        <p:txBody>
          <a:bodyPr lIns="0" rIns="0" anchor="ctr"/>
          <a:lstStyle/>
          <a:p>
            <a:pPr algn="ctr" fontAlgn="auto">
              <a:lnSpc>
                <a:spcPts val="1400"/>
              </a:lnSpc>
              <a:spcBef>
                <a:spcPts val="0"/>
              </a:spcBef>
              <a:spcAft>
                <a:spcPts val="0"/>
              </a:spcAft>
              <a:defRPr/>
            </a:pPr>
            <a:r>
              <a:rPr lang="hu-HU" sz="1400" dirty="0">
                <a:solidFill>
                  <a:schemeClr val="bg1"/>
                </a:solidFill>
              </a:rPr>
              <a:t>Szakhatósági hozzájárulás</a:t>
            </a:r>
            <a:endParaRPr lang="hu-HU" sz="1400" dirty="0">
              <a:solidFill>
                <a:schemeClr val="bg1"/>
              </a:solidFill>
            </a:endParaRPr>
          </a:p>
        </p:txBody>
      </p:sp>
      <p:sp>
        <p:nvSpPr>
          <p:cNvPr id="41" name="Szövegdoboz 40"/>
          <p:cNvSpPr txBox="1">
            <a:spLocks noChangeArrowheads="1"/>
          </p:cNvSpPr>
          <p:nvPr/>
        </p:nvSpPr>
        <p:spPr bwMode="auto">
          <a:xfrm>
            <a:off x="5867400" y="4078288"/>
            <a:ext cx="1728788" cy="623887"/>
          </a:xfrm>
          <a:prstGeom prst="rect">
            <a:avLst/>
          </a:prstGeom>
          <a:noFill/>
          <a:ln w="9525">
            <a:noFill/>
            <a:miter lim="800000"/>
            <a:headEnd/>
            <a:tailEnd/>
          </a:ln>
        </p:spPr>
        <p:txBody>
          <a:bodyPr lIns="90000" tIns="90000" rIns="90000" bIns="90000"/>
          <a:lstStyle/>
          <a:p>
            <a:pPr algn="ctr"/>
            <a:endParaRPr lang="hu-HU" sz="1400">
              <a:solidFill>
                <a:srgbClr val="93380F"/>
              </a:solidFill>
              <a:latin typeface="Arial" charset="0"/>
            </a:endParaRPr>
          </a:p>
        </p:txBody>
      </p:sp>
      <p:cxnSp>
        <p:nvCxnSpPr>
          <p:cNvPr id="46" name="Szögletes összekötő 129"/>
          <p:cNvCxnSpPr>
            <a:stCxn id="21" idx="2"/>
          </p:cNvCxnSpPr>
          <p:nvPr/>
        </p:nvCxnSpPr>
        <p:spPr>
          <a:xfrm rot="16200000" flipH="1">
            <a:off x="5234782" y="3750469"/>
            <a:ext cx="977900" cy="287337"/>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zögletes összekötő 129"/>
          <p:cNvCxnSpPr>
            <a:stCxn id="21" idx="0"/>
          </p:cNvCxnSpPr>
          <p:nvPr/>
        </p:nvCxnSpPr>
        <p:spPr>
          <a:xfrm rot="5400000" flipH="1" flipV="1">
            <a:off x="5264150" y="2106613"/>
            <a:ext cx="992188" cy="360362"/>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zögletes összekötő 129"/>
          <p:cNvCxnSpPr>
            <a:stCxn id="34" idx="3"/>
            <a:endCxn id="23" idx="0"/>
          </p:cNvCxnSpPr>
          <p:nvPr/>
        </p:nvCxnSpPr>
        <p:spPr>
          <a:xfrm>
            <a:off x="7667625" y="1795463"/>
            <a:ext cx="360363" cy="98742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9" name="Szövegdoboz 58"/>
          <p:cNvSpPr txBox="1">
            <a:spLocks noChangeArrowheads="1"/>
          </p:cNvSpPr>
          <p:nvPr/>
        </p:nvSpPr>
        <p:spPr bwMode="auto">
          <a:xfrm>
            <a:off x="7956550" y="4124325"/>
            <a:ext cx="863600" cy="287338"/>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 nap</a:t>
            </a:r>
          </a:p>
        </p:txBody>
      </p:sp>
      <p:sp>
        <p:nvSpPr>
          <p:cNvPr id="60" name="Szövegdoboz 59"/>
          <p:cNvSpPr txBox="1">
            <a:spLocks noChangeArrowheads="1"/>
          </p:cNvSpPr>
          <p:nvPr/>
        </p:nvSpPr>
        <p:spPr bwMode="auto">
          <a:xfrm>
            <a:off x="7956550" y="2108200"/>
            <a:ext cx="863600" cy="287338"/>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20 nap</a:t>
            </a:r>
          </a:p>
        </p:txBody>
      </p:sp>
      <p:sp>
        <p:nvSpPr>
          <p:cNvPr id="61" name="Szövegdoboz 60"/>
          <p:cNvSpPr txBox="1">
            <a:spLocks noChangeArrowheads="1"/>
          </p:cNvSpPr>
          <p:nvPr/>
        </p:nvSpPr>
        <p:spPr bwMode="auto">
          <a:xfrm>
            <a:off x="5003800" y="2109788"/>
            <a:ext cx="619125" cy="287337"/>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3 nap</a:t>
            </a:r>
          </a:p>
        </p:txBody>
      </p:sp>
      <p:sp>
        <p:nvSpPr>
          <p:cNvPr id="62" name="Szövegdoboz 61"/>
          <p:cNvSpPr txBox="1">
            <a:spLocks noChangeArrowheads="1"/>
          </p:cNvSpPr>
          <p:nvPr/>
        </p:nvSpPr>
        <p:spPr bwMode="auto">
          <a:xfrm>
            <a:off x="6689725" y="3403600"/>
            <a:ext cx="619125" cy="503238"/>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15/30 nap</a:t>
            </a:r>
          </a:p>
        </p:txBody>
      </p:sp>
      <p:sp>
        <p:nvSpPr>
          <p:cNvPr id="63" name="Szövegdoboz 62"/>
          <p:cNvSpPr txBox="1">
            <a:spLocks noChangeArrowheads="1"/>
          </p:cNvSpPr>
          <p:nvPr/>
        </p:nvSpPr>
        <p:spPr bwMode="auto">
          <a:xfrm>
            <a:off x="5003800" y="3835400"/>
            <a:ext cx="619125" cy="288925"/>
          </a:xfrm>
          <a:prstGeom prst="rect">
            <a:avLst/>
          </a:prstGeom>
          <a:noFill/>
          <a:ln w="9525">
            <a:noFill/>
            <a:miter lim="800000"/>
            <a:headEnd/>
            <a:tailEnd/>
          </a:ln>
        </p:spPr>
        <p:txBody>
          <a:bodyPr lIns="36000" tIns="36000" rIns="36000" bIns="36000" anchor="ctr">
            <a:spAutoFit/>
          </a:bodyPr>
          <a:lstStyle/>
          <a:p>
            <a:pPr algn="ctr"/>
            <a:r>
              <a:rPr lang="hu-HU" sz="1400">
                <a:solidFill>
                  <a:schemeClr val="tx2"/>
                </a:solidFill>
                <a:latin typeface="Arial" charset="0"/>
              </a:rPr>
              <a:t>3 nap</a:t>
            </a:r>
          </a:p>
        </p:txBody>
      </p:sp>
      <p:sp>
        <p:nvSpPr>
          <p:cNvPr id="43"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eljárás </a:t>
            </a:r>
          </a:p>
          <a:p>
            <a:pPr fontAlgn="auto">
              <a:lnSpc>
                <a:spcPts val="4000"/>
              </a:lnSpc>
              <a:spcAft>
                <a:spcPts val="0"/>
              </a:spcAft>
              <a:defRPr/>
            </a:pPr>
            <a:r>
              <a:rPr lang="hu-HU" sz="4400" b="1" dirty="0">
                <a:solidFill>
                  <a:srgbClr val="FF0000"/>
                </a:solidFill>
                <a:ea typeface="+mj-ea"/>
                <a:cs typeface="Times New Roman" pitchFamily="18" charset="0"/>
              </a:rPr>
              <a:t>lefolytatásának esetkörei III.</a:t>
            </a:r>
            <a:endParaRPr lang="hu-HU" sz="4400" b="1" dirty="0">
              <a:solidFill>
                <a:srgbClr val="FF0000"/>
              </a:solidFill>
              <a:ea typeface="+mj-ea"/>
              <a:cs typeface="Times New Roman" pitchFamily="18" charset="0"/>
            </a:endParaRPr>
          </a:p>
        </p:txBody>
      </p:sp>
      <p:sp>
        <p:nvSpPr>
          <p:cNvPr id="48" name="Szövegdoboz 47"/>
          <p:cNvSpPr txBox="1">
            <a:spLocks noChangeArrowheads="1"/>
          </p:cNvSpPr>
          <p:nvPr/>
        </p:nvSpPr>
        <p:spPr bwMode="auto">
          <a:xfrm>
            <a:off x="250825" y="1603375"/>
            <a:ext cx="1368425" cy="288925"/>
          </a:xfrm>
          <a:prstGeom prst="rect">
            <a:avLst/>
          </a:prstGeom>
          <a:noFill/>
          <a:ln w="9525">
            <a:noFill/>
            <a:miter lim="800000"/>
            <a:headEnd/>
            <a:tailEnd/>
          </a:ln>
        </p:spPr>
        <p:txBody>
          <a:bodyPr lIns="0" tIns="36000" rIns="0" bIns="36000" anchor="ctr"/>
          <a:lstStyle/>
          <a:p>
            <a:r>
              <a:rPr lang="hu-HU" sz="1400" b="1">
                <a:solidFill>
                  <a:schemeClr val="tx2"/>
                </a:solidFill>
                <a:latin typeface="Arial" charset="0"/>
              </a:rPr>
              <a:t>7. eset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Bottom)">
                                      <p:cBhvr>
                                        <p:cTn id="13" dur="500"/>
                                        <p:tgtEl>
                                          <p:spTgt spid="11"/>
                                        </p:tgtEl>
                                      </p:cBhvr>
                                    </p:animEffect>
                                  </p:childTnLst>
                                </p:cTn>
                              </p:par>
                              <p:par>
                                <p:cTn id="14" presetID="1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par>
                                <p:cTn id="17" presetID="1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lide(fromBottom)">
                                      <p:cBhvr>
                                        <p:cTn id="22" dur="500"/>
                                        <p:tgtEl>
                                          <p:spTgt spid="1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lide(fromBottom)">
                                      <p:cBhvr>
                                        <p:cTn id="25" dur="500"/>
                                        <p:tgtEl>
                                          <p:spTgt spid="2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lide(fromBottom)">
                                      <p:cBhvr>
                                        <p:cTn id="31" dur="500"/>
                                        <p:tgtEl>
                                          <p:spTgt spid="23"/>
                                        </p:tgtEl>
                                      </p:cBhvr>
                                    </p:animEffect>
                                  </p:childTnLst>
                                </p:cTn>
                              </p:par>
                              <p:par>
                                <p:cTn id="32" presetID="1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slide(fromBottom)">
                                      <p:cBhvr>
                                        <p:cTn id="34" dur="500"/>
                                        <p:tgtEl>
                                          <p:spTgt spid="28"/>
                                        </p:tgtEl>
                                      </p:cBhvr>
                                    </p:animEffect>
                                  </p:childTnLst>
                                </p:cTn>
                              </p:par>
                              <p:par>
                                <p:cTn id="35" presetID="1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lide(fromBottom)">
                                      <p:cBhvr>
                                        <p:cTn id="37" dur="500"/>
                                        <p:tgtEl>
                                          <p:spTgt spid="30"/>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slide(fromBottom)">
                                      <p:cBhvr>
                                        <p:cTn id="40" dur="500"/>
                                        <p:tgtEl>
                                          <p:spTgt spid="3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lide(fromBottom)">
                                      <p:cBhvr>
                                        <p:cTn id="43" dur="500"/>
                                        <p:tgtEl>
                                          <p:spTgt spid="3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slide(fromBottom)">
                                      <p:cBhvr>
                                        <p:cTn id="46" dur="500"/>
                                        <p:tgtEl>
                                          <p:spTgt spid="40"/>
                                        </p:tgtEl>
                                      </p:cBhvr>
                                    </p:animEffect>
                                  </p:childTnLst>
                                </p:cTn>
                              </p:par>
                              <p:par>
                                <p:cTn id="47" presetID="12" presetClass="entr" presetSubtype="4" fill="hold" grpId="0" nodeType="with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Effect transition="in" filter="slide(fromBottom)">
                                      <p:cBhvr>
                                        <p:cTn id="49" dur="500"/>
                                        <p:tgtEl>
                                          <p:spTgt spid="41"/>
                                        </p:tgtEl>
                                      </p:cBhvr>
                                    </p:animEffect>
                                  </p:childTnLst>
                                </p:cTn>
                              </p:par>
                              <p:par>
                                <p:cTn id="50" presetID="12" presetClass="entr" presetSubtype="4"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slide(fromBottom)">
                                      <p:cBhvr>
                                        <p:cTn id="52" dur="500"/>
                                        <p:tgtEl>
                                          <p:spTgt spid="46"/>
                                        </p:tgtEl>
                                      </p:cBhvr>
                                    </p:animEffect>
                                  </p:childTnLst>
                                </p:cTn>
                              </p:par>
                              <p:par>
                                <p:cTn id="53" presetID="12" presetClass="entr" presetSubtype="4"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lide(fromBottom)">
                                      <p:cBhvr>
                                        <p:cTn id="55" dur="500"/>
                                        <p:tgtEl>
                                          <p:spTgt spid="49"/>
                                        </p:tgtEl>
                                      </p:cBhvr>
                                    </p:animEffect>
                                  </p:childTnLst>
                                </p:cTn>
                              </p:par>
                              <p:par>
                                <p:cTn id="56" presetID="12" presetClass="entr" presetSubtype="4"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lide(fromBottom)">
                                      <p:cBhvr>
                                        <p:cTn id="58" dur="500"/>
                                        <p:tgtEl>
                                          <p:spTgt spid="52"/>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lide(fromBottom)">
                                      <p:cBhvr>
                                        <p:cTn id="61" dur="500"/>
                                        <p:tgtEl>
                                          <p:spTgt spid="59"/>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slide(fromBottom)">
                                      <p:cBhvr>
                                        <p:cTn id="64" dur="500"/>
                                        <p:tgtEl>
                                          <p:spTgt spid="60"/>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slide(fromBottom)">
                                      <p:cBhvr>
                                        <p:cTn id="67" dur="500"/>
                                        <p:tgtEl>
                                          <p:spTgt spid="6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lide(fromBottom)">
                                      <p:cBhvr>
                                        <p:cTn id="70" dur="500"/>
                                        <p:tgtEl>
                                          <p:spTgt spid="6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slide(fromBottom)">
                                      <p:cBhvr>
                                        <p:cTn id="73" dur="500"/>
                                        <p:tgtEl>
                                          <p:spTgt spid="63"/>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slide(fromBottom)">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5" grpId="0"/>
      <p:bldP spid="20" grpId="0" animBg="1"/>
      <p:bldP spid="21" grpId="0" animBg="1"/>
      <p:bldP spid="23" grpId="0" animBg="1"/>
      <p:bldP spid="31" grpId="0"/>
      <p:bldP spid="34" grpId="0" animBg="1"/>
      <p:bldP spid="40" grpId="0" animBg="1"/>
      <p:bldP spid="41" grpId="0"/>
      <p:bldP spid="59" grpId="0"/>
      <p:bldP spid="60" grpId="0"/>
      <p:bldP spid="61" grpId="0"/>
      <p:bldP spid="62" grpId="0"/>
      <p:bldP spid="63" grpId="0"/>
      <p:bldP spid="4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658"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Szövegdoboz 2"/>
          <p:cNvSpPr txBox="1"/>
          <p:nvPr/>
        </p:nvSpPr>
        <p:spPr>
          <a:xfrm>
            <a:off x="0" y="1412875"/>
            <a:ext cx="9144000" cy="518477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Az építési tevékenység engedély nélküli (jogszerűtlen) megkezdése esetén a helyszíni szemlét követő </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3 napon belül építésrendészeti eljárást kezdeményez,</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8 napon belül a kérelmet elutasítja.</a:t>
            </a:r>
          </a:p>
        </p:txBody>
      </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kérelem elbírálása, döntés</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döntés tartalma I.</a:t>
            </a:r>
            <a:endParaRPr lang="hu-HU" sz="4400" b="1" dirty="0">
              <a:solidFill>
                <a:srgbClr val="FF0000"/>
              </a:solidFill>
              <a:ea typeface="+mj-ea"/>
              <a:cs typeface="Times New Roman" pitchFamily="18" charset="0"/>
            </a:endParaRPr>
          </a:p>
        </p:txBody>
      </p:sp>
      <p:sp>
        <p:nvSpPr>
          <p:cNvPr id="71684" name="Tartalom helye 2"/>
          <p:cNvSpPr txBox="1">
            <a:spLocks/>
          </p:cNvSpPr>
          <p:nvPr/>
        </p:nvSpPr>
        <p:spPr bwMode="auto">
          <a:xfrm>
            <a:off x="0" y="1412875"/>
            <a:ext cx="9144000" cy="5184775"/>
          </a:xfrm>
          <a:prstGeom prst="rect">
            <a:avLst/>
          </a:prstGeom>
          <a:noFill/>
          <a:ln w="9525">
            <a:noFill/>
            <a:miter lim="800000"/>
            <a:headEnd/>
            <a:tailEnd/>
          </a:ln>
        </p:spPr>
        <p:txBody>
          <a:bodyPr/>
          <a:lstStyle/>
          <a:p>
            <a:pPr marL="530225" indent="-354013">
              <a:spcBef>
                <a:spcPct val="20000"/>
              </a:spcBef>
              <a:buClr>
                <a:srgbClr val="FF0000"/>
              </a:buClr>
              <a:buSzPct val="120000"/>
            </a:pPr>
            <a:r>
              <a:rPr lang="hu-HU" sz="2800" b="1"/>
              <a:t>Három fő részből áll:</a:t>
            </a:r>
          </a:p>
          <a:p>
            <a:pPr marL="530225" indent="-354013">
              <a:spcBef>
                <a:spcPct val="20000"/>
              </a:spcBef>
              <a:buClr>
                <a:srgbClr val="FF0000"/>
              </a:buClr>
              <a:buSzPct val="120000"/>
              <a:buFont typeface="Arial" charset="0"/>
              <a:buChar char="•"/>
            </a:pPr>
            <a:r>
              <a:rPr lang="hu-HU" sz="2800" b="1"/>
              <a:t>rendelkező rész,</a:t>
            </a:r>
          </a:p>
          <a:p>
            <a:pPr marL="530225" indent="-354013">
              <a:spcBef>
                <a:spcPct val="20000"/>
              </a:spcBef>
              <a:buClr>
                <a:srgbClr val="FF0000"/>
              </a:buClr>
              <a:buSzPct val="120000"/>
              <a:buFont typeface="Arial" charset="0"/>
              <a:buChar char="•"/>
            </a:pPr>
            <a:r>
              <a:rPr lang="hu-HU" sz="2800" b="1"/>
              <a:t>tájékoztató (kitanító) rész,</a:t>
            </a:r>
          </a:p>
          <a:p>
            <a:pPr marL="530225" indent="-354013">
              <a:spcBef>
                <a:spcPct val="20000"/>
              </a:spcBef>
              <a:buClr>
                <a:srgbClr val="FF0000"/>
              </a:buClr>
              <a:buSzPct val="120000"/>
              <a:buFont typeface="Arial" charset="0"/>
              <a:buChar char="•"/>
            </a:pPr>
            <a:r>
              <a:rPr lang="hu-HU" sz="2800" b="1"/>
              <a:t>indokolási rész.</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706"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döntés tartalma II.</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Az értesítettek körében meg kell jelölni, hogy a döntést kivel és milyen  minőségben közlik:</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ügyféli minőségben,</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tájékoztatásul, vagy</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szakhatóságként</a:t>
            </a:r>
          </a:p>
          <a:p>
            <a:pPr marL="171450" indent="4763" fontAlgn="auto">
              <a:spcBef>
                <a:spcPct val="20000"/>
              </a:spcBef>
              <a:spcAft>
                <a:spcPts val="0"/>
              </a:spcAft>
              <a:buClr>
                <a:srgbClr val="FF0000"/>
              </a:buClr>
              <a:buSzPct val="120000"/>
              <a:defRPr/>
            </a:pPr>
            <a:r>
              <a:rPr lang="hu-HU" sz="2800" b="1" dirty="0">
                <a:cs typeface="+mn-cs"/>
              </a:rPr>
              <a:t>FONTOS, hogy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döntést, vagy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jogerős döntést, vagy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jogerős és végrehajtható döntést </a:t>
            </a:r>
          </a:p>
          <a:p>
            <a:pPr marL="171450" indent="4763" fontAlgn="auto">
              <a:spcBef>
                <a:spcPct val="20000"/>
              </a:spcBef>
              <a:spcAft>
                <a:spcPts val="0"/>
              </a:spcAft>
              <a:buClr>
                <a:srgbClr val="FF0000"/>
              </a:buClr>
              <a:buSzPct val="120000"/>
              <a:defRPr/>
            </a:pPr>
            <a:r>
              <a:rPr lang="hu-HU" sz="2800" b="1" dirty="0">
                <a:cs typeface="+mn-cs"/>
              </a:rPr>
              <a:t>kell-e közölni és a hatóság kivel közli.</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 döntés tartalma II.</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12875"/>
            <a:ext cx="9144000" cy="5445125"/>
          </a:xfrm>
          <a:prstGeom prst="rect">
            <a:avLst/>
          </a:prstGeom>
        </p:spPr>
        <p:txBody>
          <a:bodyPr/>
          <a:lstStyle/>
          <a:p>
            <a:pPr marL="171450" indent="4763" fontAlgn="auto">
              <a:spcBef>
                <a:spcPct val="20000"/>
              </a:spcBef>
              <a:spcAft>
                <a:spcPts val="0"/>
              </a:spcAft>
              <a:buClr>
                <a:srgbClr val="FF0000"/>
              </a:buClr>
              <a:buSzPct val="120000"/>
              <a:defRPr/>
            </a:pPr>
            <a:r>
              <a:rPr lang="hu-HU" sz="2800" b="1" dirty="0">
                <a:cs typeface="+mn-cs"/>
              </a:rPr>
              <a:t>Az értesítettek körében meg kell jelölni, hogy a döntést kivel és milyen  minőségben közlik:</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ügyféli minőségben,</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tájékoztatásul, vagy</a:t>
            </a:r>
          </a:p>
          <a:p>
            <a:pPr marL="530225" indent="-354013" fontAlgn="auto">
              <a:spcBef>
                <a:spcPct val="20000"/>
              </a:spcBef>
              <a:spcAft>
                <a:spcPts val="0"/>
              </a:spcAft>
              <a:buClr>
                <a:srgbClr val="FF0000"/>
              </a:buClr>
              <a:buSzPct val="120000"/>
              <a:buFont typeface="Arial" pitchFamily="34" charset="0"/>
              <a:buChar char="•"/>
              <a:defRPr/>
            </a:pPr>
            <a:r>
              <a:rPr lang="hu-HU" sz="2800" b="1" dirty="0">
                <a:cs typeface="+mn-cs"/>
              </a:rPr>
              <a:t>szakhatóságként</a:t>
            </a:r>
          </a:p>
          <a:p>
            <a:pPr marL="171450" indent="4763" fontAlgn="auto">
              <a:spcBef>
                <a:spcPct val="20000"/>
              </a:spcBef>
              <a:spcAft>
                <a:spcPts val="0"/>
              </a:spcAft>
              <a:buClr>
                <a:srgbClr val="FF0000"/>
              </a:buClr>
              <a:buSzPct val="120000"/>
              <a:defRPr/>
            </a:pPr>
            <a:r>
              <a:rPr lang="hu-HU" sz="2800" b="1" dirty="0">
                <a:cs typeface="+mn-cs"/>
              </a:rPr>
              <a:t>FONTOS, hogy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döntést, vagy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jogerős döntést, vagy </a:t>
            </a:r>
          </a:p>
          <a:p>
            <a:pPr marL="533400" indent="-357188" fontAlgn="auto">
              <a:spcBef>
                <a:spcPct val="20000"/>
              </a:spcBef>
              <a:spcAft>
                <a:spcPts val="0"/>
              </a:spcAft>
              <a:buClr>
                <a:srgbClr val="FF0000"/>
              </a:buClr>
              <a:buSzPct val="120000"/>
              <a:buFont typeface="Arial" pitchFamily="34" charset="0"/>
              <a:buChar char="•"/>
              <a:defRPr/>
            </a:pPr>
            <a:r>
              <a:rPr lang="hu-HU" sz="2800" b="1" dirty="0">
                <a:cs typeface="+mn-cs"/>
              </a:rPr>
              <a:t>a jogerős és végrehajtható döntést </a:t>
            </a:r>
          </a:p>
          <a:p>
            <a:pPr marL="171450" indent="4763" fontAlgn="auto">
              <a:spcBef>
                <a:spcPct val="20000"/>
              </a:spcBef>
              <a:spcAft>
                <a:spcPts val="0"/>
              </a:spcAft>
              <a:buClr>
                <a:srgbClr val="FF0000"/>
              </a:buClr>
              <a:buSzPct val="120000"/>
              <a:defRPr/>
            </a:pPr>
            <a:r>
              <a:rPr lang="hu-HU" sz="2800" b="1" dirty="0">
                <a:cs typeface="+mn-cs"/>
              </a:rPr>
              <a:t>kell-e közölni és a hatóság kivel közli.</a:t>
            </a:r>
          </a:p>
          <a:p>
            <a:pPr marL="530225" indent="-354013" fontAlgn="auto">
              <a:spcBef>
                <a:spcPct val="20000"/>
              </a:spcBef>
              <a:spcAft>
                <a:spcPts val="0"/>
              </a:spcAft>
              <a:buClr>
                <a:srgbClr val="FF0000"/>
              </a:buClr>
              <a:buSzPct val="120000"/>
              <a:buFont typeface="Arial" pitchFamily="34" charset="0"/>
              <a:buChar char="•"/>
              <a:defRPr/>
            </a:pPr>
            <a:endParaRPr lang="hu-HU" sz="2800" b="1" dirty="0">
              <a:cs typeface="+mn-cs"/>
            </a:endParaRPr>
          </a:p>
        </p:txBody>
      </p:sp>
      <p:sp>
        <p:nvSpPr>
          <p:cNvPr id="9" name="Szaggatott nyíl jobbra 8"/>
          <p:cNvSpPr/>
          <p:nvPr/>
        </p:nvSpPr>
        <p:spPr>
          <a:xfrm>
            <a:off x="2519363" y="1844675"/>
            <a:ext cx="4105275" cy="3168650"/>
          </a:xfrm>
          <a:prstGeom prst="stripedRightArrow">
            <a:avLst/>
          </a:prstGeom>
          <a:solidFill>
            <a:schemeClr val="bg1">
              <a:lumMod val="85000"/>
            </a:schemeClr>
          </a:solidFill>
          <a:ln>
            <a:solidFill>
              <a:srgbClr val="28BD21"/>
            </a:solidFill>
          </a:ln>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hu-H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par>
                          <p:cTn id="8" fill="hold">
                            <p:stCondLst>
                              <p:cond delay="500"/>
                            </p:stCondLst>
                            <p:childTnLst>
                              <p:par>
                                <p:cTn id="9" presetID="9" presetClass="exit" presetSubtype="0" fill="hold" nodeType="afterEffect">
                                  <p:stCondLst>
                                    <p:cond delay="5000"/>
                                  </p:stCondLst>
                                  <p:childTnLst>
                                    <p:animEffect transition="out" filter="dissolve">
                                      <p:cBhvr>
                                        <p:cTn id="10" dur="5000"/>
                                        <p:tgtEl>
                                          <p:spTgt spid="9"/>
                                        </p:tgtEl>
                                      </p:cBhvr>
                                    </p:animEffect>
                                    <p:set>
                                      <p:cBhvr>
                                        <p:cTn id="11"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754"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építési engedély hatálya</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12875"/>
            <a:ext cx="9144000" cy="5445125"/>
          </a:xfrm>
          <a:prstGeom prst="rect">
            <a:avLst/>
          </a:prstGeom>
        </p:spPr>
        <p:txBody>
          <a:bodyPr/>
          <a:lstStyle/>
          <a:p>
            <a:pPr marL="530225" indent="-354013" fontAlgn="auto">
              <a:spcBef>
                <a:spcPts val="0"/>
              </a:spcBef>
              <a:spcAft>
                <a:spcPts val="0"/>
              </a:spcAft>
              <a:buClr>
                <a:srgbClr val="FF0000"/>
              </a:buClr>
              <a:buSzPct val="120000"/>
              <a:defRPr/>
            </a:pPr>
            <a:r>
              <a:rPr lang="hu-HU" sz="2800" b="1" dirty="0">
                <a:cs typeface="+mn-cs"/>
              </a:rPr>
              <a:t>Három évig hatályos kivéve, ha</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 hatályossága alatt a hatóság meghosszabbította, vagy</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az építési tevékenységet a hatályossága alatt </a:t>
            </a:r>
            <a:br>
              <a:rPr lang="hu-HU" sz="2800" b="1" dirty="0">
                <a:cs typeface="+mn-cs"/>
              </a:rPr>
            </a:br>
            <a:r>
              <a:rPr lang="hu-HU" sz="2800" b="1" dirty="0">
                <a:cs typeface="+mn-cs"/>
              </a:rPr>
              <a:t>(az építési napló megnyitásával igazoltan) megkezdték és öt éven belül az építmény </a:t>
            </a:r>
            <a:r>
              <a:rPr lang="hu-HU" sz="2800" b="1" spc="-80" dirty="0">
                <a:cs typeface="+mn-cs"/>
              </a:rPr>
              <a:t>használatbavételi engedély megadására vagy használatbavétel tudomásulvételére alkalmassá válik.</a:t>
            </a:r>
          </a:p>
          <a:p>
            <a:pPr marL="171450" indent="4763" fontAlgn="auto">
              <a:spcBef>
                <a:spcPts val="0"/>
              </a:spcBef>
              <a:spcAft>
                <a:spcPts val="0"/>
              </a:spcAft>
              <a:buClr>
                <a:srgbClr val="FF0000"/>
              </a:buClr>
              <a:buSzPct val="120000"/>
              <a:defRPr/>
            </a:pPr>
            <a:r>
              <a:rPr lang="hu-HU" sz="2800" b="1" dirty="0">
                <a:cs typeface="+mn-cs"/>
              </a:rPr>
              <a:t>Módosított építési engedély esetén az engedély hatálya csak akkor módosul, ha arra a módosítási kérelem is kiterjed és a módosított építési engedély erről kifejezetten rendelkezett.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1270"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11271"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11272"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250825" y="1484313"/>
            <a:ext cx="8435975" cy="4032250"/>
          </a:xfrm>
        </p:spPr>
        <p:txBody>
          <a:bodyPr>
            <a:normAutofit lnSpcReduction="10000"/>
          </a:bodyPr>
          <a:lstStyle/>
          <a:p>
            <a:pPr marL="442913" indent="-442913" fontAlgn="auto">
              <a:spcAft>
                <a:spcPts val="0"/>
              </a:spcAft>
              <a:buClr>
                <a:srgbClr val="FF0000"/>
              </a:buClr>
              <a:buFont typeface="Arial" pitchFamily="34" charset="0"/>
              <a:buChar char="•"/>
              <a:defRPr/>
            </a:pPr>
            <a:r>
              <a:rPr lang="hu-HU" sz="2800" b="1" dirty="0" smtClean="0"/>
              <a:t>engedélyezés, tudomásulvétel</a:t>
            </a:r>
          </a:p>
          <a:p>
            <a:pPr marL="442913" indent="-442913" fontAlgn="auto">
              <a:spcAft>
                <a:spcPts val="0"/>
              </a:spcAft>
              <a:buClr>
                <a:srgbClr val="FF0000"/>
              </a:buClr>
              <a:buFont typeface="Arial" pitchFamily="34" charset="0"/>
              <a:buChar char="•"/>
              <a:defRPr/>
            </a:pPr>
            <a:r>
              <a:rPr lang="hu-HU" sz="2800" b="1" dirty="0" smtClean="0"/>
              <a:t>kötelezés</a:t>
            </a:r>
          </a:p>
          <a:p>
            <a:pPr marL="442913" indent="-442913" fontAlgn="auto">
              <a:spcAft>
                <a:spcPts val="0"/>
              </a:spcAft>
              <a:buClr>
                <a:srgbClr val="FF0000"/>
              </a:buClr>
              <a:buFont typeface="Arial" pitchFamily="34" charset="0"/>
              <a:buChar char="•"/>
              <a:defRPr/>
            </a:pPr>
            <a:r>
              <a:rPr lang="hu-HU" sz="2800" b="1" dirty="0" smtClean="0"/>
              <a:t>hatósági bizonyítvány kiállítása</a:t>
            </a:r>
          </a:p>
          <a:p>
            <a:pPr marL="442913" indent="-442913" fontAlgn="auto">
              <a:spcAft>
                <a:spcPts val="0"/>
              </a:spcAft>
              <a:buClr>
                <a:srgbClr val="FF0000"/>
              </a:buClr>
              <a:buFont typeface="Arial" pitchFamily="34" charset="0"/>
              <a:buChar char="•"/>
              <a:defRPr/>
            </a:pPr>
            <a:r>
              <a:rPr lang="hu-HU" sz="2800" b="1" dirty="0" smtClean="0"/>
              <a:t>jogszerűségi ellenőrzés</a:t>
            </a:r>
          </a:p>
          <a:p>
            <a:pPr marL="442913" indent="-442913" fontAlgn="auto">
              <a:spcAft>
                <a:spcPts val="0"/>
              </a:spcAft>
              <a:buClr>
                <a:srgbClr val="FF0000"/>
              </a:buClr>
              <a:buFont typeface="Arial" pitchFamily="34" charset="0"/>
              <a:buChar char="•"/>
              <a:defRPr/>
            </a:pPr>
            <a:r>
              <a:rPr lang="hu-HU" sz="2800" b="1" dirty="0" err="1" smtClean="0"/>
              <a:t>bírságmegállapítás</a:t>
            </a:r>
            <a:endParaRPr lang="hu-HU" sz="2800" b="1" dirty="0" smtClean="0"/>
          </a:p>
          <a:p>
            <a:pPr marL="442913" indent="-442913" fontAlgn="auto">
              <a:spcAft>
                <a:spcPts val="0"/>
              </a:spcAft>
              <a:buClr>
                <a:srgbClr val="FF0000"/>
              </a:buClr>
              <a:buFont typeface="Arial" pitchFamily="34" charset="0"/>
              <a:buChar char="•"/>
              <a:defRPr/>
            </a:pPr>
            <a:r>
              <a:rPr lang="hu-HU" sz="2800" b="1" dirty="0" smtClean="0"/>
              <a:t>végrehajtási eljárás</a:t>
            </a:r>
          </a:p>
          <a:p>
            <a:pPr marL="442913" indent="-442913" fontAlgn="auto">
              <a:spcAft>
                <a:spcPts val="0"/>
              </a:spcAft>
              <a:buClr>
                <a:srgbClr val="FF0000"/>
              </a:buClr>
              <a:buFont typeface="Arial" pitchFamily="34" charset="0"/>
              <a:buChar char="•"/>
              <a:defRPr/>
            </a:pPr>
            <a:r>
              <a:rPr lang="hu-HU" sz="2800" b="1" dirty="0" smtClean="0"/>
              <a:t>szakhatósági eljárás</a:t>
            </a:r>
          </a:p>
          <a:p>
            <a:pPr marL="442913" indent="-442913" fontAlgn="auto">
              <a:spcAft>
                <a:spcPts val="0"/>
              </a:spcAft>
              <a:buClr>
                <a:srgbClr val="FF0000"/>
              </a:buClr>
              <a:buFont typeface="Arial" pitchFamily="34" charset="0"/>
              <a:buChar char="•"/>
              <a:defRPr/>
            </a:pPr>
            <a:r>
              <a:rPr lang="hu-HU" sz="2800" b="1" dirty="0" smtClean="0"/>
              <a:t>építésügyi hatósági szolgáltatás</a:t>
            </a:r>
          </a:p>
          <a:p>
            <a:pPr marL="442913" indent="-442913" fontAlgn="auto">
              <a:spcAft>
                <a:spcPts val="0"/>
              </a:spcAft>
              <a:buClr>
                <a:schemeClr val="accent3"/>
              </a:buClr>
              <a:buFont typeface="Wingdings 2"/>
              <a:buNone/>
              <a:defRPr/>
            </a:pPr>
            <a:endParaRPr lang="hu-HU" sz="2800" dirty="0"/>
          </a:p>
        </p:txBody>
      </p:sp>
      <p:sp>
        <p:nvSpPr>
          <p:cNvPr id="11"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Építésügyi hatósági</a:t>
            </a:r>
          </a:p>
          <a:p>
            <a:pPr fontAlgn="auto">
              <a:lnSpc>
                <a:spcPts val="4000"/>
              </a:lnSpc>
              <a:spcAft>
                <a:spcPts val="0"/>
              </a:spcAft>
              <a:defRPr/>
            </a:pPr>
            <a:r>
              <a:rPr lang="hu-HU" sz="4400" b="1" dirty="0">
                <a:solidFill>
                  <a:srgbClr val="FF0000"/>
                </a:solidFill>
                <a:ea typeface="+mj-ea"/>
                <a:cs typeface="Times New Roman" pitchFamily="18" charset="0"/>
              </a:rPr>
              <a:t>feladatok</a:t>
            </a:r>
            <a:endParaRPr lang="hu-HU" sz="4400" b="1" dirty="0">
              <a:solidFill>
                <a:srgbClr val="FF0000"/>
              </a:solidFill>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Az építési engedélytől való eltérés</a:t>
            </a:r>
            <a:endParaRPr lang="hu-HU" sz="4400" b="1" dirty="0">
              <a:solidFill>
                <a:srgbClr val="FF0000"/>
              </a:solidFill>
              <a:ea typeface="+mj-ea"/>
              <a:cs typeface="Times New Roman" pitchFamily="18" charset="0"/>
            </a:endParaRPr>
          </a:p>
        </p:txBody>
      </p:sp>
      <p:sp>
        <p:nvSpPr>
          <p:cNvPr id="8" name="Tartalom helye 2"/>
          <p:cNvSpPr txBox="1">
            <a:spLocks/>
          </p:cNvSpPr>
          <p:nvPr/>
        </p:nvSpPr>
        <p:spPr>
          <a:xfrm>
            <a:off x="0" y="1412875"/>
            <a:ext cx="9144000" cy="5445125"/>
          </a:xfrm>
          <a:prstGeom prst="rect">
            <a:avLst/>
          </a:prstGeom>
        </p:spPr>
        <p:txBody>
          <a:bodyPr/>
          <a:lstStyle/>
          <a:p>
            <a:pPr marL="530225" indent="-354013" fontAlgn="auto">
              <a:lnSpc>
                <a:spcPts val="3200"/>
              </a:lnSpc>
              <a:spcBef>
                <a:spcPts val="0"/>
              </a:spcBef>
              <a:spcAft>
                <a:spcPts val="0"/>
              </a:spcAft>
              <a:buClr>
                <a:srgbClr val="FF0000"/>
              </a:buClr>
              <a:buSzPct val="120000"/>
              <a:defRPr/>
            </a:pPr>
            <a:r>
              <a:rPr lang="hu-HU" sz="2800" b="1" spc="-100" dirty="0">
                <a:cs typeface="+mn-cs"/>
              </a:rPr>
              <a:t>Nem kell engedély, ha az eltérés</a:t>
            </a:r>
          </a:p>
          <a:p>
            <a:pPr marL="530225"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nem építési engedélyhez kötött,</a:t>
            </a:r>
          </a:p>
          <a:p>
            <a:pPr marL="530225" indent="-354013" fontAlgn="auto">
              <a:lnSpc>
                <a:spcPts val="3200"/>
              </a:lnSpc>
              <a:spcBef>
                <a:spcPts val="0"/>
              </a:spcBef>
              <a:spcAft>
                <a:spcPts val="0"/>
              </a:spcAft>
              <a:buClr>
                <a:srgbClr val="FF0000"/>
              </a:buClr>
              <a:buSzPct val="120000"/>
              <a:buFont typeface="Arial" pitchFamily="34" charset="0"/>
              <a:buChar char="•"/>
              <a:defRPr/>
            </a:pPr>
            <a:r>
              <a:rPr lang="hu-HU" sz="2800" b="1" spc="-150" dirty="0">
                <a:cs typeface="+mn-cs"/>
              </a:rPr>
              <a:t>építési engedélyhez kötött, a jogszabályoknak megfelel, </a:t>
            </a:r>
          </a:p>
          <a:p>
            <a:pPr marL="987425" lvl="1"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és nem változtatja meg az építmény</a:t>
            </a:r>
          </a:p>
          <a:p>
            <a:pPr marL="1444625" lvl="2"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tömegét, befoglaló méreteit, magasságát, alaprajzi kontúrját,</a:t>
            </a:r>
          </a:p>
          <a:p>
            <a:pPr marL="1444625" lvl="2"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helyét, telepítési paramétereit,</a:t>
            </a:r>
          </a:p>
          <a:p>
            <a:pPr marL="1444625" lvl="2"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tartószerkezetének rendszerét,</a:t>
            </a:r>
          </a:p>
          <a:p>
            <a:pPr marL="1444625" lvl="2" indent="-354013" fontAlgn="auto">
              <a:lnSpc>
                <a:spcPts val="3200"/>
              </a:lnSpc>
              <a:spcBef>
                <a:spcPts val="0"/>
              </a:spcBef>
              <a:spcAft>
                <a:spcPts val="0"/>
              </a:spcAft>
              <a:buClr>
                <a:srgbClr val="FF0000"/>
              </a:buClr>
              <a:buSzPct val="120000"/>
              <a:buFont typeface="Arial" pitchFamily="34" charset="0"/>
              <a:buChar char="•"/>
              <a:defRPr/>
            </a:pPr>
            <a:r>
              <a:rPr lang="hu-HU" sz="2800" b="1" spc="-150" dirty="0">
                <a:cs typeface="+mn-cs"/>
              </a:rPr>
              <a:t>településképet meghatározó homlokzati elemeit,</a:t>
            </a:r>
          </a:p>
          <a:p>
            <a:pPr marL="987425" lvl="1" indent="-354013" fontAlgn="auto">
              <a:lnSpc>
                <a:spcPts val="3200"/>
              </a:lnSpc>
              <a:spcBef>
                <a:spcPts val="0"/>
              </a:spcBef>
              <a:spcAft>
                <a:spcPts val="0"/>
              </a:spcAft>
              <a:buClr>
                <a:srgbClr val="FF0000"/>
              </a:buClr>
              <a:buSzPct val="120000"/>
              <a:buFont typeface="Arial" pitchFamily="34" charset="0"/>
              <a:buChar char="•"/>
              <a:defRPr/>
            </a:pPr>
            <a:r>
              <a:rPr lang="hu-HU" sz="2800" b="1" spc="-100" dirty="0">
                <a:cs typeface="+mn-cs"/>
              </a:rPr>
              <a:t>és az építmény teherviselési tulajdonságait, képességét érinti, de az építési naplóval igazoltan az építmény teherviselési tulajdonságai továbbra is megfelelőek.</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6802" name="Csoportba foglalás 5"/>
          <p:cNvGrpSpPr>
            <a:grpSpLocks/>
          </p:cNvGrpSpPr>
          <p:nvPr/>
        </p:nvGrpSpPr>
        <p:grpSpPr bwMode="auto">
          <a:xfrm>
            <a:off x="0" y="333375"/>
            <a:ext cx="9144000" cy="6273800"/>
            <a:chOff x="0" y="332656"/>
            <a:chExt cx="9144000" cy="6274494"/>
          </a:xfrm>
        </p:grpSpPr>
        <p:sp>
          <p:nvSpPr>
            <p:cNvPr id="7" name="Téglalap 6"/>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76805"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76806"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76807"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11" name="Téglalap 10"/>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2" name="Szövegdoboz 11"/>
          <p:cNvSpPr txBox="1"/>
          <p:nvPr/>
        </p:nvSpPr>
        <p:spPr>
          <a:xfrm>
            <a:off x="0" y="1412776"/>
            <a:ext cx="9144000" cy="4032448"/>
          </a:xfrm>
          <a:prstGeom prst="rect">
            <a:avLst/>
          </a:prstGeom>
          <a:ln>
            <a:noFill/>
          </a:ln>
          <a:effectLst/>
        </p:spPr>
        <p:txBody>
          <a:bodyPr lIns="0" tIns="0" rIns="0" bIns="0" anchor="ctr">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Az</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összevont</a:t>
            </a:r>
          </a:p>
          <a:p>
            <a:pPr algn="ctr" fontAlgn="auto">
              <a:spcAft>
                <a:spcPts val="0"/>
              </a:spcAft>
              <a:defRPr/>
            </a:pPr>
            <a:r>
              <a:rPr lang="hu-HU" sz="5400" b="1" dirty="0">
                <a:solidFill>
                  <a:srgbClr val="FF0000"/>
                </a:solidFill>
                <a:effectLst>
                  <a:outerShdw blurRad="38100" dist="38100" dir="2700000" algn="tl">
                    <a:srgbClr val="000000">
                      <a:alpha val="43137"/>
                    </a:srgbClr>
                  </a:outerShdw>
                </a:effectLst>
                <a:ea typeface="+mj-ea"/>
                <a:cs typeface="Times New Roman" pitchFamily="18" charset="0"/>
              </a:rPr>
              <a:t>eljárások</a:t>
            </a:r>
          </a:p>
        </p:txBody>
      </p:sp>
    </p:spTree>
  </p:cSld>
  <p:clrMapOvr>
    <a:masterClrMapping/>
  </p:clrMapOvr>
  <p:transition>
    <p:cover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Csoportba foglalás 4"/>
          <p:cNvGrpSpPr>
            <a:grpSpLocks/>
          </p:cNvGrpSpPr>
          <p:nvPr/>
        </p:nvGrpSpPr>
        <p:grpSpPr bwMode="auto">
          <a:xfrm>
            <a:off x="0" y="1268413"/>
            <a:ext cx="9144000" cy="5589587"/>
            <a:chOff x="0" y="1268760"/>
            <a:chExt cx="9144000" cy="5589240"/>
          </a:xfrm>
        </p:grpSpPr>
        <p:sp>
          <p:nvSpPr>
            <p:cNvPr id="6" name="Téglalap 5"/>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7" name="Téglalap 6"/>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07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összevont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engedélyezési eljárás </a:t>
            </a:r>
          </a:p>
        </p:txBody>
      </p:sp>
      <p:sp>
        <p:nvSpPr>
          <p:cNvPr id="3075" name="Rectangle 3"/>
          <p:cNvSpPr>
            <a:spLocks noGrp="1" noChangeArrowheads="1"/>
          </p:cNvSpPr>
          <p:nvPr>
            <p:ph idx="1"/>
          </p:nvPr>
        </p:nvSpPr>
        <p:spPr>
          <a:xfrm>
            <a:off x="0" y="1412875"/>
            <a:ext cx="9144000" cy="5445125"/>
          </a:xfrm>
        </p:spPr>
        <p:txBody>
          <a:bodyPr>
            <a:noAutofit/>
          </a:bodyPr>
          <a:lstStyle/>
          <a:p>
            <a:pPr marL="530225" indent="-354013" fontAlgn="auto">
              <a:lnSpc>
                <a:spcPct val="120000"/>
              </a:lnSpc>
              <a:spcAft>
                <a:spcPts val="0"/>
              </a:spcAft>
              <a:buClr>
                <a:srgbClr val="FF0000"/>
              </a:buClr>
              <a:buSzPct val="120000"/>
              <a:buFont typeface="Wingdings 2"/>
              <a:buNone/>
              <a:defRPr/>
            </a:pPr>
            <a:r>
              <a:rPr lang="hu-HU" sz="2800" b="1" dirty="0" smtClean="0"/>
              <a:t>Szakaszai</a:t>
            </a:r>
          </a:p>
          <a:p>
            <a:pPr marL="530225" indent="-354013" fontAlgn="auto">
              <a:lnSpc>
                <a:spcPct val="120000"/>
              </a:lnSpc>
              <a:spcAft>
                <a:spcPts val="0"/>
              </a:spcAft>
              <a:buClr>
                <a:srgbClr val="FF0000"/>
              </a:buClr>
              <a:buSzPct val="120000"/>
              <a:buFont typeface="Arial" pitchFamily="34" charset="0"/>
              <a:buChar char="•"/>
              <a:defRPr/>
            </a:pPr>
            <a:r>
              <a:rPr lang="hu-HU" sz="2800" b="1" dirty="0" smtClean="0"/>
              <a:t>elvi építési keretengedélyezési </a:t>
            </a:r>
            <a:br>
              <a:rPr lang="hu-HU" sz="2800" b="1" dirty="0" smtClean="0"/>
            </a:br>
            <a:r>
              <a:rPr lang="hu-HU" sz="2800" b="1" dirty="0" smtClean="0"/>
              <a:t>(beépítési, építészeti kialakítással kapcsolatos és örökségvédelmi követelmények tisztázása)</a:t>
            </a:r>
          </a:p>
          <a:p>
            <a:pPr marL="530225" indent="-354013" fontAlgn="auto">
              <a:lnSpc>
                <a:spcPct val="120000"/>
              </a:lnSpc>
              <a:spcAft>
                <a:spcPts val="0"/>
              </a:spcAft>
              <a:buClr>
                <a:srgbClr val="FF0000"/>
              </a:buClr>
              <a:buSzPct val="120000"/>
              <a:buFont typeface="Arial" pitchFamily="34" charset="0"/>
              <a:buChar char="•"/>
              <a:defRPr/>
            </a:pPr>
            <a:r>
              <a:rPr lang="hu-HU" sz="2800" b="1" dirty="0" smtClean="0"/>
              <a:t>építési engedélyezési (</a:t>
            </a:r>
            <a:r>
              <a:rPr lang="hu-HU" sz="2800" b="1" dirty="0" err="1" smtClean="0"/>
              <a:t>OTÉK-eltérés</a:t>
            </a:r>
            <a:r>
              <a:rPr lang="hu-HU" sz="2800" b="1" dirty="0" smtClean="0"/>
              <a:t> is)</a:t>
            </a:r>
            <a:br>
              <a:rPr lang="hu-HU" sz="2800" b="1" dirty="0" smtClean="0"/>
            </a:br>
            <a:r>
              <a:rPr lang="hu-HU" sz="2800" b="1" dirty="0" smtClean="0"/>
              <a:t>ügyintézési határidő 15 nap</a:t>
            </a:r>
          </a:p>
          <a:p>
            <a:pPr marL="530225" indent="-354013" fontAlgn="auto">
              <a:lnSpc>
                <a:spcPct val="120000"/>
              </a:lnSpc>
              <a:spcAft>
                <a:spcPts val="0"/>
              </a:spcAft>
              <a:buClr>
                <a:srgbClr val="FF0000"/>
              </a:buClr>
              <a:buSzPct val="120000"/>
              <a:buFont typeface="Arial" pitchFamily="34" charset="0"/>
              <a:buChar char="•"/>
              <a:defRPr/>
            </a:pPr>
            <a:r>
              <a:rPr lang="hu-HU" sz="2800" b="1" dirty="0" smtClean="0"/>
              <a:t>elvi keretengedély hatálya 1+</a:t>
            </a:r>
            <a:r>
              <a:rPr lang="hu-HU" sz="2800" b="1" dirty="0" err="1" smtClean="0"/>
              <a:t>1</a:t>
            </a:r>
            <a:r>
              <a:rPr lang="hu-HU" sz="2800" b="1" dirty="0" smtClean="0"/>
              <a:t>/2 év</a:t>
            </a:r>
          </a:p>
          <a:p>
            <a:pPr marL="171450" indent="4763" fontAlgn="auto">
              <a:lnSpc>
                <a:spcPct val="120000"/>
              </a:lnSpc>
              <a:spcAft>
                <a:spcPts val="0"/>
              </a:spcAft>
              <a:buClr>
                <a:srgbClr val="FF0000"/>
              </a:buClr>
              <a:buSzPct val="120000"/>
              <a:buFont typeface="Wingdings 2"/>
              <a:buNone/>
              <a:defRPr/>
            </a:pPr>
            <a:r>
              <a:rPr lang="hu-HU" sz="2800" b="1" dirty="0" smtClean="0"/>
              <a:t>Szakhatóság állásfoglalását nem a helyszínen köteles megadni!</a:t>
            </a:r>
          </a:p>
          <a:p>
            <a:pPr marL="530225" indent="-354013" fontAlgn="auto">
              <a:lnSpc>
                <a:spcPct val="120000"/>
              </a:lnSpc>
              <a:spcAft>
                <a:spcPts val="0"/>
              </a:spcAft>
              <a:buClr>
                <a:srgbClr val="FF0000"/>
              </a:buClr>
              <a:buSzPct val="120000"/>
              <a:buFont typeface="Arial" pitchFamily="34" charset="0"/>
              <a:buChar char="•"/>
              <a:defRPr/>
            </a:pPr>
            <a:endParaRPr lang="hu-HU" sz="2800" b="1" dirty="0" smtClean="0"/>
          </a:p>
          <a:p>
            <a:pPr marL="530225" indent="-354013" fontAlgn="auto">
              <a:lnSpc>
                <a:spcPct val="120000"/>
              </a:lnSpc>
              <a:spcAft>
                <a:spcPts val="0"/>
              </a:spcAft>
              <a:buClr>
                <a:srgbClr val="FF0000"/>
              </a:buClr>
              <a:buSzPct val="120000"/>
              <a:buFont typeface="Arial" pitchFamily="34" charset="0"/>
              <a:buChar char="•"/>
              <a:defRPr/>
            </a:pPr>
            <a:endParaRPr lang="hu-HU" sz="2800" b="1" dirty="0" smtClean="0"/>
          </a:p>
          <a:p>
            <a:pPr marL="530225" indent="-354013" fontAlgn="auto">
              <a:lnSpc>
                <a:spcPct val="120000"/>
              </a:lnSpc>
              <a:spcAft>
                <a:spcPts val="0"/>
              </a:spcAft>
              <a:buClr>
                <a:srgbClr val="FF0000"/>
              </a:buClr>
              <a:buSzPct val="120000"/>
              <a:buFont typeface="Arial" pitchFamily="34" charset="0"/>
              <a:buChar char="•"/>
              <a:defRPr/>
            </a:pPr>
            <a:endParaRPr lang="hu-HU" sz="2800" b="1" dirty="0" smtClean="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885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409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összevont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telepítési eljárás</a:t>
            </a:r>
          </a:p>
        </p:txBody>
      </p:sp>
      <p:sp>
        <p:nvSpPr>
          <p:cNvPr id="78852" name="Rectangle 3"/>
          <p:cNvSpPr>
            <a:spLocks noGrp="1" noChangeArrowheads="1"/>
          </p:cNvSpPr>
          <p:nvPr>
            <p:ph idx="1"/>
          </p:nvPr>
        </p:nvSpPr>
        <p:spPr>
          <a:xfrm>
            <a:off x="0" y="1385888"/>
            <a:ext cx="9144000" cy="5472112"/>
          </a:xfrm>
        </p:spPr>
        <p:txBody>
          <a:bodyPr/>
          <a:lstStyle/>
          <a:p>
            <a:pPr marL="530225" indent="-354013">
              <a:spcBef>
                <a:spcPts val="600"/>
              </a:spcBef>
              <a:buClr>
                <a:srgbClr val="FF0000"/>
              </a:buClr>
              <a:buSzPct val="120000"/>
              <a:buFont typeface="Wingdings 2" pitchFamily="18" charset="2"/>
              <a:buNone/>
            </a:pPr>
            <a:r>
              <a:rPr lang="hu-HU" sz="2800" b="1" smtClean="0"/>
              <a:t>Sajátos jogintézmény</a:t>
            </a:r>
          </a:p>
          <a:p>
            <a:pPr marL="530225" indent="-354013">
              <a:spcBef>
                <a:spcPts val="600"/>
              </a:spcBef>
              <a:buClr>
                <a:srgbClr val="FF0000"/>
              </a:buClr>
              <a:buSzPct val="120000"/>
              <a:buFont typeface="Arial" charset="0"/>
              <a:buChar char="•"/>
            </a:pPr>
            <a:r>
              <a:rPr lang="hu-HU" sz="2800" b="1" smtClean="0"/>
              <a:t>alkalmas több önálló – építési engedélyezést megelőző – hatósági engedélyezés kiváltására és </a:t>
            </a:r>
          </a:p>
          <a:p>
            <a:pPr marL="530225" indent="-354013">
              <a:spcBef>
                <a:spcPts val="600"/>
              </a:spcBef>
              <a:buClr>
                <a:srgbClr val="FF0000"/>
              </a:buClr>
              <a:buSzPct val="120000"/>
              <a:buFont typeface="Arial" charset="0"/>
              <a:buChar char="•"/>
            </a:pPr>
            <a:r>
              <a:rPr lang="hu-HU" sz="2800" b="1" smtClean="0"/>
              <a:t>a településrendezési eszköz véleményezési szakaszának kiváltására,</a:t>
            </a:r>
          </a:p>
          <a:p>
            <a:pPr marL="530225" indent="-354013">
              <a:spcBef>
                <a:spcPts val="600"/>
              </a:spcBef>
              <a:buClr>
                <a:srgbClr val="FF0000"/>
              </a:buClr>
              <a:buSzPct val="120000"/>
              <a:buFont typeface="Arial" charset="0"/>
              <a:buChar char="•"/>
            </a:pPr>
            <a:r>
              <a:rPr lang="hu-HU" sz="2800" b="1" smtClean="0"/>
              <a:t>elfogadásának, módosításának egyszerűsítésére, joghatásának megerősítésére.</a:t>
            </a:r>
          </a:p>
          <a:p>
            <a:pPr marL="530225" indent="-354013">
              <a:spcBef>
                <a:spcPts val="600"/>
              </a:spcBef>
              <a:buClr>
                <a:srgbClr val="FF0000"/>
              </a:buClr>
              <a:buSzPct val="120000"/>
              <a:buFont typeface="Wingdings 2" pitchFamily="18" charset="2"/>
              <a:buNone/>
            </a:pPr>
            <a:endParaRPr lang="hu-HU" sz="2800" b="1" smtClean="0"/>
          </a:p>
          <a:p>
            <a:pPr marL="530225" indent="-354013">
              <a:spcBef>
                <a:spcPts val="600"/>
              </a:spcBef>
              <a:buClr>
                <a:srgbClr val="FF0000"/>
              </a:buClr>
              <a:buSzPct val="120000"/>
              <a:buFont typeface="Wingdings 2" pitchFamily="18" charset="2"/>
              <a:buNone/>
            </a:pPr>
            <a:r>
              <a:rPr lang="hu-HU" sz="2800" b="1" smtClean="0"/>
              <a:t>Jelenleg:</a:t>
            </a:r>
          </a:p>
          <a:p>
            <a:pPr marL="530225" indent="-354013">
              <a:spcBef>
                <a:spcPts val="600"/>
              </a:spcBef>
              <a:buClr>
                <a:srgbClr val="FF0000"/>
              </a:buClr>
              <a:buSzPct val="120000"/>
              <a:buFont typeface="Arial" charset="0"/>
              <a:buChar char="•"/>
            </a:pPr>
            <a:r>
              <a:rPr lang="hu-HU" sz="2800" b="1" smtClean="0"/>
              <a:t>egy beruházás – sok hatóság – sok eljárás </a:t>
            </a:r>
          </a:p>
          <a:p>
            <a:pPr marL="530225" indent="-354013">
              <a:spcBef>
                <a:spcPts val="600"/>
              </a:spcBef>
              <a:buClr>
                <a:srgbClr val="FF0000"/>
              </a:buClr>
              <a:buSzPct val="120000"/>
              <a:buFont typeface="Arial" charset="0"/>
              <a:buChar char="•"/>
            </a:pPr>
            <a:r>
              <a:rPr lang="hu-HU" sz="2800" b="1" smtClean="0"/>
              <a:t>bizonytalan jövő – felesleges, nagy a költsége </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Kép 0" descr="beruházás most.JPG"/>
          <p:cNvPicPr>
            <a:picLocks noChangeAspect="1" noChangeArrowheads="1"/>
          </p:cNvPicPr>
          <p:nvPr/>
        </p:nvPicPr>
        <p:blipFill>
          <a:blip r:embed="rId3" cstate="print"/>
          <a:srcRect/>
          <a:stretch>
            <a:fillRect/>
          </a:stretch>
        </p:blipFill>
        <p:spPr bwMode="auto">
          <a:xfrm>
            <a:off x="3348038" y="192088"/>
            <a:ext cx="5392737" cy="6665912"/>
          </a:xfrm>
          <a:prstGeom prst="rect">
            <a:avLst/>
          </a:prstGeom>
          <a:noFill/>
          <a:ln w="9525">
            <a:noFill/>
            <a:miter lim="800000"/>
            <a:headEnd/>
            <a:tailEnd/>
          </a:ln>
        </p:spPr>
      </p:pic>
      <p:pic>
        <p:nvPicPr>
          <p:cNvPr id="79875" name="Kép 1" descr="ma.JPG"/>
          <p:cNvPicPr>
            <a:picLocks noChangeAspect="1" noChangeArrowheads="1"/>
          </p:cNvPicPr>
          <p:nvPr/>
        </p:nvPicPr>
        <p:blipFill>
          <a:blip r:embed="rId4" cstate="print"/>
          <a:srcRect/>
          <a:stretch>
            <a:fillRect/>
          </a:stretch>
        </p:blipFill>
        <p:spPr bwMode="auto">
          <a:xfrm>
            <a:off x="250825" y="971550"/>
            <a:ext cx="4702175" cy="3424238"/>
          </a:xfrm>
          <a:prstGeom prst="rect">
            <a:avLst/>
          </a:prstGeom>
          <a:noFill/>
          <a:ln w="9525">
            <a:noFill/>
            <a:miter lim="800000"/>
            <a:headEnd/>
            <a:tailEnd/>
          </a:ln>
        </p:spPr>
      </p:pic>
      <p:sp>
        <p:nvSpPr>
          <p:cNvPr id="79876" name="Szövegdoboz 2"/>
          <p:cNvSpPr txBox="1">
            <a:spLocks noChangeArrowheads="1"/>
          </p:cNvSpPr>
          <p:nvPr/>
        </p:nvSpPr>
        <p:spPr bwMode="auto">
          <a:xfrm>
            <a:off x="900113" y="765175"/>
            <a:ext cx="1511300" cy="368300"/>
          </a:xfrm>
          <a:prstGeom prst="rect">
            <a:avLst/>
          </a:prstGeom>
          <a:noFill/>
          <a:ln w="9525">
            <a:noFill/>
            <a:miter lim="800000"/>
            <a:headEnd/>
            <a:tailEnd/>
          </a:ln>
        </p:spPr>
        <p:txBody>
          <a:bodyPr>
            <a:spAutoFit/>
          </a:bodyPr>
          <a:lstStyle/>
          <a:p>
            <a:endParaRPr lang="hu-HU"/>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089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6146" name="Rectangle 2"/>
          <p:cNvSpPr>
            <a:spLocks noGrp="1" noChangeArrowheads="1"/>
          </p:cNvSpPr>
          <p:nvPr>
            <p:ph type="title"/>
          </p:nvPr>
        </p:nvSpPr>
        <p:spPr>
          <a:xfrm>
            <a:off x="0" y="0"/>
            <a:ext cx="86868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Szakaszai</a:t>
            </a:r>
          </a:p>
        </p:txBody>
      </p:sp>
      <p:sp>
        <p:nvSpPr>
          <p:cNvPr id="80900" name="Rectangle 3"/>
          <p:cNvSpPr>
            <a:spLocks noGrp="1" noChangeArrowheads="1"/>
          </p:cNvSpPr>
          <p:nvPr>
            <p:ph idx="1"/>
          </p:nvPr>
        </p:nvSpPr>
        <p:spPr>
          <a:xfrm>
            <a:off x="0" y="1385888"/>
            <a:ext cx="9144000" cy="5472112"/>
          </a:xfrm>
        </p:spPr>
        <p:txBody>
          <a:bodyPr/>
          <a:lstStyle/>
          <a:p>
            <a:pPr marL="530225" indent="-354013">
              <a:buClr>
                <a:srgbClr val="FF0000"/>
              </a:buClr>
              <a:buSzPct val="120000"/>
              <a:buFont typeface="Arial" charset="0"/>
              <a:buChar char="•"/>
            </a:pPr>
            <a:endParaRPr lang="hu-HU" sz="2800" b="1" smtClean="0"/>
          </a:p>
          <a:p>
            <a:pPr marL="530225" indent="-354013">
              <a:buClr>
                <a:srgbClr val="FF0000"/>
              </a:buClr>
              <a:buSzPct val="120000"/>
              <a:buFont typeface="Wingdings 2" pitchFamily="18" charset="2"/>
              <a:buNone/>
            </a:pPr>
            <a:r>
              <a:rPr lang="hu-HU" sz="2800" b="1" smtClean="0"/>
              <a:t>Megoldás: összevont telepítési eljárás</a:t>
            </a:r>
          </a:p>
          <a:p>
            <a:pPr marL="530225" indent="-354013">
              <a:buClr>
                <a:srgbClr val="FF0000"/>
              </a:buClr>
              <a:buSzPct val="120000"/>
              <a:buFont typeface="Arial" charset="0"/>
              <a:buChar char="•"/>
            </a:pPr>
            <a:r>
              <a:rPr lang="hu-HU" sz="2800" b="1" smtClean="0"/>
              <a:t>egy adott ingatlanra egy bizonyos beruházás feltételeinek egy eljárásban való tisztázása.</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Wingdings 2" pitchFamily="18" charset="2"/>
              <a:buNone/>
            </a:pPr>
            <a:r>
              <a:rPr lang="hu-HU" sz="2800" b="1" smtClean="0"/>
              <a:t>Új, választható eljárástípus, két szakasza van: </a:t>
            </a:r>
          </a:p>
          <a:p>
            <a:pPr marL="530225" indent="-354013">
              <a:buClr>
                <a:srgbClr val="FF0000"/>
              </a:buClr>
              <a:buSzPct val="120000"/>
              <a:buFont typeface="Arial" charset="0"/>
              <a:buChar char="•"/>
            </a:pPr>
            <a:r>
              <a:rPr lang="hu-HU" sz="2800" b="1" smtClean="0"/>
              <a:t>telepítési hatásvizsgálati szakasz,</a:t>
            </a:r>
          </a:p>
          <a:p>
            <a:pPr marL="530225" indent="-354013">
              <a:buClr>
                <a:srgbClr val="FF0000"/>
              </a:buClr>
              <a:buSzPct val="120000"/>
              <a:buFont typeface="Arial" charset="0"/>
              <a:buChar char="•"/>
            </a:pPr>
            <a:r>
              <a:rPr lang="hu-HU" sz="2800" b="1" smtClean="0"/>
              <a:t>integrált építési engedélyezési szakasz.</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l="26375" t="29840" r="26375" b="12201"/>
          <a:stretch>
            <a:fillRect/>
          </a:stretch>
        </p:blipFill>
        <p:spPr bwMode="auto">
          <a:xfrm>
            <a:off x="179388" y="255588"/>
            <a:ext cx="8785225" cy="6342062"/>
          </a:xfrm>
          <a:prstGeom prst="rect">
            <a:avLst/>
          </a:prstGeom>
          <a:noFill/>
          <a:ln w="9525">
            <a:noFill/>
            <a:miter lim="800000"/>
            <a:headEnd/>
            <a:tailEnd/>
          </a:ln>
        </p:spPr>
      </p:pic>
      <p:sp>
        <p:nvSpPr>
          <p:cNvPr id="81923" name="Szövegdoboz 1"/>
          <p:cNvSpPr txBox="1">
            <a:spLocks noChangeArrowheads="1"/>
          </p:cNvSpPr>
          <p:nvPr/>
        </p:nvSpPr>
        <p:spPr bwMode="auto">
          <a:xfrm>
            <a:off x="323850" y="0"/>
            <a:ext cx="8569325" cy="1052513"/>
          </a:xfrm>
          <a:prstGeom prst="rect">
            <a:avLst/>
          </a:prstGeom>
          <a:noFill/>
          <a:ln w="9525">
            <a:noFill/>
            <a:miter lim="800000"/>
            <a:headEnd/>
            <a:tailEnd/>
          </a:ln>
        </p:spPr>
        <p:txBody>
          <a:bodyPr anchor="ctr"/>
          <a:lstStyle/>
          <a:p>
            <a:pPr>
              <a:lnSpc>
                <a:spcPts val="3838"/>
              </a:lnSpc>
            </a:pPr>
            <a:endParaRPr lang="hu-HU" sz="3200" b="1">
              <a:solidFill>
                <a:srgbClr val="002A7E"/>
              </a:solidFill>
            </a:endParaRPr>
          </a:p>
        </p:txBody>
      </p:sp>
      <p:sp>
        <p:nvSpPr>
          <p:cNvPr id="3" name="Szövegdoboz 2"/>
          <p:cNvSpPr txBox="1"/>
          <p:nvPr/>
        </p:nvSpPr>
        <p:spPr>
          <a:xfrm>
            <a:off x="468313" y="1196975"/>
            <a:ext cx="8424862" cy="3478213"/>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hu-HU" sz="1200" dirty="0">
                <a:solidFill>
                  <a:schemeClr val="tx2"/>
                </a:solidFill>
                <a:latin typeface="+mn-lt"/>
                <a:cs typeface="+mn-cs"/>
              </a:rPr>
              <a:t>	</a:t>
            </a:r>
          </a:p>
          <a:p>
            <a:pPr fontAlgn="auto">
              <a:spcBef>
                <a:spcPts val="0"/>
              </a:spcBef>
              <a:spcAft>
                <a:spcPts val="0"/>
              </a:spcAft>
              <a:defRPr/>
            </a:pPr>
            <a:endParaRPr lang="hu-HU" sz="2400" b="1" dirty="0">
              <a:solidFill>
                <a:schemeClr val="tx2"/>
              </a:solidFill>
              <a:latin typeface="+mn-lt"/>
              <a:cs typeface="+mn-cs"/>
            </a:endParaRPr>
          </a:p>
          <a:p>
            <a:pPr algn="ctr" fontAlgn="auto">
              <a:spcBef>
                <a:spcPts val="0"/>
              </a:spcBef>
              <a:spcAft>
                <a:spcPts val="0"/>
              </a:spcAft>
              <a:defRPr/>
            </a:pPr>
            <a:endParaRPr lang="hu-HU" sz="4000" b="1" dirty="0">
              <a:solidFill>
                <a:schemeClr val="tx2"/>
              </a:solidFill>
              <a:latin typeface="+mn-lt"/>
              <a:cs typeface="+mn-cs"/>
            </a:endParaRPr>
          </a:p>
          <a:p>
            <a:pPr algn="ctr" fontAlgn="auto">
              <a:spcBef>
                <a:spcPts val="0"/>
              </a:spcBef>
              <a:spcAft>
                <a:spcPts val="0"/>
              </a:spcAft>
              <a:defRPr/>
            </a:pPr>
            <a:endParaRPr lang="hu-HU" sz="4000" b="1" dirty="0">
              <a:solidFill>
                <a:schemeClr val="tx2"/>
              </a:solidFill>
              <a:latin typeface="+mn-lt"/>
              <a:cs typeface="+mn-cs"/>
            </a:endParaRPr>
          </a:p>
          <a:p>
            <a:pPr fontAlgn="auto">
              <a:spcBef>
                <a:spcPts val="0"/>
              </a:spcBef>
              <a:spcAft>
                <a:spcPts val="0"/>
              </a:spcAft>
              <a:defRPr/>
            </a:pPr>
            <a:endParaRPr lang="hu-HU" sz="2400" b="1" dirty="0">
              <a:solidFill>
                <a:schemeClr val="tx2"/>
              </a:solidFill>
              <a:latin typeface="+mn-lt"/>
              <a:cs typeface="+mn-cs"/>
            </a:endParaRPr>
          </a:p>
          <a:p>
            <a:pPr fontAlgn="auto">
              <a:spcBef>
                <a:spcPts val="0"/>
              </a:spcBef>
              <a:spcAft>
                <a:spcPts val="0"/>
              </a:spcAft>
              <a:defRPr/>
            </a:pPr>
            <a:endParaRPr lang="hu-HU" sz="3200" b="1" dirty="0">
              <a:solidFill>
                <a:schemeClr val="tx2"/>
              </a:solidFill>
              <a:latin typeface="+mn-lt"/>
              <a:cs typeface="+mn-cs"/>
            </a:endParaRPr>
          </a:p>
          <a:p>
            <a:pPr fontAlgn="auto">
              <a:spcBef>
                <a:spcPts val="0"/>
              </a:spcBef>
              <a:spcAft>
                <a:spcPts val="0"/>
              </a:spcAft>
              <a:defRPr/>
            </a:pPr>
            <a:endParaRPr lang="hu-HU" sz="2400" b="1" dirty="0">
              <a:solidFill>
                <a:schemeClr val="tx2"/>
              </a:solidFill>
              <a:latin typeface="+mn-lt"/>
              <a:cs typeface="+mn-cs"/>
            </a:endParaRPr>
          </a:p>
          <a:p>
            <a:pPr fontAlgn="auto">
              <a:spcBef>
                <a:spcPts val="0"/>
              </a:spcBef>
              <a:spcAft>
                <a:spcPts val="0"/>
              </a:spcAft>
              <a:buFont typeface="Arial" pitchFamily="34" charset="0"/>
              <a:buChar char="•"/>
              <a:defRPr/>
            </a:pPr>
            <a:endParaRPr lang="hu-HU" sz="2400" b="1" dirty="0">
              <a:solidFill>
                <a:schemeClr val="tx2"/>
              </a:solidFill>
              <a:latin typeface="+mn-lt"/>
              <a:cs typeface="+mn-cs"/>
            </a:endParaRPr>
          </a:p>
        </p:txBody>
      </p:sp>
      <p:pic>
        <p:nvPicPr>
          <p:cNvPr id="81925" name="Picture 6" descr="http://kovacsneagi.qwqw.hu/tarhely/kovacsneagi/kepek/smiley/mosoly_smile.jpg"/>
          <p:cNvPicPr>
            <a:picLocks noChangeAspect="1" noChangeArrowheads="1"/>
          </p:cNvPicPr>
          <p:nvPr/>
        </p:nvPicPr>
        <p:blipFill>
          <a:blip r:embed="rId4" cstate="print"/>
          <a:srcRect/>
          <a:stretch>
            <a:fillRect/>
          </a:stretch>
        </p:blipFill>
        <p:spPr bwMode="auto">
          <a:xfrm>
            <a:off x="5148263" y="3284538"/>
            <a:ext cx="2068512" cy="1943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94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819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Esetköre</a:t>
            </a:r>
          </a:p>
        </p:txBody>
      </p:sp>
      <p:sp>
        <p:nvSpPr>
          <p:cNvPr id="82948" name="Rectangle 3"/>
          <p:cNvSpPr>
            <a:spLocks noGrp="1" noChangeArrowheads="1"/>
          </p:cNvSpPr>
          <p:nvPr>
            <p:ph idx="1"/>
          </p:nvPr>
        </p:nvSpPr>
        <p:spPr>
          <a:xfrm>
            <a:off x="0" y="1412875"/>
            <a:ext cx="9144000" cy="5040313"/>
          </a:xfrm>
        </p:spPr>
        <p:txBody>
          <a:bodyPr/>
          <a:lstStyle/>
          <a:p>
            <a:pPr marL="530225" indent="-354013">
              <a:spcBef>
                <a:spcPct val="0"/>
              </a:spcBef>
              <a:buClr>
                <a:srgbClr val="FF0000"/>
              </a:buClr>
              <a:buSzPct val="120000"/>
              <a:buFont typeface="Arial" charset="0"/>
              <a:buChar char="•"/>
            </a:pPr>
            <a:r>
              <a:rPr lang="hu-HU" sz="2800" b="1" smtClean="0"/>
              <a:t>a településrendezési eszköz módosítása, elfogadása – ÉH,</a:t>
            </a:r>
          </a:p>
          <a:p>
            <a:pPr marL="530225" indent="-354013">
              <a:spcBef>
                <a:spcPct val="0"/>
              </a:spcBef>
              <a:buClr>
                <a:srgbClr val="FF0000"/>
              </a:buClr>
              <a:buSzPct val="120000"/>
              <a:buFont typeface="Arial" charset="0"/>
              <a:buChar char="•"/>
            </a:pPr>
            <a:r>
              <a:rPr lang="hu-HU" sz="2800" b="1" smtClean="0"/>
              <a:t>elvi építési keretengedélyezési eljárás - ÉH, </a:t>
            </a:r>
          </a:p>
          <a:p>
            <a:pPr marL="530225" indent="-354013">
              <a:spcBef>
                <a:spcPct val="0"/>
              </a:spcBef>
              <a:buClr>
                <a:srgbClr val="FF0000"/>
              </a:buClr>
              <a:buSzPct val="120000"/>
              <a:buFont typeface="Arial" charset="0"/>
              <a:buChar char="•"/>
            </a:pPr>
            <a:r>
              <a:rPr lang="hu-HU" sz="2800" b="1" smtClean="0"/>
              <a:t>KHV / EKHE / összevont eljárás,</a:t>
            </a:r>
          </a:p>
          <a:p>
            <a:pPr marL="530225" indent="-354013">
              <a:spcBef>
                <a:spcPct val="0"/>
              </a:spcBef>
              <a:buClr>
                <a:srgbClr val="FF0000"/>
              </a:buClr>
              <a:buSzPct val="120000"/>
              <a:buFont typeface="Arial" charset="0"/>
              <a:buChar char="•"/>
            </a:pPr>
            <a:r>
              <a:rPr lang="hu-HU" sz="2800" b="1" smtClean="0"/>
              <a:t>a termőföld végleges más célú hasznosítása</a:t>
            </a:r>
          </a:p>
          <a:p>
            <a:pPr marL="530225" indent="-354013">
              <a:spcBef>
                <a:spcPct val="0"/>
              </a:spcBef>
              <a:buClr>
                <a:srgbClr val="FF0000"/>
              </a:buClr>
              <a:buSzPct val="120000"/>
              <a:buFont typeface="Arial" charset="0"/>
              <a:buChar char="•"/>
            </a:pPr>
            <a:r>
              <a:rPr lang="hu-HU" sz="2800" b="1" smtClean="0"/>
              <a:t>az erdőterület igénybevétele,</a:t>
            </a:r>
          </a:p>
          <a:p>
            <a:pPr marL="530225" indent="-354013">
              <a:spcBef>
                <a:spcPct val="0"/>
              </a:spcBef>
              <a:buClr>
                <a:srgbClr val="FF0000"/>
              </a:buClr>
              <a:buSzPct val="120000"/>
              <a:buFont typeface="Arial" charset="0"/>
              <a:buChar char="•"/>
            </a:pPr>
            <a:r>
              <a:rPr lang="hu-HU" sz="2800" b="1" smtClean="0"/>
              <a:t>telekalakítási engedélyezési eljárás - ÉH, </a:t>
            </a:r>
          </a:p>
          <a:p>
            <a:pPr marL="530225" indent="-354013">
              <a:spcBef>
                <a:spcPct val="0"/>
              </a:spcBef>
              <a:buClr>
                <a:srgbClr val="FF0000"/>
              </a:buClr>
              <a:buSzPct val="120000"/>
              <a:buFont typeface="Arial" charset="0"/>
              <a:buChar char="•"/>
            </a:pPr>
            <a:r>
              <a:rPr lang="hu-HU" sz="2800" b="1" smtClean="0"/>
              <a:t>régészeti feltárás engedélyezése,</a:t>
            </a:r>
          </a:p>
          <a:p>
            <a:pPr marL="530225" indent="-354013">
              <a:spcBef>
                <a:spcPct val="0"/>
              </a:spcBef>
              <a:buClr>
                <a:srgbClr val="FF0000"/>
              </a:buClr>
              <a:buSzPct val="120000"/>
              <a:buFont typeface="Arial" charset="0"/>
              <a:buChar char="•"/>
            </a:pPr>
            <a:r>
              <a:rPr lang="hu-HU" sz="2800" b="1" smtClean="0"/>
              <a:t>az építési engedélyezési eljárás - ÉH,</a:t>
            </a:r>
          </a:p>
          <a:p>
            <a:pPr marL="530225" indent="-354013">
              <a:spcBef>
                <a:spcPct val="0"/>
              </a:spcBef>
              <a:buClr>
                <a:srgbClr val="FF0000"/>
              </a:buClr>
              <a:buSzPct val="120000"/>
              <a:buFont typeface="Arial" charset="0"/>
              <a:buChar char="•"/>
            </a:pPr>
            <a:r>
              <a:rPr lang="hu-HU" sz="2800" b="1" smtClean="0"/>
              <a:t>az országos építési követelményektől való eltérés engedélyezése - ÉH.</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397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0242"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Hatóságok – szakhatóságok I.</a:t>
            </a:r>
          </a:p>
        </p:txBody>
      </p:sp>
      <p:sp>
        <p:nvSpPr>
          <p:cNvPr id="83972"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Wingdings 2" pitchFamily="18" charset="2"/>
              <a:buNone/>
            </a:pPr>
            <a:r>
              <a:rPr lang="hu-HU" sz="2800" b="1" smtClean="0"/>
              <a:t>Ügydöntő építésügyi hatóság:</a:t>
            </a:r>
          </a:p>
          <a:p>
            <a:pPr marL="530225" indent="-354013">
              <a:buClr>
                <a:srgbClr val="FF0000"/>
              </a:buClr>
              <a:buSzPct val="120000"/>
              <a:buFont typeface="Arial" charset="0"/>
              <a:buChar char="•"/>
            </a:pPr>
            <a:r>
              <a:rPr lang="hu-HU" sz="2800" b="1" smtClean="0"/>
              <a:t>járási építésügyi (és örökségvédelmi) hivatal</a:t>
            </a:r>
          </a:p>
          <a:p>
            <a:pPr marL="530225" indent="-354013">
              <a:buClr>
                <a:srgbClr val="FF0000"/>
              </a:buClr>
              <a:buSzPct val="120000"/>
              <a:buFont typeface="Wingdings 2" pitchFamily="18" charset="2"/>
              <a:buNone/>
            </a:pPr>
            <a:r>
              <a:rPr lang="hu-HU" sz="2800" b="1" smtClean="0"/>
              <a:t>Ügydöntő szakhatóság:</a:t>
            </a:r>
          </a:p>
          <a:p>
            <a:pPr marL="530225" indent="-354013">
              <a:buClr>
                <a:srgbClr val="FF0000"/>
              </a:buClr>
              <a:buSzPct val="120000"/>
              <a:buFont typeface="Arial" charset="0"/>
              <a:buChar char="•"/>
            </a:pPr>
            <a:r>
              <a:rPr lang="hu-HU" sz="2800" b="1" smtClean="0"/>
              <a:t>a kiváltott - korábban önálló engedélyezési - eljárást lefolytató hatóság</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4994" name="Csoportba foglalás 7"/>
          <p:cNvGrpSpPr>
            <a:grpSpLocks/>
          </p:cNvGrpSpPr>
          <p:nvPr/>
        </p:nvGrpSpPr>
        <p:grpSpPr bwMode="auto">
          <a:xfrm>
            <a:off x="0" y="1268413"/>
            <a:ext cx="9144000" cy="5589587"/>
            <a:chOff x="0" y="1268760"/>
            <a:chExt cx="9144000" cy="5589240"/>
          </a:xfrm>
        </p:grpSpPr>
        <p:sp>
          <p:nvSpPr>
            <p:cNvPr id="9" name="Téglalap 8"/>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10" name="Téglalap 9"/>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 name="Tartalom helye 2"/>
          <p:cNvSpPr>
            <a:spLocks noGrp="1"/>
          </p:cNvSpPr>
          <p:nvPr>
            <p:ph idx="1"/>
          </p:nvPr>
        </p:nvSpPr>
        <p:spPr>
          <a:xfrm>
            <a:off x="0" y="1528763"/>
            <a:ext cx="9144000" cy="5329237"/>
          </a:xfrm>
        </p:spPr>
        <p:txBody>
          <a:bodyPr>
            <a:noAutofit/>
          </a:bodyPr>
          <a:lstStyle/>
          <a:p>
            <a:pPr marL="530225" indent="-354013" fontAlgn="auto">
              <a:spcAft>
                <a:spcPts val="0"/>
              </a:spcAft>
              <a:buClr>
                <a:srgbClr val="FF0000"/>
              </a:buClr>
              <a:buSzPct val="120000"/>
              <a:buFont typeface="Wingdings 2"/>
              <a:buNone/>
              <a:defRPr/>
            </a:pPr>
            <a:r>
              <a:rPr lang="hu-HU" sz="2800" b="1" dirty="0" smtClean="0"/>
              <a:t>Megalapozó szakhatóság:</a:t>
            </a:r>
          </a:p>
          <a:p>
            <a:pPr marL="530225" indent="-354013" fontAlgn="auto">
              <a:spcAft>
                <a:spcPts val="0"/>
              </a:spcAft>
              <a:buClr>
                <a:srgbClr val="FF0000"/>
              </a:buClr>
              <a:buSzPct val="120000"/>
              <a:buFont typeface="Arial" pitchFamily="34" charset="0"/>
              <a:buChar char="•"/>
              <a:defRPr/>
            </a:pPr>
            <a:r>
              <a:rPr lang="hu-HU" sz="2800" b="1" dirty="0" smtClean="0"/>
              <a:t>+ a kiváltott önálló engedélyezési eljárások szakhatóságai </a:t>
            </a:r>
          </a:p>
          <a:p>
            <a:pPr marL="530225" indent="-354013" fontAlgn="auto">
              <a:spcAft>
                <a:spcPts val="0"/>
              </a:spcAft>
              <a:buClr>
                <a:srgbClr val="FF0000"/>
              </a:buClr>
              <a:buSzPct val="120000"/>
              <a:buFont typeface="Arial" pitchFamily="34" charset="0"/>
              <a:buChar char="•"/>
              <a:defRPr/>
            </a:pPr>
            <a:r>
              <a:rPr lang="hu-HU" sz="2800" b="1" dirty="0" smtClean="0"/>
              <a:t>+ vélemény-nyilvánításra jogosult államigazgatási szervek </a:t>
            </a:r>
          </a:p>
          <a:p>
            <a:pPr marL="530225" indent="-354013" fontAlgn="auto">
              <a:spcAft>
                <a:spcPts val="0"/>
              </a:spcAft>
              <a:buClr>
                <a:srgbClr val="FF0000"/>
              </a:buClr>
              <a:buSzPct val="120000"/>
              <a:buFont typeface="Arial" pitchFamily="34" charset="0"/>
              <a:buChar char="•"/>
              <a:defRPr/>
            </a:pPr>
            <a:r>
              <a:rPr lang="hu-HU" sz="2800" b="1" dirty="0" smtClean="0"/>
              <a:t>- ügydöntő hatóság / ügydöntő szakhatóság</a:t>
            </a:r>
          </a:p>
          <a:p>
            <a:pPr marL="530225" indent="-354013" fontAlgn="auto">
              <a:spcAft>
                <a:spcPts val="0"/>
              </a:spcAft>
              <a:buClr>
                <a:srgbClr val="FF0000"/>
              </a:buClr>
              <a:buSzPct val="120000"/>
              <a:buFont typeface="Arial" pitchFamily="34" charset="0"/>
              <a:buChar char="•"/>
              <a:defRPr/>
            </a:pPr>
            <a:endParaRPr lang="hu-HU" sz="2800" b="1" dirty="0" smtClean="0"/>
          </a:p>
          <a:p>
            <a:pPr marL="530225" indent="-354013" fontAlgn="auto">
              <a:spcAft>
                <a:spcPts val="0"/>
              </a:spcAft>
              <a:buClr>
                <a:srgbClr val="FF0000"/>
              </a:buClr>
              <a:buSzPct val="120000"/>
              <a:buFont typeface="Wingdings 2"/>
              <a:buNone/>
              <a:defRPr/>
            </a:pPr>
            <a:r>
              <a:rPr lang="hu-HU" sz="2800" b="1" dirty="0" smtClean="0"/>
              <a:t>Mindegyik szakhatóságot a hatóság keresi meg!</a:t>
            </a:r>
          </a:p>
          <a:p>
            <a:pPr marL="171450" indent="4763" fontAlgn="auto">
              <a:spcAft>
                <a:spcPts val="0"/>
              </a:spcAft>
              <a:buClr>
                <a:srgbClr val="FF0000"/>
              </a:buClr>
              <a:buSzPct val="120000"/>
              <a:buFont typeface="Wingdings 2"/>
              <a:buNone/>
              <a:defRPr/>
            </a:pPr>
            <a:r>
              <a:rPr lang="hu-HU" sz="2800" b="1" dirty="0" smtClean="0"/>
              <a:t>Minden szakhatóság csak egyszer vesz részt az eljárásban!</a:t>
            </a:r>
          </a:p>
          <a:p>
            <a:pPr marL="530225" indent="-354013" fontAlgn="auto">
              <a:spcAft>
                <a:spcPts val="0"/>
              </a:spcAft>
              <a:buClr>
                <a:srgbClr val="FF0000"/>
              </a:buClr>
              <a:buSzPct val="120000"/>
              <a:buFont typeface="Arial" pitchFamily="34" charset="0"/>
              <a:buChar char="•"/>
              <a:defRPr/>
            </a:pPr>
            <a:endParaRPr lang="hu-HU" sz="2800" b="1" dirty="0"/>
          </a:p>
        </p:txBody>
      </p:sp>
      <p:sp>
        <p:nvSpPr>
          <p:cNvPr id="12"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Hatóságok – szakhatóságok II.</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Csoportba foglalás 3"/>
          <p:cNvGrpSpPr>
            <a:grpSpLocks/>
          </p:cNvGrpSpPr>
          <p:nvPr/>
        </p:nvGrpSpPr>
        <p:grpSpPr bwMode="auto">
          <a:xfrm>
            <a:off x="0" y="333375"/>
            <a:ext cx="9144000" cy="6273800"/>
            <a:chOff x="0" y="332656"/>
            <a:chExt cx="9144000" cy="6274494"/>
          </a:xfrm>
        </p:grpSpPr>
        <p:sp>
          <p:nvSpPr>
            <p:cNvPr id="5" name="Téglalap 4"/>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2294" name="Picture 2"/>
            <p:cNvPicPr>
              <a:picLocks noChangeAspect="1" noChangeArrowheads="1"/>
            </p:cNvPicPr>
            <p:nvPr/>
          </p:nvPicPr>
          <p:blipFill>
            <a:blip r:embed="rId3" cstate="print"/>
            <a:srcRect/>
            <a:stretch>
              <a:fillRect/>
            </a:stretch>
          </p:blipFill>
          <p:spPr bwMode="auto">
            <a:xfrm>
              <a:off x="6588224" y="5733256"/>
              <a:ext cx="2304256" cy="873894"/>
            </a:xfrm>
            <a:prstGeom prst="rect">
              <a:avLst/>
            </a:prstGeom>
            <a:noFill/>
            <a:ln w="9525">
              <a:noFill/>
              <a:miter lim="800000"/>
              <a:headEnd/>
              <a:tailEnd/>
            </a:ln>
          </p:spPr>
        </p:pic>
        <p:pic>
          <p:nvPicPr>
            <p:cNvPr id="12295" name="Picture 3"/>
            <p:cNvPicPr>
              <a:picLocks noChangeAspect="1" noChangeArrowheads="1"/>
            </p:cNvPicPr>
            <p:nvPr/>
          </p:nvPicPr>
          <p:blipFill>
            <a:blip r:embed="rId4" cstate="print"/>
            <a:srcRect/>
            <a:stretch>
              <a:fillRect/>
            </a:stretch>
          </p:blipFill>
          <p:spPr bwMode="auto">
            <a:xfrm>
              <a:off x="6588224" y="332656"/>
              <a:ext cx="2322270" cy="720080"/>
            </a:xfrm>
            <a:prstGeom prst="rect">
              <a:avLst/>
            </a:prstGeom>
            <a:noFill/>
            <a:ln w="9525">
              <a:noFill/>
              <a:miter lim="800000"/>
              <a:headEnd/>
              <a:tailEnd/>
            </a:ln>
          </p:spPr>
        </p:pic>
        <p:pic>
          <p:nvPicPr>
            <p:cNvPr id="12296" name="Picture 5" descr="F:\e-epitesugy_ekop\_tmp\logo\magyary_final_logo_jo.jpg"/>
            <p:cNvPicPr>
              <a:picLocks noChangeAspect="1" noChangeArrowheads="1"/>
            </p:cNvPicPr>
            <p:nvPr/>
          </p:nvPicPr>
          <p:blipFill>
            <a:blip r:embed="rId5" cstate="print"/>
            <a:srcRect/>
            <a:stretch>
              <a:fillRect/>
            </a:stretch>
          </p:blipFill>
          <p:spPr bwMode="auto">
            <a:xfrm>
              <a:off x="395536" y="5877272"/>
              <a:ext cx="2304256" cy="581407"/>
            </a:xfrm>
            <a:prstGeom prst="rect">
              <a:avLst/>
            </a:prstGeom>
            <a:noFill/>
            <a:ln w="9525">
              <a:noFill/>
              <a:miter lim="800000"/>
              <a:headEnd/>
              <a:tailEnd/>
            </a:ln>
          </p:spPr>
        </p:pic>
        <p:sp>
          <p:nvSpPr>
            <p:cNvPr id="9" name="Téglalap 8"/>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2291" name="Tartalom helye 2"/>
          <p:cNvSpPr>
            <a:spLocks noGrp="1"/>
          </p:cNvSpPr>
          <p:nvPr>
            <p:ph idx="1"/>
          </p:nvPr>
        </p:nvSpPr>
        <p:spPr>
          <a:xfrm>
            <a:off x="0" y="1341438"/>
            <a:ext cx="8964613" cy="4175125"/>
          </a:xfrm>
        </p:spPr>
        <p:txBody>
          <a:bodyPr/>
          <a:lstStyle/>
          <a:p>
            <a:pPr lvl="1"/>
            <a:endParaRPr lang="hu-HU" sz="2800" b="1" smtClean="0"/>
          </a:p>
          <a:p>
            <a:pPr lvl="1"/>
            <a:r>
              <a:rPr lang="hu-HU" sz="2800" b="1" smtClean="0"/>
              <a:t>ellátja az építési folyamat felügyeletét, </a:t>
            </a:r>
          </a:p>
          <a:p>
            <a:pPr lvl="1"/>
            <a:r>
              <a:rPr lang="hu-HU" sz="2800" b="1" smtClean="0"/>
              <a:t>ellenőrzi az építmény műszaki állapotát, valamint </a:t>
            </a:r>
          </a:p>
          <a:p>
            <a:pPr lvl="1"/>
            <a:r>
              <a:rPr lang="hu-HU" sz="2800" b="1" smtClean="0"/>
              <a:t>feltárja a szabálytalan építkezéseket. </a:t>
            </a:r>
          </a:p>
          <a:p>
            <a:pPr marL="530225" indent="-354013">
              <a:buFont typeface="Arial" charset="0"/>
              <a:buChar char="•"/>
            </a:pPr>
            <a:endParaRPr lang="hu-HU" sz="2800" smtClean="0"/>
          </a:p>
        </p:txBody>
      </p:sp>
      <p:sp>
        <p:nvSpPr>
          <p:cNvPr id="10" name="Cím 1"/>
          <p:cNvSpPr txBox="1">
            <a:spLocks/>
          </p:cNvSpPr>
          <p:nvPr/>
        </p:nvSpPr>
        <p:spPr>
          <a:xfrm>
            <a:off x="0" y="0"/>
            <a:ext cx="9144000" cy="1268413"/>
          </a:xfrm>
          <a:prstGeom prst="rect">
            <a:avLst/>
          </a:prstGeom>
          <a:effectLst>
            <a:outerShdw blurRad="50800" dist="38100" dir="2700000" algn="tl" rotWithShape="0">
              <a:prstClr val="black">
                <a:alpha val="40000"/>
              </a:prstClr>
            </a:outerShdw>
          </a:effectLst>
        </p:spPr>
        <p:txBody>
          <a:bodyPr lIns="216000" tIns="108000" rIns="0" bIns="0" anchor="ctr"/>
          <a:lstStyle/>
          <a:p>
            <a:pPr fontAlgn="auto">
              <a:lnSpc>
                <a:spcPts val="4000"/>
              </a:lnSpc>
              <a:spcAft>
                <a:spcPts val="0"/>
              </a:spcAft>
              <a:defRPr/>
            </a:pPr>
            <a:r>
              <a:rPr lang="hu-HU" sz="4400" b="1" dirty="0">
                <a:solidFill>
                  <a:srgbClr val="FF0000"/>
                </a:solidFill>
                <a:ea typeface="+mj-ea"/>
                <a:cs typeface="Times New Roman" pitchFamily="18" charset="0"/>
              </a:rPr>
              <a:t>Építésfelügyeleti</a:t>
            </a:r>
          </a:p>
          <a:p>
            <a:pPr fontAlgn="auto">
              <a:lnSpc>
                <a:spcPts val="4000"/>
              </a:lnSpc>
              <a:spcAft>
                <a:spcPts val="0"/>
              </a:spcAft>
              <a:defRPr/>
            </a:pPr>
            <a:r>
              <a:rPr lang="hu-HU" sz="4400" b="1" dirty="0">
                <a:solidFill>
                  <a:srgbClr val="FF0000"/>
                </a:solidFill>
                <a:ea typeface="+mj-ea"/>
                <a:cs typeface="Times New Roman" pitchFamily="18" charset="0"/>
              </a:rPr>
              <a:t>f</a:t>
            </a:r>
            <a:r>
              <a:rPr lang="hu-HU" sz="4400" b="1" dirty="0">
                <a:solidFill>
                  <a:srgbClr val="FF0000"/>
                </a:solidFill>
                <a:ea typeface="+mj-ea"/>
                <a:cs typeface="Times New Roman" pitchFamily="18" charset="0"/>
              </a:rPr>
              <a:t>eladatok</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55650" y="260350"/>
            <a:ext cx="7772400" cy="1143000"/>
          </a:xfrm>
        </p:spPr>
        <p:txBody>
          <a:bodyPr/>
          <a:lstStyle/>
          <a:p>
            <a:pPr algn="ctr"/>
            <a:endParaRPr lang="hu-HU" sz="3600" b="1" smtClean="0">
              <a:latin typeface="Calibri" pitchFamily="34" charset="0"/>
            </a:endParaRPr>
          </a:p>
        </p:txBody>
      </p:sp>
      <p:sp>
        <p:nvSpPr>
          <p:cNvPr id="9219" name="Rectangle 3"/>
          <p:cNvSpPr>
            <a:spLocks noGrp="1" noChangeArrowheads="1"/>
          </p:cNvSpPr>
          <p:nvPr>
            <p:ph idx="1"/>
          </p:nvPr>
        </p:nvSpPr>
        <p:spPr>
          <a:xfrm>
            <a:off x="755650" y="1600200"/>
            <a:ext cx="8208963" cy="5141913"/>
          </a:xfrm>
        </p:spPr>
        <p:txBody>
          <a:bodyPr>
            <a:normAutofit/>
          </a:bodyPr>
          <a:lstStyle/>
          <a:p>
            <a:pPr>
              <a:lnSpc>
                <a:spcPct val="90000"/>
              </a:lnSpc>
              <a:buFont typeface="Wingdings" pitchFamily="2" charset="2"/>
              <a:buNone/>
            </a:pPr>
            <a:endParaRPr lang="hu-HU" sz="1000" b="1" smtClean="0">
              <a:solidFill>
                <a:schemeClr val="tx2"/>
              </a:solidFill>
              <a:latin typeface="Calibri" pitchFamily="34" charset="0"/>
            </a:endParaRPr>
          </a:p>
          <a:p>
            <a:pPr>
              <a:lnSpc>
                <a:spcPct val="90000"/>
              </a:lnSpc>
              <a:buFont typeface="Wingdings" pitchFamily="2" charset="2"/>
              <a:buNone/>
            </a:pPr>
            <a:r>
              <a:rPr lang="hu-HU" sz="2000" b="1" smtClean="0">
                <a:solidFill>
                  <a:schemeClr val="tx2"/>
                </a:solidFill>
                <a:latin typeface="Calibri" pitchFamily="34" charset="0"/>
              </a:rPr>
              <a:t>Az ügydöntő építésügyi hatóság feladata:</a:t>
            </a:r>
            <a:endParaRPr lang="hu-HU" sz="2000" smtClean="0">
              <a:solidFill>
                <a:schemeClr val="tx2"/>
              </a:solidFill>
              <a:latin typeface="Calibri" pitchFamily="34" charset="0"/>
            </a:endParaRPr>
          </a:p>
          <a:p>
            <a:pPr>
              <a:lnSpc>
                <a:spcPct val="90000"/>
              </a:lnSpc>
            </a:pPr>
            <a:r>
              <a:rPr lang="hu-HU" sz="2000" smtClean="0">
                <a:latin typeface="Calibri" pitchFamily="34" charset="0"/>
              </a:rPr>
              <a:t>a településrendezési eszköz egyeztetési szakasza (314</a:t>
            </a:r>
            <a:r>
              <a:rPr lang="hu-HU" sz="2000" b="1" smtClean="0">
                <a:latin typeface="Calibri" pitchFamily="34" charset="0"/>
              </a:rPr>
              <a:t>/</a:t>
            </a:r>
            <a:r>
              <a:rPr lang="hu-HU" sz="2000" smtClean="0">
                <a:latin typeface="Calibri" pitchFamily="34" charset="0"/>
              </a:rPr>
              <a:t>2012. (XI. 8.) Kormr.),</a:t>
            </a:r>
          </a:p>
          <a:p>
            <a:pPr>
              <a:lnSpc>
                <a:spcPct val="90000"/>
              </a:lnSpc>
            </a:pPr>
            <a:r>
              <a:rPr lang="hu-HU" sz="2000" smtClean="0">
                <a:latin typeface="Calibri" pitchFamily="34" charset="0"/>
              </a:rPr>
              <a:t>az elvi építési keretengedélyezés (Eljr.),</a:t>
            </a:r>
          </a:p>
          <a:p>
            <a:pPr>
              <a:lnSpc>
                <a:spcPct val="90000"/>
              </a:lnSpc>
            </a:pPr>
            <a:r>
              <a:rPr lang="hu-HU" sz="2000" smtClean="0">
                <a:latin typeface="Calibri" pitchFamily="34" charset="0"/>
              </a:rPr>
              <a:t>a telekalakítási engedélyezési eljárás (338/2006. (XII. 23.) Kormr.</a:t>
            </a:r>
          </a:p>
          <a:p>
            <a:pPr>
              <a:lnSpc>
                <a:spcPct val="90000"/>
              </a:lnSpc>
            </a:pPr>
            <a:r>
              <a:rPr lang="hu-HU" sz="2000" smtClean="0">
                <a:latin typeface="Calibri" pitchFamily="34" charset="0"/>
              </a:rPr>
              <a:t>az építési engedélyezési eljárást (Eljr.),</a:t>
            </a:r>
          </a:p>
          <a:p>
            <a:pPr>
              <a:lnSpc>
                <a:spcPct val="90000"/>
              </a:lnSpc>
            </a:pPr>
            <a:r>
              <a:rPr lang="hu-HU" sz="2000" smtClean="0">
                <a:latin typeface="Calibri" pitchFamily="34" charset="0"/>
              </a:rPr>
              <a:t>az országos építési követelményektől való eltérés eng. (Eljr.).</a:t>
            </a:r>
          </a:p>
          <a:p>
            <a:pPr>
              <a:lnSpc>
                <a:spcPct val="90000"/>
              </a:lnSpc>
              <a:buFont typeface="Wingdings" pitchFamily="2" charset="2"/>
              <a:buNone/>
            </a:pPr>
            <a:r>
              <a:rPr lang="hu-HU" sz="2000" b="1" smtClean="0">
                <a:solidFill>
                  <a:schemeClr val="tx2"/>
                </a:solidFill>
                <a:latin typeface="Calibri" pitchFamily="34" charset="0"/>
              </a:rPr>
              <a:t>Az ügydöntő szakatóság feladata:</a:t>
            </a:r>
          </a:p>
          <a:p>
            <a:pPr>
              <a:lnSpc>
                <a:spcPct val="90000"/>
              </a:lnSpc>
            </a:pPr>
            <a:r>
              <a:rPr lang="hu-HU" sz="2000" smtClean="0">
                <a:latin typeface="Calibri" pitchFamily="34" charset="0"/>
              </a:rPr>
              <a:t>A KHV, vagy/és EKHE eljárás (314/2005. (XII. 25.) Kormr.)</a:t>
            </a:r>
          </a:p>
          <a:p>
            <a:pPr>
              <a:lnSpc>
                <a:spcPct val="90000"/>
              </a:lnSpc>
            </a:pPr>
            <a:r>
              <a:rPr lang="hu-HU" sz="2000" smtClean="0">
                <a:latin typeface="Calibri" pitchFamily="34" charset="0"/>
              </a:rPr>
              <a:t>a termőföld végleges más célú hasznosítása (338/2006. (XII. 23.) Kormr.),</a:t>
            </a:r>
          </a:p>
          <a:p>
            <a:pPr>
              <a:lnSpc>
                <a:spcPct val="90000"/>
              </a:lnSpc>
            </a:pPr>
            <a:r>
              <a:rPr lang="hu-HU" sz="2000" smtClean="0">
                <a:latin typeface="Calibri" pitchFamily="34" charset="0"/>
              </a:rPr>
              <a:t>az erdő(elvi) igénybevétele (153/2009. (XI. 13.) FVM rendelet),</a:t>
            </a:r>
          </a:p>
          <a:p>
            <a:pPr>
              <a:lnSpc>
                <a:spcPct val="90000"/>
              </a:lnSpc>
            </a:pPr>
            <a:r>
              <a:rPr lang="hu-HU" sz="2000" smtClean="0">
                <a:latin typeface="Calibri" pitchFamily="34" charset="0"/>
              </a:rPr>
              <a:t>próbafeltárás eng./bejelentés, megelőző régészeti feltárás (5/2010. (VIII. 18.) NEFMI rend., 257/2012. (IX. 14.) Korm. rendelet)</a:t>
            </a:r>
          </a:p>
          <a:p>
            <a:pPr>
              <a:lnSpc>
                <a:spcPct val="90000"/>
              </a:lnSpc>
              <a:buFont typeface="Wingdings" pitchFamily="2" charset="2"/>
              <a:buNone/>
            </a:pPr>
            <a:r>
              <a:rPr lang="hu-HU" sz="2000" b="1" smtClean="0">
                <a:latin typeface="Calibri" pitchFamily="34" charset="0"/>
              </a:rPr>
              <a:t> </a:t>
            </a:r>
            <a:endParaRPr lang="hu-HU" sz="2000" smtClean="0">
              <a:latin typeface="Times New Roman" pitchFamily="18" charset="0"/>
            </a:endParaRPr>
          </a:p>
        </p:txBody>
      </p:sp>
      <p:pic>
        <p:nvPicPr>
          <p:cNvPr id="86020" name="Picture 3"/>
          <p:cNvPicPr>
            <a:picLocks noChangeAspect="1" noChangeArrowheads="1"/>
          </p:cNvPicPr>
          <p:nvPr/>
        </p:nvPicPr>
        <p:blipFill>
          <a:blip r:embed="rId3" cstate="print"/>
          <a:srcRect l="7381" t="3691" r="7381" b="22148"/>
          <a:stretch>
            <a:fillRect/>
          </a:stretch>
        </p:blipFill>
        <p:spPr bwMode="auto">
          <a:xfrm>
            <a:off x="179388" y="115888"/>
            <a:ext cx="8964612" cy="6553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hu-HU" b="1" smtClean="0"/>
              <a:t>Engedélyezési eljárások </a:t>
            </a:r>
          </a:p>
        </p:txBody>
      </p:sp>
      <p:sp>
        <p:nvSpPr>
          <p:cNvPr id="87043" name="Rectangle 3"/>
          <p:cNvSpPr>
            <a:spLocks noGrp="1" noChangeArrowheads="1"/>
          </p:cNvSpPr>
          <p:nvPr>
            <p:ph idx="1"/>
          </p:nvPr>
        </p:nvSpPr>
        <p:spPr>
          <a:xfrm>
            <a:off x="684213" y="1600200"/>
            <a:ext cx="8002587" cy="4781550"/>
          </a:xfrm>
        </p:spPr>
        <p:txBody>
          <a:bodyPr/>
          <a:lstStyle/>
          <a:p>
            <a:pPr>
              <a:lnSpc>
                <a:spcPct val="90000"/>
              </a:lnSpc>
              <a:spcBef>
                <a:spcPct val="0"/>
              </a:spcBef>
              <a:buFont typeface="Wingdings" pitchFamily="2" charset="2"/>
              <a:buNone/>
            </a:pPr>
            <a:r>
              <a:rPr lang="hu-HU" sz="2000" b="1" smtClean="0">
                <a:latin typeface="Times New Roman" pitchFamily="18" charset="0"/>
              </a:rPr>
              <a:t>Étv.</a:t>
            </a:r>
            <a:r>
              <a:rPr lang="hu-HU" sz="2000" smtClean="0">
                <a:latin typeface="Times New Roman" pitchFamily="18" charset="0"/>
              </a:rPr>
              <a:t> </a:t>
            </a:r>
            <a:r>
              <a:rPr lang="hu-HU" sz="2000" b="1" smtClean="0">
                <a:latin typeface="Times New Roman" pitchFamily="18" charset="0"/>
              </a:rPr>
              <a:t>2. §</a:t>
            </a:r>
            <a:r>
              <a:rPr lang="hu-HU" b="1" smtClean="0">
                <a:latin typeface="Times New Roman" pitchFamily="18" charset="0"/>
              </a:rPr>
              <a:t> </a:t>
            </a:r>
            <a:r>
              <a:rPr lang="hu-HU" sz="2000" b="1" smtClean="0">
                <a:latin typeface="Times New Roman" pitchFamily="18" charset="0"/>
              </a:rPr>
              <a:t>8. Építmény: </a:t>
            </a:r>
            <a:r>
              <a:rPr lang="hu-HU" sz="2000" smtClean="0">
                <a:latin typeface="Times New Roman" pitchFamily="18" charset="0"/>
              </a:rPr>
              <a:t>építési tevékenységgel létrehozott, illetve késztermékként az építési helyszínre szállított, - rendeltetésére, szerkezeti megoldására, anyagára, készültségi fokára és kiterjedésére tekintet nélkül - minden olyan helyhez kötött műszaki alkotás, amely a terepszint, a víz vagy az azok alatti talaj, illetve azok feletti légtér megváltoztatásával, beépítésével jön létre. Az építményhez tartoznak annak rendeltetésszerű és biztonságos használatához, működéséhez, működtetéséhez szükséges alapvető műszaki és technológiai berendezések is (az építmény az épület és műtárgy gyűjtőfogalma).</a:t>
            </a:r>
            <a:r>
              <a:rPr lang="hu-HU" smtClean="0"/>
              <a:t> </a:t>
            </a:r>
            <a:endParaRPr lang="hu-HU" smtClean="0">
              <a:latin typeface="Times New Roman" pitchFamily="18" charset="0"/>
            </a:endParaRPr>
          </a:p>
          <a:p>
            <a:pPr>
              <a:lnSpc>
                <a:spcPct val="90000"/>
              </a:lnSpc>
              <a:buFont typeface="Wingdings" pitchFamily="2" charset="2"/>
              <a:buNone/>
            </a:pPr>
            <a:r>
              <a:rPr lang="hu-HU" sz="2000" b="1" smtClean="0">
                <a:latin typeface="Times New Roman" pitchFamily="18" charset="0"/>
              </a:rPr>
              <a:t>36.</a:t>
            </a:r>
            <a:r>
              <a:rPr lang="hu-HU" smtClean="0">
                <a:latin typeface="Times New Roman" pitchFamily="18" charset="0"/>
              </a:rPr>
              <a:t> </a:t>
            </a:r>
            <a:r>
              <a:rPr lang="hu-HU" sz="2000" b="1" smtClean="0">
                <a:latin typeface="Times New Roman" pitchFamily="18" charset="0"/>
              </a:rPr>
              <a:t>Építési tevékenység</a:t>
            </a:r>
            <a:r>
              <a:rPr lang="hu-HU" sz="2000" i="1" smtClean="0">
                <a:latin typeface="Times New Roman" pitchFamily="18" charset="0"/>
              </a:rPr>
              <a:t>: </a:t>
            </a:r>
            <a:r>
              <a:rPr lang="hu-HU" sz="2000" smtClean="0">
                <a:latin typeface="Times New Roman" pitchFamily="18" charset="0"/>
              </a:rPr>
              <a:t>építmény, építményrész, épületegyüttes megépítése, átalakítása, bővítése, felújítása, helyreállítása, korszerűsítése, karbantartása, javítása, lebontása, elmozdítása érdekében végzett építési-szerelési vagy bontási munka végzése.</a:t>
            </a:r>
          </a:p>
          <a:p>
            <a:pPr>
              <a:lnSpc>
                <a:spcPct val="90000"/>
              </a:lnSpc>
              <a:buFont typeface="Wingdings" pitchFamily="2" charset="2"/>
              <a:buNone/>
            </a:pPr>
            <a:r>
              <a:rPr lang="hu-HU" sz="2000" b="1" smtClean="0">
                <a:latin typeface="Times New Roman" pitchFamily="18" charset="0"/>
              </a:rPr>
              <a:t>34. §</a:t>
            </a:r>
            <a:r>
              <a:rPr lang="hu-HU" sz="2000" smtClean="0">
                <a:latin typeface="Times New Roman" pitchFamily="18" charset="0"/>
              </a:rPr>
              <a:t> (1) Építési tevékenység végzéséhez jogszabályban meghatározott esetekben építésügyi hatósági eljárás lefolytatása szükséges</a:t>
            </a:r>
            <a:r>
              <a:rPr lang="hu-HU" sz="2000" smtClean="0"/>
              <a:t>.</a:t>
            </a:r>
          </a:p>
          <a:p>
            <a:pPr>
              <a:buClr>
                <a:srgbClr val="FFFFEE"/>
              </a:buClr>
              <a:buFont typeface="Wingdings 2" pitchFamily="18" charset="2"/>
              <a:buNone/>
            </a:pPr>
            <a:endParaRPr lang="hu-HU" sz="2000" smtClean="0"/>
          </a:p>
        </p:txBody>
      </p:sp>
      <p:pic>
        <p:nvPicPr>
          <p:cNvPr id="87044" name="Picture 3"/>
          <p:cNvPicPr>
            <a:picLocks noChangeAspect="1" noChangeArrowheads="1"/>
          </p:cNvPicPr>
          <p:nvPr/>
        </p:nvPicPr>
        <p:blipFill>
          <a:blip r:embed="rId3" cstate="print"/>
          <a:srcRect l="7381" t="3691" r="7677" b="22148"/>
          <a:stretch>
            <a:fillRect/>
          </a:stretch>
        </p:blipFill>
        <p:spPr bwMode="auto">
          <a:xfrm>
            <a:off x="250825" y="115888"/>
            <a:ext cx="8713788" cy="64817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806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2530" name="Rectangle 2"/>
          <p:cNvSpPr>
            <a:spLocks noGrp="1" noChangeArrowheads="1"/>
          </p:cNvSpPr>
          <p:nvPr>
            <p:ph type="title" idx="4294967295"/>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Szolgáltatási szakasz</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 minden esetben</a:t>
            </a:r>
          </a:p>
        </p:txBody>
      </p:sp>
      <p:sp>
        <p:nvSpPr>
          <p:cNvPr id="22531" name="Rectangle 3"/>
          <p:cNvSpPr>
            <a:spLocks noGrp="1" noChangeArrowheads="1"/>
          </p:cNvSpPr>
          <p:nvPr>
            <p:ph type="body" idx="4294967295"/>
          </p:nvPr>
        </p:nvSpPr>
        <p:spPr>
          <a:xfrm>
            <a:off x="0" y="1412875"/>
            <a:ext cx="9144000" cy="5445125"/>
          </a:xfrm>
        </p:spPr>
        <p:txBody>
          <a:bodyPr>
            <a:noAutofit/>
          </a:bodyPr>
          <a:lstStyle/>
          <a:p>
            <a:pPr marL="530225" indent="-354013" fontAlgn="auto">
              <a:spcBef>
                <a:spcPts val="0"/>
              </a:spcBef>
              <a:spcAft>
                <a:spcPts val="0"/>
              </a:spcAft>
              <a:buClr>
                <a:srgbClr val="FF0000"/>
              </a:buClr>
              <a:buSzPct val="120000"/>
              <a:buFont typeface="Wingdings 2"/>
              <a:buNone/>
              <a:defRPr/>
            </a:pPr>
            <a:r>
              <a:rPr lang="hu-HU" sz="2800" b="1" dirty="0" smtClean="0"/>
              <a:t>Az általánoson túl:</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az erdő igénybevételének feltételei, </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a termőföld minősége, </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a telek régészeti érintettsége, az elvégzendő régészeti feladatok,</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környezeti hatások, milyen további környezetvédelmi engedélyek szükségesek és annak mi a tartalma,</a:t>
            </a:r>
          </a:p>
          <a:p>
            <a:pPr marL="171450" indent="4763" fontAlgn="auto">
              <a:spcBef>
                <a:spcPts val="0"/>
              </a:spcBef>
              <a:spcAft>
                <a:spcPts val="0"/>
              </a:spcAft>
              <a:buClr>
                <a:srgbClr val="FF0000"/>
              </a:buClr>
              <a:buSzPct val="120000"/>
              <a:buFont typeface="Wingdings 2"/>
              <a:buNone/>
              <a:defRPr/>
            </a:pPr>
            <a:r>
              <a:rPr lang="hu-HU" sz="2800" b="1" dirty="0" smtClean="0"/>
              <a:t>A hatóság szakmai nyilatkozatát az </a:t>
            </a:r>
            <a:r>
              <a:rPr lang="hu-HU" sz="2800" b="1" u="sng" dirty="0" smtClean="0"/>
              <a:t>ügydöntő szakhatóságok bevonásával</a:t>
            </a:r>
            <a:r>
              <a:rPr lang="hu-HU" sz="2800" b="1" dirty="0" smtClean="0"/>
              <a:t> alakítja ki:</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megkeresés 5 nap, szakhatóság 15 nap,</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a hatóság 10 napon belül ad szakmai nyilatkozatot</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09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355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Telepítési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hatásvizsgálati szakasz (THSZ)</a:t>
            </a:r>
          </a:p>
        </p:txBody>
      </p:sp>
      <p:sp>
        <p:nvSpPr>
          <p:cNvPr id="89092"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Az eljárás a kérelem és a THSZ mellékleteinek benyújtásával indul</a:t>
            </a:r>
          </a:p>
          <a:p>
            <a:pPr marL="530225" indent="-354013">
              <a:buClr>
                <a:srgbClr val="FF0000"/>
              </a:buClr>
              <a:buSzPct val="120000"/>
              <a:buFont typeface="Arial" charset="0"/>
              <a:buChar char="•"/>
            </a:pPr>
            <a:r>
              <a:rPr lang="hu-HU" sz="2800" b="1" smtClean="0"/>
              <a:t>HÉSZ módosítás esetén csak a településrendezési szerződés megkötését követően indítható</a:t>
            </a:r>
          </a:p>
          <a:p>
            <a:pPr marL="530225" indent="-354013">
              <a:buClr>
                <a:srgbClr val="FF0000"/>
              </a:buClr>
              <a:buSzPct val="120000"/>
              <a:buFont typeface="Arial" charset="0"/>
              <a:buChar char="•"/>
            </a:pPr>
            <a:r>
              <a:rPr lang="hu-HU" sz="2800" b="1" smtClean="0"/>
              <a:t>Korábbi jogerős hatósági engedélyek az  eljárásban felhasználhatók</a:t>
            </a:r>
          </a:p>
          <a:p>
            <a:pPr marL="530225" indent="-354013">
              <a:buClr>
                <a:srgbClr val="FF0000"/>
              </a:buClr>
              <a:buSzPct val="120000"/>
              <a:buFont typeface="Arial" charset="0"/>
              <a:buChar char="•"/>
            </a:pPr>
            <a:r>
              <a:rPr lang="hu-HU" sz="2800" b="1" smtClean="0"/>
              <a:t>Az építtető határozza meg, hogy a THSZ-ben mely eljárások lefolytatását kéri – DE! mi szükséges a beruházáshoz?</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011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662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Kérelem tartalma</a:t>
            </a:r>
          </a:p>
        </p:txBody>
      </p:sp>
      <p:sp>
        <p:nvSpPr>
          <p:cNvPr id="26627" name="Rectangle 3"/>
          <p:cNvSpPr>
            <a:spLocks noGrp="1" noChangeArrowheads="1"/>
          </p:cNvSpPr>
          <p:nvPr>
            <p:ph idx="1"/>
          </p:nvPr>
        </p:nvSpPr>
        <p:spPr>
          <a:xfrm>
            <a:off x="0" y="1385888"/>
            <a:ext cx="9144000" cy="5472112"/>
          </a:xfrm>
        </p:spPr>
        <p:txBody>
          <a:bodyPr>
            <a:noAutofit/>
          </a:bodyPr>
          <a:lstStyle/>
          <a:p>
            <a:pPr marL="530225" indent="-354013">
              <a:spcBef>
                <a:spcPct val="0"/>
              </a:spcBef>
              <a:buClr>
                <a:srgbClr val="FF0000"/>
              </a:buClr>
              <a:buSzPct val="120000"/>
              <a:buFont typeface="Arial" charset="0"/>
              <a:buChar char="•"/>
            </a:pPr>
            <a:r>
              <a:rPr lang="hu-HU" b="1" smtClean="0"/>
              <a:t>Mely hatóságok milyen eljárásainak integrálását kéri,</a:t>
            </a:r>
          </a:p>
          <a:p>
            <a:pPr marL="530225" indent="-354013">
              <a:spcBef>
                <a:spcPct val="0"/>
              </a:spcBef>
              <a:buClr>
                <a:srgbClr val="FF0000"/>
              </a:buClr>
              <a:buSzPct val="120000"/>
              <a:buFont typeface="Arial" charset="0"/>
              <a:buChar char="•"/>
            </a:pPr>
            <a:r>
              <a:rPr lang="hu-HU" b="1" smtClean="0"/>
              <a:t>a termőföld végleges más célú hasznosításának, erdő esetén annak termelésből történő kivonásának pontos célját, a szükséges teljes területigényt,</a:t>
            </a:r>
          </a:p>
          <a:p>
            <a:pPr marL="530225" indent="-354013">
              <a:spcBef>
                <a:spcPct val="0"/>
              </a:spcBef>
              <a:buClr>
                <a:srgbClr val="FF0000"/>
              </a:buClr>
              <a:buSzPct val="120000"/>
              <a:buFont typeface="Arial" charset="0"/>
              <a:buChar char="•"/>
            </a:pPr>
            <a:r>
              <a:rPr lang="hu-HU" b="1" smtClean="0"/>
              <a:t>a kérelmezett telekalakítás célját,</a:t>
            </a:r>
          </a:p>
          <a:p>
            <a:pPr marL="530225" indent="-354013">
              <a:spcBef>
                <a:spcPct val="0"/>
              </a:spcBef>
              <a:buClr>
                <a:srgbClr val="FF0000"/>
              </a:buClr>
              <a:buSzPct val="120000"/>
              <a:buFont typeface="Arial" charset="0"/>
              <a:buChar char="•"/>
            </a:pPr>
            <a:r>
              <a:rPr lang="hu-HU" b="1" smtClean="0"/>
              <a:t>az építési beruházás jellegét és rövid ismertetését,</a:t>
            </a:r>
          </a:p>
          <a:p>
            <a:pPr marL="530225" indent="-354013">
              <a:spcBef>
                <a:spcPct val="0"/>
              </a:spcBef>
              <a:buClr>
                <a:srgbClr val="FF0000"/>
              </a:buClr>
              <a:buSzPct val="120000"/>
              <a:buFont typeface="Arial" charset="0"/>
              <a:buChar char="•"/>
            </a:pPr>
            <a:r>
              <a:rPr lang="hu-HU" b="1" smtClean="0"/>
              <a:t>korábbi hatósági döntések megnevezését, iktatószámát és keltét, vagy az ÉTDR ügy- és iratazonosítóját,</a:t>
            </a:r>
          </a:p>
          <a:p>
            <a:pPr marL="530225" indent="-354013">
              <a:spcBef>
                <a:spcPct val="0"/>
              </a:spcBef>
              <a:buClr>
                <a:srgbClr val="FF0000"/>
              </a:buClr>
              <a:buSzPct val="120000"/>
              <a:buFont typeface="Arial" charset="0"/>
              <a:buChar char="•"/>
            </a:pPr>
            <a:r>
              <a:rPr lang="hu-HU" b="1" smtClean="0"/>
              <a:t>egyes szakhatósági eljárásokhoz becsatolt mellékletek felsorolását,</a:t>
            </a:r>
          </a:p>
          <a:p>
            <a:pPr marL="530225" indent="-354013">
              <a:spcBef>
                <a:spcPct val="0"/>
              </a:spcBef>
              <a:buClr>
                <a:srgbClr val="FF0000"/>
              </a:buClr>
              <a:buSzPct val="120000"/>
              <a:buFont typeface="Arial" charset="0"/>
              <a:buChar char="•"/>
            </a:pPr>
            <a:r>
              <a:rPr lang="hu-HU" b="1" smtClean="0"/>
              <a:t>a kérelmező aláírását.</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113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7650"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kérelem mellékletei I.</a:t>
            </a:r>
          </a:p>
        </p:txBody>
      </p:sp>
      <p:sp>
        <p:nvSpPr>
          <p:cNvPr id="27651" name="Rectangle 3"/>
          <p:cNvSpPr>
            <a:spLocks noGrp="1" noChangeArrowheads="1"/>
          </p:cNvSpPr>
          <p:nvPr>
            <p:ph idx="1"/>
          </p:nvPr>
        </p:nvSpPr>
        <p:spPr>
          <a:xfrm>
            <a:off x="0" y="1341438"/>
            <a:ext cx="9144000" cy="5516562"/>
          </a:xfrm>
        </p:spPr>
        <p:txBody>
          <a:bodyPr>
            <a:noAutofit/>
          </a:bodyPr>
          <a:lstStyle/>
          <a:p>
            <a:pPr marL="530225" indent="-354013">
              <a:lnSpc>
                <a:spcPts val="3300"/>
              </a:lnSpc>
              <a:spcBef>
                <a:spcPct val="0"/>
              </a:spcBef>
              <a:buClr>
                <a:srgbClr val="FF0000"/>
              </a:buClr>
              <a:buSzPct val="120000"/>
              <a:buFont typeface="Arial" charset="0"/>
              <a:buChar char="•"/>
            </a:pPr>
            <a:r>
              <a:rPr lang="hu-HU" sz="2400" b="1" smtClean="0"/>
              <a:t>Az ügydöntő szakhatóságokhoz benyújtandó tervdoku-mentáció a 7. melléklet I. táblázatában meghatározott </a:t>
            </a:r>
            <a:r>
              <a:rPr lang="hu-HU" sz="2400" b="1" u="sng" smtClean="0"/>
              <a:t>ágazati jogszabályokban meghatározottak</a:t>
            </a:r>
            <a:r>
              <a:rPr lang="hu-HU" sz="2400" b="1" smtClean="0"/>
              <a:t> szerint</a:t>
            </a:r>
          </a:p>
          <a:p>
            <a:pPr marL="530225" indent="-354013">
              <a:lnSpc>
                <a:spcPts val="3300"/>
              </a:lnSpc>
              <a:spcBef>
                <a:spcPct val="0"/>
              </a:spcBef>
              <a:buClr>
                <a:srgbClr val="FF0000"/>
              </a:buClr>
              <a:buSzPct val="120000"/>
              <a:buFont typeface="Arial" charset="0"/>
              <a:buChar char="•"/>
            </a:pPr>
            <a:r>
              <a:rPr lang="hu-HU" sz="2400" b="1" smtClean="0"/>
              <a:t>telekalakítás engedélyezéséhez szükséges hatályos záradékkal ellátott </a:t>
            </a:r>
            <a:r>
              <a:rPr lang="hu-HU" sz="2400" b="1" u="sng" smtClean="0"/>
              <a:t>változási vázrajz</a:t>
            </a:r>
            <a:r>
              <a:rPr lang="hu-HU" sz="2400" b="1" smtClean="0"/>
              <a:t>,</a:t>
            </a:r>
          </a:p>
          <a:p>
            <a:pPr marL="530225" indent="-354013">
              <a:lnSpc>
                <a:spcPts val="3300"/>
              </a:lnSpc>
              <a:spcBef>
                <a:spcPct val="0"/>
              </a:spcBef>
              <a:buClr>
                <a:srgbClr val="FF0000"/>
              </a:buClr>
              <a:buSzPct val="120000"/>
              <a:buFont typeface="Arial" charset="0"/>
              <a:buChar char="•"/>
            </a:pPr>
            <a:r>
              <a:rPr lang="hu-HU" sz="2400" b="1" smtClean="0"/>
              <a:t>az előzetes régészeti dokumentációt és a földmunkákat bemutató terveket, vagy az örökségvédelemi hatóság nyilatkozatát a terület régészeti érintettségéről, valamint a régészeti örökség védelme érdekében elvégzendő régészeti feladatokról,</a:t>
            </a:r>
          </a:p>
          <a:p>
            <a:pPr marL="530225" indent="-354013">
              <a:lnSpc>
                <a:spcPts val="3300"/>
              </a:lnSpc>
              <a:spcBef>
                <a:spcPct val="0"/>
              </a:spcBef>
              <a:buClr>
                <a:srgbClr val="FF0000"/>
              </a:buClr>
              <a:buSzPct val="120000"/>
              <a:buFont typeface="Arial" charset="0"/>
              <a:buChar char="•"/>
            </a:pPr>
            <a:r>
              <a:rPr lang="hu-HU" sz="2400" b="1" smtClean="0"/>
              <a:t>a kiváltható eljárásokban az eljáró hatóság korábban hozott döntését, megnevezését, iktatószámát és keltét, vagy az ÉTDR ügy- és iratazonosítóját.</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6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867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a:solidFill>
                  <a:srgbClr val="FF0000"/>
                </a:solidFill>
                <a:cs typeface="Times New Roman" pitchFamily="18" charset="0"/>
              </a:rPr>
              <a:t>A kérelem </a:t>
            </a:r>
            <a:r>
              <a:rPr lang="hu-HU" sz="4400" b="1" dirty="0" smtClean="0">
                <a:solidFill>
                  <a:srgbClr val="FF0000"/>
                </a:solidFill>
                <a:cs typeface="Times New Roman" pitchFamily="18" charset="0"/>
              </a:rPr>
              <a:t>mellékletei II.</a:t>
            </a:r>
            <a:endParaRPr lang="hu-HU" sz="4400" b="1" dirty="0">
              <a:solidFill>
                <a:srgbClr val="FF0000"/>
              </a:solidFill>
              <a:cs typeface="Times New Roman" pitchFamily="18" charset="0"/>
            </a:endParaRPr>
          </a:p>
        </p:txBody>
      </p:sp>
      <p:sp>
        <p:nvSpPr>
          <p:cNvPr id="7" name="Tartalom helye 2"/>
          <p:cNvSpPr txBox="1">
            <a:spLocks/>
          </p:cNvSpPr>
          <p:nvPr/>
        </p:nvSpPr>
        <p:spPr>
          <a:xfrm>
            <a:off x="0" y="1412875"/>
            <a:ext cx="9144000" cy="5445125"/>
          </a:xfrm>
          <a:prstGeom prst="rect">
            <a:avLst/>
          </a:prstGeom>
        </p:spPr>
        <p:txBody>
          <a:bodyPr/>
          <a:lstStyle/>
          <a:p>
            <a:pPr marL="171450" indent="4763" fontAlgn="auto">
              <a:spcBef>
                <a:spcPts val="0"/>
              </a:spcBef>
              <a:spcAft>
                <a:spcPts val="0"/>
              </a:spcAft>
              <a:buClr>
                <a:srgbClr val="FF0000"/>
              </a:buClr>
              <a:buSzPct val="120000"/>
              <a:defRPr/>
            </a:pPr>
            <a:r>
              <a:rPr lang="hu-HU" sz="2800" b="1" dirty="0">
                <a:cs typeface="+mn-cs"/>
              </a:rPr>
              <a:t>Ha az építési beruházás megvalósítása érdekében településrendezési eszköz készítése vagy módosítása szükséges:</a:t>
            </a:r>
          </a:p>
          <a:p>
            <a:pPr marL="530225" indent="-354013" fontAlgn="auto">
              <a:spcBef>
                <a:spcPts val="0"/>
              </a:spcBef>
              <a:spcAft>
                <a:spcPts val="0"/>
              </a:spcAft>
              <a:buClr>
                <a:srgbClr val="FF0000"/>
              </a:buClr>
              <a:buSzPct val="120000"/>
              <a:buFont typeface="Arial" pitchFamily="34" charset="0"/>
              <a:buChar char="•"/>
              <a:defRPr/>
            </a:pPr>
            <a:r>
              <a:rPr lang="hu-HU" sz="2800" b="1" dirty="0">
                <a:cs typeface="+mn-cs"/>
              </a:rPr>
              <a:t>a településrendezési szerződés másolata és a településrendezési eszköz egyeztetéséhez a 314/2012. (XI. 8.) Korm. rendeletben előírt </a:t>
            </a:r>
            <a:r>
              <a:rPr lang="hu-HU" sz="2800" b="1" u="sng" dirty="0">
                <a:cs typeface="+mn-cs"/>
              </a:rPr>
              <a:t>telepítési tanulmányterv</a:t>
            </a:r>
            <a:r>
              <a:rPr lang="hu-HU" sz="2800" b="1" dirty="0">
                <a:cs typeface="+mn-cs"/>
              </a:rPr>
              <a:t>, mely tartalmazza </a:t>
            </a:r>
          </a:p>
          <a:p>
            <a:pPr marL="987425" lvl="1" indent="-354013" fontAlgn="auto">
              <a:spcBef>
                <a:spcPts val="0"/>
              </a:spcBef>
              <a:spcAft>
                <a:spcPts val="0"/>
              </a:spcAft>
              <a:buClr>
                <a:srgbClr val="FF0000"/>
              </a:buClr>
              <a:buSzPct val="120000"/>
              <a:buFont typeface="Arial" pitchFamily="34" charset="0"/>
              <a:buChar char="•"/>
              <a:defRPr/>
            </a:pPr>
            <a:r>
              <a:rPr lang="hu-HU" sz="2800" b="1" dirty="0">
                <a:cs typeface="+mn-cs"/>
              </a:rPr>
              <a:t>a teljesítmény és kibocsátási adatokat, </a:t>
            </a:r>
          </a:p>
          <a:p>
            <a:pPr marL="987425" lvl="1" indent="-354013" fontAlgn="auto">
              <a:spcBef>
                <a:spcPts val="0"/>
              </a:spcBef>
              <a:spcAft>
                <a:spcPts val="0"/>
              </a:spcAft>
              <a:buClr>
                <a:srgbClr val="FF0000"/>
              </a:buClr>
              <a:buSzPct val="120000"/>
              <a:buFont typeface="Arial" pitchFamily="34" charset="0"/>
              <a:buChar char="•"/>
              <a:defRPr/>
            </a:pPr>
            <a:r>
              <a:rPr lang="hu-HU" sz="2800" b="1" dirty="0">
                <a:cs typeface="+mn-cs"/>
              </a:rPr>
              <a:t>hatásvizsgálatokat, valamint részletes technológiai leírást</a:t>
            </a:r>
          </a:p>
          <a:p>
            <a:pPr marL="987425" lvl="1" indent="-354013" fontAlgn="auto">
              <a:spcBef>
                <a:spcPts val="0"/>
              </a:spcBef>
              <a:spcAft>
                <a:spcPts val="0"/>
              </a:spcAft>
              <a:buClr>
                <a:srgbClr val="FF0000"/>
              </a:buClr>
              <a:buSzPct val="120000"/>
              <a:buFont typeface="Arial" pitchFamily="34" charset="0"/>
              <a:buChar char="•"/>
              <a:defRPr/>
            </a:pPr>
            <a:r>
              <a:rPr lang="hu-HU" sz="2800" b="1" dirty="0">
                <a:cs typeface="+mn-cs"/>
              </a:rPr>
              <a:t>előzetes régészeti, a földmunkákat is bemutató dokumentációt. </a:t>
            </a:r>
          </a:p>
          <a:p>
            <a:pPr marL="530225" indent="-354013" fontAlgn="auto">
              <a:spcBef>
                <a:spcPts val="0"/>
              </a:spcBef>
              <a:spcAft>
                <a:spcPts val="0"/>
              </a:spcAft>
              <a:buClr>
                <a:srgbClr val="FF0000"/>
              </a:buClr>
              <a:buSzPct val="120000"/>
              <a:buFont typeface="Arial" pitchFamily="34" charset="0"/>
              <a:buChar char="•"/>
              <a:defRPr/>
            </a:pPr>
            <a:endParaRPr lang="hu-HU" sz="2800" b="1" dirty="0">
              <a:cs typeface="+mn-cs"/>
            </a:endParaRPr>
          </a:p>
          <a:p>
            <a:pPr marL="530225" indent="-354013" fontAlgn="auto">
              <a:spcBef>
                <a:spcPts val="0"/>
              </a:spcBef>
              <a:spcAft>
                <a:spcPts val="0"/>
              </a:spcAft>
              <a:buClr>
                <a:srgbClr val="FF0000"/>
              </a:buClr>
              <a:buSzPct val="120000"/>
              <a:buFont typeface="Arial" pitchFamily="34" charset="0"/>
              <a:buChar char="•"/>
              <a:defRPr/>
            </a:pPr>
            <a:endParaRPr lang="hu-HU" sz="2800" b="1" dirty="0">
              <a:cs typeface="+mn-cs"/>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318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355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Értesítés</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az eljárás megindításáról</a:t>
            </a:r>
          </a:p>
        </p:txBody>
      </p:sp>
      <p:sp>
        <p:nvSpPr>
          <p:cNvPr id="93188" name="Rectangle 3"/>
          <p:cNvSpPr>
            <a:spLocks noGrp="1" noChangeArrowheads="1"/>
          </p:cNvSpPr>
          <p:nvPr>
            <p:ph idx="1"/>
          </p:nvPr>
        </p:nvSpPr>
        <p:spPr>
          <a:xfrm>
            <a:off x="0" y="1412875"/>
            <a:ext cx="9144000" cy="5184775"/>
          </a:xfrm>
        </p:spPr>
        <p:txBody>
          <a:bodyPr/>
          <a:lstStyle/>
          <a:p>
            <a:pPr marL="530225" indent="-354013">
              <a:buClr>
                <a:srgbClr val="FF0000"/>
              </a:buClr>
              <a:buSzPct val="120000"/>
              <a:buFont typeface="Wingdings 2" pitchFamily="18" charset="2"/>
              <a:buNone/>
            </a:pPr>
            <a:r>
              <a:rPr lang="hu-HU" sz="2800" b="1" smtClean="0"/>
              <a:t>Elektronikusan </a:t>
            </a:r>
          </a:p>
          <a:p>
            <a:pPr marL="530225" indent="-354013">
              <a:buClr>
                <a:srgbClr val="FF0000"/>
              </a:buClr>
              <a:buSzPct val="120000"/>
              <a:buFont typeface="Arial" charset="0"/>
              <a:buChar char="•"/>
            </a:pPr>
            <a:r>
              <a:rPr lang="hu-HU" sz="2800" b="1" smtClean="0"/>
              <a:t>az építéssel vagy településrendezéssel érintett illetékes önkormányzatot,</a:t>
            </a:r>
          </a:p>
          <a:p>
            <a:pPr marL="530225" indent="-354013">
              <a:buClr>
                <a:srgbClr val="FF0000"/>
              </a:buClr>
              <a:buSzPct val="120000"/>
              <a:buFont typeface="Arial" charset="0"/>
              <a:buChar char="•"/>
            </a:pPr>
            <a:r>
              <a:rPr lang="hu-HU" sz="2800" b="1" smtClean="0"/>
              <a:t>az eljárásban részt vevő szakhatóságokat,</a:t>
            </a:r>
          </a:p>
          <a:p>
            <a:pPr marL="530225" indent="-354013">
              <a:buClr>
                <a:srgbClr val="FF0000"/>
              </a:buClr>
              <a:buSzPct val="120000"/>
              <a:buFont typeface="Arial" charset="0"/>
              <a:buChar char="•"/>
            </a:pPr>
            <a:r>
              <a:rPr lang="hu-HU" sz="2800" b="1" smtClean="0"/>
              <a:t>nemzetközi eljárás esetén </a:t>
            </a:r>
            <a:br>
              <a:rPr lang="hu-HU" sz="2800" b="1" smtClean="0"/>
            </a:br>
            <a:r>
              <a:rPr lang="hu-HU" sz="2800" b="1" smtClean="0"/>
              <a:t>– a környezetvédelemért felelős miniszter útján – a hatásviselő felet.</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21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457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bevonandó szakhatóságok körének meghatározása </a:t>
            </a:r>
          </a:p>
        </p:txBody>
      </p:sp>
      <p:sp>
        <p:nvSpPr>
          <p:cNvPr id="94212" name="Rectangle 3"/>
          <p:cNvSpPr>
            <a:spLocks noGrp="1" noChangeArrowheads="1"/>
          </p:cNvSpPr>
          <p:nvPr>
            <p:ph idx="1"/>
          </p:nvPr>
        </p:nvSpPr>
        <p:spPr>
          <a:xfrm>
            <a:off x="0" y="1385888"/>
            <a:ext cx="9144000" cy="5472112"/>
          </a:xfrm>
        </p:spPr>
        <p:txBody>
          <a:bodyPr/>
          <a:lstStyle/>
          <a:p>
            <a:pPr marL="530225" indent="-354013">
              <a:buClr>
                <a:srgbClr val="FF0000"/>
              </a:buClr>
              <a:buSzPct val="120000"/>
              <a:buFont typeface="Arial" charset="0"/>
              <a:buChar char="•"/>
            </a:pPr>
            <a:r>
              <a:rPr lang="hu-HU" sz="2800" b="1" smtClean="0"/>
              <a:t>Ügydöntő szakhatóságok </a:t>
            </a:r>
            <a:br>
              <a:rPr lang="hu-HU" sz="2800" b="1" smtClean="0"/>
            </a:br>
            <a:r>
              <a:rPr lang="hu-HU" sz="2800" b="1" smtClean="0"/>
              <a:t>Eljr. 7. sz. melléklet II/1. és II/2. táblázata határozza meg</a:t>
            </a:r>
          </a:p>
          <a:p>
            <a:pPr marL="530225" indent="-354013">
              <a:buClr>
                <a:srgbClr val="FF0000"/>
              </a:buClr>
              <a:buSzPct val="120000"/>
              <a:buFont typeface="Arial" charset="0"/>
              <a:buChar char="•"/>
            </a:pPr>
            <a:r>
              <a:rPr lang="hu-HU" sz="2800" b="1" smtClean="0"/>
              <a:t>Megalapozó szakhatóságok </a:t>
            </a:r>
            <a:br>
              <a:rPr lang="hu-HU" sz="2800" b="1" smtClean="0"/>
            </a:br>
            <a:r>
              <a:rPr lang="hu-HU" sz="2800" b="1" smtClean="0"/>
              <a:t>Eljr. 7. sz. melléklet II/1. és II/2. táblázata szerinti </a:t>
            </a:r>
            <a:r>
              <a:rPr lang="hu-HU" sz="2800" b="1" u="sng" smtClean="0"/>
              <a:t>ágazati jogszabályi rendelkezések alapján kell egyedileg meghatározni</a:t>
            </a:r>
            <a:r>
              <a:rPr lang="hu-HU" sz="2800" b="1" smtClean="0"/>
              <a:t>,</a:t>
            </a:r>
          </a:p>
          <a:p>
            <a:pPr marL="530225" indent="-354013">
              <a:buClr>
                <a:srgbClr val="FF0000"/>
              </a:buClr>
              <a:buSzPct val="120000"/>
              <a:buFont typeface="Arial" charset="0"/>
              <a:buChar char="•"/>
            </a:pPr>
            <a:r>
              <a:rPr lang="hu-HU" sz="2800" b="1" smtClean="0"/>
              <a:t>Megalapozó szakhatóságok</a:t>
            </a:r>
            <a:br>
              <a:rPr lang="hu-HU" sz="2800" b="1" smtClean="0"/>
            </a:br>
            <a:r>
              <a:rPr lang="hu-HU" sz="2800" b="1" smtClean="0"/>
              <a:t>az ágazati jogszabályokban felsorolt szakhatóságok közül azok, amelyek az eljárásban egyébként ügydöntő szakhatóságként, hatóságként nem vesznek részt.</a:t>
            </a:r>
          </a:p>
          <a:p>
            <a:pPr marL="530225" indent="-354013">
              <a:buClr>
                <a:srgbClr val="FF0000"/>
              </a:buClr>
              <a:buSzPct val="120000"/>
              <a:buFont typeface="Arial" charset="0"/>
              <a:buChar char="•"/>
            </a:pPr>
            <a:endParaRPr lang="hu-HU" sz="2800" b="1" smtClean="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523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457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Szakhatósági közreműködés </a:t>
            </a:r>
          </a:p>
        </p:txBody>
      </p:sp>
      <p:sp>
        <p:nvSpPr>
          <p:cNvPr id="24579" name="Rectangle 3"/>
          <p:cNvSpPr>
            <a:spLocks noGrp="1" noChangeArrowheads="1"/>
          </p:cNvSpPr>
          <p:nvPr>
            <p:ph idx="1"/>
          </p:nvPr>
        </p:nvSpPr>
        <p:spPr>
          <a:xfrm>
            <a:off x="0" y="1385888"/>
            <a:ext cx="9144000" cy="5472112"/>
          </a:xfrm>
        </p:spPr>
        <p:txBody>
          <a:bodyPr>
            <a:noAutofit/>
          </a:bodyPr>
          <a:lstStyle/>
          <a:p>
            <a:pPr marL="530225" indent="-354013" fontAlgn="auto">
              <a:spcAft>
                <a:spcPts val="0"/>
              </a:spcAft>
              <a:buClr>
                <a:srgbClr val="FF0000"/>
              </a:buClr>
              <a:buSzPct val="120000"/>
              <a:buFont typeface="Arial" pitchFamily="34" charset="0"/>
              <a:buChar char="•"/>
              <a:defRPr/>
            </a:pPr>
            <a:r>
              <a:rPr lang="hu-HU" sz="2800" b="1" dirty="0" smtClean="0"/>
              <a:t>ÜSZ: Saját </a:t>
            </a:r>
            <a:r>
              <a:rPr lang="hu-HU" sz="2800" b="1" dirty="0"/>
              <a:t>eljárási jogszabályuk alapján járnak el, az </a:t>
            </a:r>
            <a:r>
              <a:rPr lang="hu-HU" sz="2800" b="1" dirty="0" err="1"/>
              <a:t>Eljr</a:t>
            </a:r>
            <a:r>
              <a:rPr lang="hu-HU" sz="2800" b="1" dirty="0"/>
              <a:t>. elektronikus kapcsolattartásra és ezen eljárásra vonatkozó </a:t>
            </a:r>
            <a:r>
              <a:rPr lang="hu-HU" sz="2800" b="1" dirty="0" smtClean="0"/>
              <a:t>eltérésekkel,</a:t>
            </a:r>
            <a:endParaRPr lang="hu-HU" sz="2800" b="1" dirty="0"/>
          </a:p>
          <a:p>
            <a:pPr marL="530225" indent="-354013" fontAlgn="auto">
              <a:spcAft>
                <a:spcPts val="0"/>
              </a:spcAft>
              <a:buClr>
                <a:srgbClr val="FF0000"/>
              </a:buClr>
              <a:buSzPct val="120000"/>
              <a:buFont typeface="Arial" pitchFamily="34" charset="0"/>
              <a:buChar char="•"/>
              <a:defRPr/>
            </a:pPr>
            <a:r>
              <a:rPr lang="hu-HU" sz="2800" b="1" dirty="0" smtClean="0"/>
              <a:t>ÜSZ: külön </a:t>
            </a:r>
            <a:r>
              <a:rPr lang="hu-HU" sz="2800" b="1" dirty="0"/>
              <a:t>eljárásaira vonatkozó illetéket vagy igazgatási szolgáltatási díjat </a:t>
            </a:r>
            <a:r>
              <a:rPr lang="hu-HU" sz="2800" b="1" dirty="0" smtClean="0"/>
              <a:t>kell megfizetni,</a:t>
            </a:r>
          </a:p>
          <a:p>
            <a:pPr marL="895985" lvl="1" indent="-354013" fontAlgn="auto">
              <a:spcAft>
                <a:spcPts val="0"/>
              </a:spcAft>
              <a:buClr>
                <a:srgbClr val="FF0000"/>
              </a:buClr>
              <a:buSzPct val="120000"/>
              <a:buFont typeface="Arial" pitchFamily="34" charset="0"/>
              <a:buChar char="•"/>
              <a:defRPr/>
            </a:pPr>
            <a:r>
              <a:rPr lang="hu-HU" b="1" dirty="0" smtClean="0"/>
              <a:t>Valamennyi </a:t>
            </a:r>
            <a:r>
              <a:rPr lang="hu-HU" b="1" dirty="0"/>
              <a:t>szakhatóság állásfoglalásának tartalmaznia kell a településrendezési eszközzel kapcsolatos véleményüket is.</a:t>
            </a:r>
          </a:p>
          <a:p>
            <a:pPr marL="530225" indent="-354013" fontAlgn="auto">
              <a:spcAft>
                <a:spcPts val="0"/>
              </a:spcAft>
              <a:buClr>
                <a:srgbClr val="FF0000"/>
              </a:buClr>
              <a:buSzPct val="120000"/>
              <a:buFont typeface="Arial" pitchFamily="34" charset="0"/>
              <a:buChar char="•"/>
              <a:defRPr/>
            </a:pPr>
            <a:r>
              <a:rPr lang="hu-HU" sz="2800" b="1" dirty="0" smtClean="0"/>
              <a:t>A </a:t>
            </a:r>
            <a:r>
              <a:rPr lang="hu-HU" sz="2800" b="1" dirty="0"/>
              <a:t>szakhatóságok eljárásukban egyszeri tartalmi hiánypótlási felhívást bocsáthatnak ki – 5 nap</a:t>
            </a:r>
          </a:p>
          <a:p>
            <a:pPr marL="171450" indent="4763" algn="ctr" fontAlgn="auto">
              <a:spcAft>
                <a:spcPts val="0"/>
              </a:spcAft>
              <a:buClr>
                <a:srgbClr val="FF0000"/>
              </a:buClr>
              <a:buSzPct val="120000"/>
              <a:buFont typeface="Wingdings 2"/>
              <a:buNone/>
              <a:defRPr/>
            </a:pPr>
            <a:r>
              <a:rPr lang="hu-HU" sz="2800" b="1" u="sng" dirty="0" smtClean="0"/>
              <a:t>Széleskörű </a:t>
            </a:r>
            <a:r>
              <a:rPr lang="hu-HU" sz="2800" b="1" u="sng" dirty="0"/>
              <a:t>együttműködés és hatékony </a:t>
            </a:r>
            <a:r>
              <a:rPr lang="hu-HU" sz="2800" b="1" u="sng" dirty="0" smtClean="0"/>
              <a:t>kommunikáció szükséges!</a:t>
            </a:r>
            <a:endParaRPr lang="hu-HU" sz="2800" b="1" u="sng" dirty="0"/>
          </a:p>
          <a:p>
            <a:pPr marL="530225" indent="-354013" fontAlgn="auto">
              <a:spcAft>
                <a:spcPts val="0"/>
              </a:spcAft>
              <a:buClr>
                <a:srgbClr val="FF0000"/>
              </a:buClr>
              <a:buSzPct val="120000"/>
              <a:buFont typeface="Arial" pitchFamily="34" charset="0"/>
              <a:buChar char="•"/>
              <a:defRPr/>
            </a:pPr>
            <a:endParaRPr lang="hu-HU" sz="2800" b="1" dirty="0" smtClean="0"/>
          </a:p>
          <a:p>
            <a:pPr marL="530225" indent="-354013" fontAlgn="auto">
              <a:spcAft>
                <a:spcPts val="0"/>
              </a:spcAft>
              <a:buClr>
                <a:srgbClr val="FF0000"/>
              </a:buClr>
              <a:buSzPct val="120000"/>
              <a:buFont typeface="Arial" pitchFamily="34" charset="0"/>
              <a:buChar char="•"/>
              <a:defRPr/>
            </a:pPr>
            <a:endParaRPr lang="hu-HU" sz="2800" b="1"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4" name="Csoportba foglalás 2"/>
          <p:cNvGrpSpPr>
            <a:grpSpLocks/>
          </p:cNvGrpSpPr>
          <p:nvPr/>
        </p:nvGrpSpPr>
        <p:grpSpPr bwMode="auto">
          <a:xfrm>
            <a:off x="0" y="333375"/>
            <a:ext cx="9144000" cy="6273800"/>
            <a:chOff x="0" y="332656"/>
            <a:chExt cx="9144000" cy="6274494"/>
          </a:xfrm>
        </p:grpSpPr>
        <p:sp>
          <p:nvSpPr>
            <p:cNvPr id="4" name="Téglalap 3"/>
            <p:cNvSpPr/>
            <p:nvPr/>
          </p:nvSpPr>
          <p:spPr>
            <a:xfrm>
              <a:off x="0" y="1269385"/>
              <a:ext cx="9144000" cy="42486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pic>
          <p:nvPicPr>
            <p:cNvPr id="13317" name="Picture 2"/>
            <p:cNvPicPr>
              <a:picLocks noChangeAspect="1" noChangeArrowheads="1"/>
            </p:cNvPicPr>
            <p:nvPr/>
          </p:nvPicPr>
          <p:blipFill>
            <a:blip r:embed="rId2" cstate="print"/>
            <a:srcRect/>
            <a:stretch>
              <a:fillRect/>
            </a:stretch>
          </p:blipFill>
          <p:spPr bwMode="auto">
            <a:xfrm>
              <a:off x="6588224" y="5733256"/>
              <a:ext cx="2304256" cy="873894"/>
            </a:xfrm>
            <a:prstGeom prst="rect">
              <a:avLst/>
            </a:prstGeom>
            <a:noFill/>
            <a:ln w="9525">
              <a:noFill/>
              <a:miter lim="800000"/>
              <a:headEnd/>
              <a:tailEnd/>
            </a:ln>
          </p:spPr>
        </p:pic>
        <p:pic>
          <p:nvPicPr>
            <p:cNvPr id="13318" name="Picture 3"/>
            <p:cNvPicPr>
              <a:picLocks noChangeAspect="1" noChangeArrowheads="1"/>
            </p:cNvPicPr>
            <p:nvPr/>
          </p:nvPicPr>
          <p:blipFill>
            <a:blip r:embed="rId3" cstate="print"/>
            <a:srcRect/>
            <a:stretch>
              <a:fillRect/>
            </a:stretch>
          </p:blipFill>
          <p:spPr bwMode="auto">
            <a:xfrm>
              <a:off x="6588224" y="332656"/>
              <a:ext cx="2322270" cy="720080"/>
            </a:xfrm>
            <a:prstGeom prst="rect">
              <a:avLst/>
            </a:prstGeom>
            <a:noFill/>
            <a:ln w="9525">
              <a:noFill/>
              <a:miter lim="800000"/>
              <a:headEnd/>
              <a:tailEnd/>
            </a:ln>
          </p:spPr>
        </p:pic>
        <p:pic>
          <p:nvPicPr>
            <p:cNvPr id="13319" name="Picture 5" descr="F:\e-epitesugy_ekop\_tmp\logo\magyary_final_logo_jo.jpg"/>
            <p:cNvPicPr>
              <a:picLocks noChangeAspect="1" noChangeArrowheads="1"/>
            </p:cNvPicPr>
            <p:nvPr/>
          </p:nvPicPr>
          <p:blipFill>
            <a:blip r:embed="rId4" cstate="print"/>
            <a:srcRect/>
            <a:stretch>
              <a:fillRect/>
            </a:stretch>
          </p:blipFill>
          <p:spPr bwMode="auto">
            <a:xfrm>
              <a:off x="395536" y="5877272"/>
              <a:ext cx="2304256" cy="581407"/>
            </a:xfrm>
            <a:prstGeom prst="rect">
              <a:avLst/>
            </a:prstGeom>
            <a:noFill/>
            <a:ln w="9525">
              <a:noFill/>
              <a:miter lim="800000"/>
              <a:headEnd/>
              <a:tailEnd/>
            </a:ln>
          </p:spPr>
        </p:pic>
        <p:sp>
          <p:nvSpPr>
            <p:cNvPr id="8" name="Téglalap 7"/>
            <p:cNvSpPr/>
            <p:nvPr/>
          </p:nvSpPr>
          <p:spPr>
            <a:xfrm>
              <a:off x="0" y="1269385"/>
              <a:ext cx="9144000" cy="44455"/>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 name="Cím 1"/>
          <p:cNvSpPr>
            <a:spLocks noGrp="1"/>
          </p:cNvSpPr>
          <p:nvPr>
            <p:ph type="title"/>
          </p:nvPr>
        </p:nvSpPr>
        <p:spPr>
          <a:xfrm>
            <a:off x="467544" y="1412776"/>
            <a:ext cx="8229600" cy="4032448"/>
          </a:xfrm>
        </p:spPr>
        <p:txBody>
          <a:bodyPr tIns="0" anchor="ctr">
            <a:noAutofit/>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hu-HU" sz="8000" b="1" dirty="0" smtClean="0">
                <a:solidFill>
                  <a:srgbClr val="FF0000"/>
                </a:solidFill>
                <a:effectLst>
                  <a:outerShdw blurRad="38100" dist="38100" dir="2700000" algn="tl">
                    <a:srgbClr val="000000">
                      <a:alpha val="43137"/>
                    </a:srgbClr>
                  </a:outerShdw>
                </a:effectLst>
                <a:cs typeface="Times New Roman" pitchFamily="18" charset="0"/>
              </a:rPr>
              <a:t>Eljárási kódex</a:t>
            </a:r>
            <a:br>
              <a:rPr lang="hu-HU" sz="8000" b="1" dirty="0" smtClean="0">
                <a:solidFill>
                  <a:srgbClr val="FF0000"/>
                </a:solidFill>
                <a:effectLst>
                  <a:outerShdw blurRad="38100" dist="38100" dir="2700000" algn="tl">
                    <a:srgbClr val="000000">
                      <a:alpha val="43137"/>
                    </a:srgbClr>
                  </a:outerShdw>
                </a:effectLst>
                <a:cs typeface="Times New Roman" pitchFamily="18" charset="0"/>
              </a:rPr>
            </a:br>
            <a:r>
              <a:rPr lang="hu-HU" sz="2800" b="1" dirty="0" smtClean="0"/>
              <a:t>312/2012. (XI. 8.) Korm. rendelete</a:t>
            </a:r>
            <a:r>
              <a:rPr lang="hu-HU" sz="2800" dirty="0" smtClean="0"/>
              <a:t> </a:t>
            </a:r>
            <a:endParaRPr lang="hu-HU" sz="2800" b="1" dirty="0">
              <a:solidFill>
                <a:srgbClr val="FF000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p:cover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625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2150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szakhatóságok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ügyintézési határideje</a:t>
            </a:r>
          </a:p>
        </p:txBody>
      </p:sp>
      <p:sp>
        <p:nvSpPr>
          <p:cNvPr id="21507" name="Rectangle 3"/>
          <p:cNvSpPr>
            <a:spLocks noGrp="1" noChangeArrowheads="1"/>
          </p:cNvSpPr>
          <p:nvPr>
            <p:ph idx="1"/>
          </p:nvPr>
        </p:nvSpPr>
        <p:spPr>
          <a:xfrm>
            <a:off x="0" y="1412875"/>
            <a:ext cx="9144000" cy="5445125"/>
          </a:xfrm>
        </p:spPr>
        <p:txBody>
          <a:bodyPr>
            <a:noAutofit/>
          </a:bodyPr>
          <a:lstStyle/>
          <a:p>
            <a:pPr marL="530225" indent="-354013" fontAlgn="auto">
              <a:spcBef>
                <a:spcPts val="0"/>
              </a:spcBef>
              <a:spcAft>
                <a:spcPts val="0"/>
              </a:spcAft>
              <a:buClr>
                <a:srgbClr val="FF0000"/>
              </a:buClr>
              <a:buSzPct val="120000"/>
              <a:buFont typeface="Arial" pitchFamily="34" charset="0"/>
              <a:buChar char="•"/>
              <a:defRPr/>
            </a:pPr>
            <a:r>
              <a:rPr lang="hu-HU" sz="2800" b="1" dirty="0" smtClean="0"/>
              <a:t>megalapozó szakhatóságok</a:t>
            </a:r>
            <a:br>
              <a:rPr lang="hu-HU" sz="2800" b="1" dirty="0" smtClean="0"/>
            </a:br>
            <a:r>
              <a:rPr lang="hu-HU" sz="2800" b="1" u="sng" dirty="0" smtClean="0"/>
              <a:t>30 nap</a:t>
            </a:r>
            <a:r>
              <a:rPr lang="hu-HU" sz="2800" b="1" dirty="0" smtClean="0"/>
              <a:t>, kivéve, ha jogszabály ennél rövidebb időtartamot állapít meg </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ügydöntő szakhatóságok</a:t>
            </a:r>
            <a:br>
              <a:rPr lang="hu-HU" sz="2800" b="1" dirty="0" smtClean="0"/>
            </a:br>
            <a:r>
              <a:rPr lang="hu-HU" sz="2800" b="1" dirty="0" smtClean="0"/>
              <a:t>az adott eljárásra vonatkozó külön jogszabályban előírt határidő, ennek hiányában </a:t>
            </a:r>
            <a:r>
              <a:rPr lang="hu-HU" sz="2800" b="1" u="sng" dirty="0" smtClean="0"/>
              <a:t>45 nap</a:t>
            </a:r>
            <a:r>
              <a:rPr lang="hu-HU" sz="2800" b="1" dirty="0" smtClean="0"/>
              <a:t>, </a:t>
            </a:r>
            <a:br>
              <a:rPr lang="hu-HU" sz="2800" b="1" dirty="0" smtClean="0"/>
            </a:br>
            <a:r>
              <a:rPr lang="hu-HU" sz="2800" b="1" dirty="0" smtClean="0"/>
              <a:t>több ügydöntő szakhatóságnál a leghosszabb határidő</a:t>
            </a:r>
          </a:p>
          <a:p>
            <a:pPr marL="530225" indent="-354013" fontAlgn="auto">
              <a:spcBef>
                <a:spcPts val="0"/>
              </a:spcBef>
              <a:spcAft>
                <a:spcPts val="0"/>
              </a:spcAft>
              <a:buClr>
                <a:srgbClr val="FF0000"/>
              </a:buClr>
              <a:buSzPct val="120000"/>
              <a:buFont typeface="Arial" pitchFamily="34" charset="0"/>
              <a:buChar char="•"/>
              <a:defRPr/>
            </a:pPr>
            <a:r>
              <a:rPr lang="hu-HU" sz="2800" b="1" dirty="0" smtClean="0"/>
              <a:t>de legkésőbb az utolsó hiányzó dokumentum beérkezésétől számított </a:t>
            </a:r>
            <a:r>
              <a:rPr lang="hu-HU" sz="2800" b="1" u="sng" dirty="0" smtClean="0"/>
              <a:t>5 nap</a:t>
            </a:r>
            <a:r>
              <a:rPr lang="hu-HU" sz="2800" b="1" dirty="0" smtClean="0"/>
              <a:t>.</a:t>
            </a:r>
          </a:p>
          <a:p>
            <a:pPr marL="0" indent="0" algn="ctr" fontAlgn="auto">
              <a:spcBef>
                <a:spcPts val="1200"/>
              </a:spcBef>
              <a:spcAft>
                <a:spcPts val="0"/>
              </a:spcAft>
              <a:buClr>
                <a:srgbClr val="FF0000"/>
              </a:buClr>
              <a:buSzPct val="120000"/>
              <a:buFont typeface="Wingdings 2"/>
              <a:buNone/>
              <a:defRPr/>
            </a:pPr>
            <a:r>
              <a:rPr lang="hu-HU" sz="2800" b="1" dirty="0" smtClean="0"/>
              <a:t>Ellentétes egyedi előírás esetén</a:t>
            </a:r>
            <a:br>
              <a:rPr lang="hu-HU" sz="2800" b="1" dirty="0" smtClean="0"/>
            </a:br>
            <a:r>
              <a:rPr lang="hu-HU" sz="2800" b="1" dirty="0" smtClean="0"/>
              <a:t>a </a:t>
            </a:r>
            <a:r>
              <a:rPr lang="hu-HU" sz="2800" b="1" dirty="0" err="1" smtClean="0"/>
              <a:t>Ket</a:t>
            </a:r>
            <a:r>
              <a:rPr lang="hu-HU" sz="2800" b="1" dirty="0" smtClean="0"/>
              <a:t>. szerinti egyeztetés!</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728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1843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Ügyintézési határidő,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a döntés formája</a:t>
            </a:r>
          </a:p>
        </p:txBody>
      </p:sp>
      <p:sp>
        <p:nvSpPr>
          <p:cNvPr id="97284" name="Rectangle 3"/>
          <p:cNvSpPr>
            <a:spLocks noGrp="1" noChangeArrowheads="1"/>
          </p:cNvSpPr>
          <p:nvPr>
            <p:ph idx="1"/>
          </p:nvPr>
        </p:nvSpPr>
        <p:spPr>
          <a:xfrm>
            <a:off x="0" y="1412875"/>
            <a:ext cx="9144000" cy="5445125"/>
          </a:xfrm>
        </p:spPr>
        <p:txBody>
          <a:bodyPr/>
          <a:lstStyle/>
          <a:p>
            <a:pPr marL="530225" indent="-354013">
              <a:buClr>
                <a:srgbClr val="FF0000"/>
              </a:buClr>
              <a:buSzPct val="120000"/>
              <a:buFont typeface="Arial" charset="0"/>
              <a:buChar char="•"/>
            </a:pPr>
            <a:r>
              <a:rPr lang="hu-HU" sz="2800" b="1" smtClean="0"/>
              <a:t>a hatóság a döntést 15 napon belül hozza meg</a:t>
            </a:r>
          </a:p>
          <a:p>
            <a:pPr marL="530225" indent="-354013">
              <a:buClr>
                <a:srgbClr val="FF0000"/>
              </a:buClr>
              <a:buSzPct val="120000"/>
              <a:buFont typeface="Arial" charset="0"/>
              <a:buChar char="•"/>
            </a:pPr>
            <a:r>
              <a:rPr lang="hu-HU" sz="2800" b="1" smtClean="0"/>
              <a:t>határidő számítása, mint építési engedélynél</a:t>
            </a:r>
          </a:p>
          <a:p>
            <a:pPr marL="530225" indent="-354013">
              <a:buClr>
                <a:srgbClr val="FF0000"/>
              </a:buClr>
              <a:buSzPct val="120000"/>
              <a:buFont typeface="Arial" charset="0"/>
              <a:buChar char="•"/>
            </a:pPr>
            <a:endParaRPr lang="hu-HU" sz="2800" b="1" smtClean="0"/>
          </a:p>
          <a:p>
            <a:pPr marL="530225" indent="-354013">
              <a:buClr>
                <a:srgbClr val="FF0000"/>
              </a:buClr>
              <a:buSzPct val="120000"/>
              <a:buFont typeface="Wingdings 2" pitchFamily="18" charset="2"/>
              <a:buNone/>
            </a:pPr>
            <a:r>
              <a:rPr lang="hu-HU" sz="2800" b="1" smtClean="0"/>
              <a:t>A döntés formája:</a:t>
            </a:r>
          </a:p>
          <a:p>
            <a:pPr marL="530225" indent="-354013">
              <a:buClr>
                <a:srgbClr val="FF0000"/>
              </a:buClr>
              <a:buSzPct val="120000"/>
              <a:buFont typeface="Arial" charset="0"/>
              <a:buChar char="•"/>
            </a:pPr>
            <a:r>
              <a:rPr lang="hu-HU" sz="2800" b="1" smtClean="0"/>
              <a:t>a kérelem elutasítása esetén határozat, </a:t>
            </a:r>
          </a:p>
          <a:p>
            <a:pPr marL="530225" indent="-354013">
              <a:buClr>
                <a:srgbClr val="FF0000"/>
              </a:buClr>
              <a:buSzPct val="120000"/>
              <a:buFont typeface="Arial" charset="0"/>
              <a:buChar char="•"/>
            </a:pPr>
            <a:r>
              <a:rPr lang="hu-HU" sz="2800" b="1" smtClean="0"/>
              <a:t>a kérelem teljesítése esetén önálló jogorvoslattal meg nem támadható végzés formájában kiadott </a:t>
            </a:r>
            <a:r>
              <a:rPr lang="hu-HU" sz="2800" b="1" u="sng" smtClean="0"/>
              <a:t>telepítési engedély</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830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0722"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telepítési engedély</a:t>
            </a:r>
          </a:p>
        </p:txBody>
      </p:sp>
      <p:sp>
        <p:nvSpPr>
          <p:cNvPr id="30723" name="Rectangle 3"/>
          <p:cNvSpPr>
            <a:spLocks noGrp="1" noChangeArrowheads="1"/>
          </p:cNvSpPr>
          <p:nvPr>
            <p:ph idx="1"/>
          </p:nvPr>
        </p:nvSpPr>
        <p:spPr>
          <a:xfrm>
            <a:off x="0" y="1385888"/>
            <a:ext cx="9144000" cy="5472112"/>
          </a:xfrm>
        </p:spPr>
        <p:txBody>
          <a:bodyPr>
            <a:noAutofit/>
          </a:bodyPr>
          <a:lstStyle/>
          <a:p>
            <a:pPr marL="171450" indent="4763" fontAlgn="auto">
              <a:lnSpc>
                <a:spcPts val="2800"/>
              </a:lnSpc>
              <a:spcBef>
                <a:spcPts val="0"/>
              </a:spcBef>
              <a:spcAft>
                <a:spcPts val="0"/>
              </a:spcAft>
              <a:buClr>
                <a:srgbClr val="FF0000"/>
              </a:buClr>
              <a:buSzPct val="120000"/>
              <a:buFont typeface="Wingdings 2"/>
              <a:buNone/>
              <a:defRPr/>
            </a:pPr>
            <a:r>
              <a:rPr lang="hu-HU" sz="2400" b="1" dirty="0" smtClean="0"/>
              <a:t>A telepítési engedély meghatározza </a:t>
            </a:r>
          </a:p>
          <a:p>
            <a:pPr marL="533400" indent="-361950" fontAlgn="auto">
              <a:lnSpc>
                <a:spcPts val="2800"/>
              </a:lnSpc>
              <a:spcBef>
                <a:spcPts val="0"/>
              </a:spcBef>
              <a:spcAft>
                <a:spcPts val="0"/>
              </a:spcAft>
              <a:buClr>
                <a:srgbClr val="FF0000"/>
              </a:buClr>
              <a:buSzPct val="120000"/>
              <a:buFont typeface="Arial" pitchFamily="34" charset="0"/>
              <a:buChar char="•"/>
              <a:defRPr/>
            </a:pPr>
            <a:r>
              <a:rPr lang="hu-HU" sz="2400" b="1" dirty="0" smtClean="0"/>
              <a:t>a tervezett beruházás telepítési feltételeit és követelményeit, </a:t>
            </a:r>
          </a:p>
          <a:p>
            <a:pPr marL="533400" indent="-361950" fontAlgn="auto">
              <a:lnSpc>
                <a:spcPts val="2800"/>
              </a:lnSpc>
              <a:spcBef>
                <a:spcPts val="0"/>
              </a:spcBef>
              <a:spcAft>
                <a:spcPts val="0"/>
              </a:spcAft>
              <a:buClr>
                <a:srgbClr val="FF0000"/>
              </a:buClr>
              <a:buSzPct val="120000"/>
              <a:buFont typeface="Arial" pitchFamily="34" charset="0"/>
              <a:buChar char="•"/>
              <a:defRPr/>
            </a:pPr>
            <a:r>
              <a:rPr lang="hu-HU" sz="2400" b="1" dirty="0" smtClean="0"/>
              <a:t>a tevékenység folytatásának környezetvédelmi feltételeit,</a:t>
            </a:r>
          </a:p>
          <a:p>
            <a:pPr marL="533400" indent="-361950" fontAlgn="auto">
              <a:lnSpc>
                <a:spcPts val="2800"/>
              </a:lnSpc>
              <a:spcBef>
                <a:spcPts val="0"/>
              </a:spcBef>
              <a:spcAft>
                <a:spcPts val="0"/>
              </a:spcAft>
              <a:buClr>
                <a:srgbClr val="FF0000"/>
              </a:buClr>
              <a:buSzPct val="120000"/>
              <a:buFont typeface="Arial" pitchFamily="34" charset="0"/>
              <a:buChar char="•"/>
              <a:defRPr/>
            </a:pPr>
            <a:r>
              <a:rPr lang="hu-HU" sz="2400" b="1" dirty="0" smtClean="0"/>
              <a:t>a településrendezési eszköz jóváhagyásának szakmai feltételeit.</a:t>
            </a:r>
          </a:p>
          <a:p>
            <a:pPr marL="171450" indent="4763" fontAlgn="auto">
              <a:lnSpc>
                <a:spcPts val="2800"/>
              </a:lnSpc>
              <a:spcBef>
                <a:spcPts val="0"/>
              </a:spcBef>
              <a:spcAft>
                <a:spcPts val="0"/>
              </a:spcAft>
              <a:buClr>
                <a:srgbClr val="FF0000"/>
              </a:buClr>
              <a:buSzPct val="120000"/>
              <a:buFont typeface="Wingdings 2"/>
              <a:buNone/>
              <a:defRPr/>
            </a:pPr>
            <a:r>
              <a:rPr lang="hu-HU" sz="2400" b="1" dirty="0" smtClean="0"/>
              <a:t>A telepítési engedély az </a:t>
            </a:r>
            <a:r>
              <a:rPr lang="hu-HU" sz="2400" b="1" dirty="0" err="1" smtClean="0"/>
              <a:t>össz</a:t>
            </a:r>
            <a:r>
              <a:rPr lang="hu-HU" sz="2400" b="1" dirty="0" smtClean="0"/>
              <a:t>. </a:t>
            </a:r>
            <a:r>
              <a:rPr lang="hu-HU" sz="2400" b="1" dirty="0" err="1" smtClean="0"/>
              <a:t>elj</a:t>
            </a:r>
            <a:r>
              <a:rPr lang="hu-HU" sz="2400" b="1" dirty="0" smtClean="0"/>
              <a:t>. fajtáitól függően egyben</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elvi építési keretengedély,</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telekalakítási engedély,</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termőföld végleges más célú hasznosításának engedélye,</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az erdő területi igénybevételének engedélye,</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régészeti feltárási engedély,</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környezetvédelmi engedély vagy egységes környezethasználati engedély,</a:t>
            </a:r>
          </a:p>
          <a:p>
            <a:pPr marL="530225" indent="-354013" fontAlgn="auto">
              <a:lnSpc>
                <a:spcPts val="2800"/>
              </a:lnSpc>
              <a:spcBef>
                <a:spcPts val="0"/>
              </a:spcBef>
              <a:spcAft>
                <a:spcPts val="0"/>
              </a:spcAft>
              <a:buClr>
                <a:srgbClr val="FF0000"/>
              </a:buClr>
              <a:buSzPct val="120000"/>
              <a:buFont typeface="Arial" pitchFamily="34" charset="0"/>
              <a:buChar char="•"/>
              <a:defRPr/>
            </a:pPr>
            <a:r>
              <a:rPr lang="hu-HU" sz="2400" b="1" dirty="0" smtClean="0"/>
              <a:t>a településrendezési eszközzel kapcsolatos vélemény. </a:t>
            </a:r>
          </a:p>
          <a:p>
            <a:pPr marL="530225" indent="-354013" fontAlgn="auto">
              <a:lnSpc>
                <a:spcPts val="2800"/>
              </a:lnSpc>
              <a:spcBef>
                <a:spcPts val="0"/>
              </a:spcBef>
              <a:spcAft>
                <a:spcPts val="0"/>
              </a:spcAft>
              <a:buClr>
                <a:srgbClr val="FF0000"/>
              </a:buClr>
              <a:buSzPct val="120000"/>
              <a:buFont typeface="Wingdings 2"/>
              <a:buNone/>
              <a:defRPr/>
            </a:pPr>
            <a:endParaRPr lang="hu-HU" sz="2400" b="1" dirty="0" smtClean="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933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1746" name="Rectangle 2"/>
          <p:cNvSpPr>
            <a:spLocks noGrp="1" noChangeArrowheads="1"/>
          </p:cNvSpPr>
          <p:nvPr>
            <p:ph type="title" idx="4294967295"/>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telepítési engedély tartalma I.</a:t>
            </a:r>
          </a:p>
        </p:txBody>
      </p:sp>
      <p:sp>
        <p:nvSpPr>
          <p:cNvPr id="31747" name="Rectangle 3"/>
          <p:cNvSpPr>
            <a:spLocks noGrp="1" noChangeArrowheads="1"/>
          </p:cNvSpPr>
          <p:nvPr>
            <p:ph type="body" idx="4294967295"/>
          </p:nvPr>
        </p:nvSpPr>
        <p:spPr>
          <a:xfrm>
            <a:off x="0" y="1412875"/>
            <a:ext cx="9144000" cy="5445125"/>
          </a:xfrm>
        </p:spPr>
        <p:txBody>
          <a:bodyPr>
            <a:noAutofit/>
          </a:bodyPr>
          <a:lstStyle/>
          <a:p>
            <a:pPr marL="530225" indent="-354013" fontAlgn="auto">
              <a:lnSpc>
                <a:spcPts val="3000"/>
              </a:lnSpc>
              <a:spcBef>
                <a:spcPts val="0"/>
              </a:spcBef>
              <a:spcAft>
                <a:spcPts val="0"/>
              </a:spcAft>
              <a:buClr>
                <a:srgbClr val="FF0000"/>
              </a:buClr>
              <a:buSzPct val="120000"/>
              <a:buFont typeface="Wingdings 2"/>
              <a:buNone/>
              <a:defRPr/>
            </a:pPr>
            <a:r>
              <a:rPr lang="hu-HU" b="1" spc="-40" dirty="0" smtClean="0"/>
              <a:t>Rendelkező rész:</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teljesítmény és kibocsátási adatok, rövid technológiai leírás, </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elvi építési keretengedély, telekalakítási engedély tárgyában hozott döntés, az engedély feltételei,</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a:t>a</a:t>
            </a:r>
            <a:r>
              <a:rPr lang="hu-HU" b="1" spc="-40" dirty="0" smtClean="0"/>
              <a:t> kiváltott eljárásokban az ügydöntő szakhatóságok állásfoglalása alapján hozott döntés,</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építési beruházás megvalósításának jogszabályban és az ügydöntő szakhatóságok állásfoglalásában előírt feltételei,</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megalapozó szakhatóságok állásfoglalása és kikötései,</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szakhatóságok településrendezési eszközzel kapcsolatos véleménye, jóváhagyásuk szakmai feltételei.</a:t>
            </a:r>
          </a:p>
          <a:p>
            <a:pPr marL="530225" indent="-354013" fontAlgn="auto">
              <a:lnSpc>
                <a:spcPts val="3000"/>
              </a:lnSpc>
              <a:spcBef>
                <a:spcPts val="0"/>
              </a:spcBef>
              <a:spcAft>
                <a:spcPts val="0"/>
              </a:spcAft>
              <a:buClr>
                <a:srgbClr val="FF0000"/>
              </a:buClr>
              <a:buSzPct val="120000"/>
              <a:buFont typeface="Arial" pitchFamily="34" charset="0"/>
              <a:buChar char="•"/>
              <a:defRPr/>
            </a:pPr>
            <a:endParaRPr lang="hu-HU" b="1" spc="-40" dirty="0" smtClean="0"/>
          </a:p>
          <a:p>
            <a:pPr marL="530225" indent="-354013" fontAlgn="auto">
              <a:lnSpc>
                <a:spcPts val="3000"/>
              </a:lnSpc>
              <a:spcBef>
                <a:spcPts val="0"/>
              </a:spcBef>
              <a:spcAft>
                <a:spcPts val="0"/>
              </a:spcAft>
              <a:buClr>
                <a:srgbClr val="FF0000"/>
              </a:buClr>
              <a:buSzPct val="120000"/>
              <a:buFont typeface="Arial" pitchFamily="34" charset="0"/>
              <a:buChar char="•"/>
              <a:defRPr/>
            </a:pPr>
            <a:endParaRPr lang="hu-HU" b="1" spc="-40" dirty="0" smtClean="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35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2770"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a:solidFill>
                  <a:srgbClr val="FF0000"/>
                </a:solidFill>
                <a:cs typeface="Times New Roman" pitchFamily="18" charset="0"/>
              </a:rPr>
              <a:t>A telepítési engedély </a:t>
            </a:r>
            <a:r>
              <a:rPr lang="hu-HU" sz="4400" b="1" dirty="0" smtClean="0">
                <a:solidFill>
                  <a:srgbClr val="FF0000"/>
                </a:solidFill>
                <a:cs typeface="Times New Roman" pitchFamily="18" charset="0"/>
              </a:rPr>
              <a:t>tartalma II.</a:t>
            </a:r>
            <a:endParaRPr lang="hu-HU" sz="4400" b="1" dirty="0">
              <a:solidFill>
                <a:srgbClr val="FF0000"/>
              </a:solidFill>
              <a:cs typeface="Times New Roman" pitchFamily="18" charset="0"/>
            </a:endParaRPr>
          </a:p>
        </p:txBody>
      </p:sp>
      <p:sp>
        <p:nvSpPr>
          <p:cNvPr id="32771" name="Rectangle 3"/>
          <p:cNvSpPr>
            <a:spLocks noGrp="1" noChangeArrowheads="1"/>
          </p:cNvSpPr>
          <p:nvPr>
            <p:ph idx="1"/>
          </p:nvPr>
        </p:nvSpPr>
        <p:spPr>
          <a:xfrm>
            <a:off x="0" y="1412875"/>
            <a:ext cx="9144000" cy="5732463"/>
          </a:xfrm>
        </p:spPr>
        <p:txBody>
          <a:bodyPr>
            <a:noAutofit/>
          </a:bodyPr>
          <a:lstStyle/>
          <a:p>
            <a:pPr marL="530225" indent="-354013">
              <a:lnSpc>
                <a:spcPts val="3000"/>
              </a:lnSpc>
              <a:spcBef>
                <a:spcPct val="0"/>
              </a:spcBef>
              <a:buClr>
                <a:srgbClr val="FF0000"/>
              </a:buClr>
              <a:buSzPct val="120000"/>
              <a:buFont typeface="Wingdings 2" pitchFamily="18" charset="2"/>
              <a:buNone/>
            </a:pPr>
            <a:r>
              <a:rPr lang="hu-HU" b="1" smtClean="0"/>
              <a:t>Tájékoztató rész:</a:t>
            </a:r>
          </a:p>
          <a:p>
            <a:pPr marL="530225" indent="-354013">
              <a:lnSpc>
                <a:spcPts val="3000"/>
              </a:lnSpc>
              <a:spcBef>
                <a:spcPct val="0"/>
              </a:spcBef>
              <a:buClr>
                <a:srgbClr val="FF0000"/>
              </a:buClr>
              <a:buSzPct val="120000"/>
              <a:buFont typeface="Arial" charset="0"/>
              <a:buChar char="•"/>
            </a:pPr>
            <a:r>
              <a:rPr lang="hu-HU" b="1" smtClean="0"/>
              <a:t>a telepítési engedély megadásáról szóló végzés ellen fellebbezésnek helye nincs, </a:t>
            </a:r>
          </a:p>
          <a:p>
            <a:pPr marL="530225" indent="-354013">
              <a:lnSpc>
                <a:spcPts val="3000"/>
              </a:lnSpc>
              <a:spcBef>
                <a:spcPct val="0"/>
              </a:spcBef>
              <a:buClr>
                <a:srgbClr val="FF0000"/>
              </a:buClr>
              <a:buSzPct val="120000"/>
              <a:buFont typeface="Arial" charset="0"/>
              <a:buChar char="•"/>
            </a:pPr>
            <a:r>
              <a:rPr lang="hu-HU" b="1" smtClean="0"/>
              <a:t>a telepítési engedély a környezethasználat megkezdésére, építési tevékenység végzésére nem jogosít,</a:t>
            </a:r>
          </a:p>
          <a:p>
            <a:pPr marL="530225" indent="-354013">
              <a:lnSpc>
                <a:spcPts val="3000"/>
              </a:lnSpc>
              <a:spcBef>
                <a:spcPct val="0"/>
              </a:spcBef>
              <a:buClr>
                <a:srgbClr val="FF0000"/>
              </a:buClr>
              <a:buSzPct val="120000"/>
              <a:buFont typeface="Arial" charset="0"/>
              <a:buChar char="•"/>
            </a:pPr>
            <a:r>
              <a:rPr lang="hu-HU" b="1" smtClean="0"/>
              <a:t>az engedélyezett végleges más célú termőföld felhasználást, erdő igénybevételt, </a:t>
            </a:r>
            <a:r>
              <a:rPr lang="hu-HU" sz="2400" b="1" smtClean="0"/>
              <a:t>környezethasználatot</a:t>
            </a:r>
            <a:r>
              <a:rPr lang="hu-HU" b="1" smtClean="0"/>
              <a:t> és a kérelmezett tevékenységet, a telepítési engedélyben meghatározott időn belül és csak a jogerős integrált építési engedély birtokában szabad megkezdeni és folytatni,</a:t>
            </a:r>
          </a:p>
          <a:p>
            <a:pPr marL="530225" indent="-354013">
              <a:lnSpc>
                <a:spcPts val="3000"/>
              </a:lnSpc>
              <a:spcBef>
                <a:spcPct val="0"/>
              </a:spcBef>
              <a:buClr>
                <a:srgbClr val="FF0000"/>
              </a:buClr>
              <a:buSzPct val="120000"/>
              <a:buFont typeface="Arial" charset="0"/>
              <a:buChar char="•"/>
            </a:pPr>
            <a:r>
              <a:rPr lang="hu-HU" b="1" smtClean="0"/>
              <a:t>a régészeti feltárás a telepítési engedély kézhezvétele után megkezdhető,</a:t>
            </a:r>
          </a:p>
          <a:p>
            <a:pPr marL="530225" indent="-354013">
              <a:lnSpc>
                <a:spcPts val="3000"/>
              </a:lnSpc>
              <a:spcBef>
                <a:spcPct val="0"/>
              </a:spcBef>
              <a:buClr>
                <a:srgbClr val="FF0000"/>
              </a:buClr>
              <a:buSzPct val="120000"/>
            </a:pPr>
            <a:endParaRPr lang="hu-HU" b="1" smtClean="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1378"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379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a:solidFill>
                  <a:srgbClr val="FF0000"/>
                </a:solidFill>
                <a:cs typeface="Times New Roman" pitchFamily="18" charset="0"/>
              </a:rPr>
              <a:t>A telepítési engedély </a:t>
            </a:r>
            <a:r>
              <a:rPr lang="hu-HU" sz="4400" b="1" dirty="0" smtClean="0">
                <a:solidFill>
                  <a:srgbClr val="FF0000"/>
                </a:solidFill>
                <a:cs typeface="Times New Roman" pitchFamily="18" charset="0"/>
              </a:rPr>
              <a:t>tartalma III.</a:t>
            </a:r>
            <a:endParaRPr lang="hu-HU" sz="4400" b="1" dirty="0">
              <a:solidFill>
                <a:srgbClr val="FF0000"/>
              </a:solidFill>
              <a:cs typeface="Times New Roman" pitchFamily="18" charset="0"/>
            </a:endParaRPr>
          </a:p>
        </p:txBody>
      </p:sp>
      <p:sp>
        <p:nvSpPr>
          <p:cNvPr id="33795" name="Rectangle 3"/>
          <p:cNvSpPr>
            <a:spLocks noGrp="1" noChangeArrowheads="1"/>
          </p:cNvSpPr>
          <p:nvPr>
            <p:ph idx="1"/>
          </p:nvPr>
        </p:nvSpPr>
        <p:spPr>
          <a:xfrm>
            <a:off x="0" y="1412875"/>
            <a:ext cx="9144000" cy="5661025"/>
          </a:xfrm>
        </p:spPr>
        <p:txBody>
          <a:bodyPr>
            <a:noAutofit/>
          </a:bodyPr>
          <a:lstStyle/>
          <a:p>
            <a:pPr marL="530225" indent="-354013">
              <a:lnSpc>
                <a:spcPts val="3000"/>
              </a:lnSpc>
              <a:spcBef>
                <a:spcPct val="0"/>
              </a:spcBef>
              <a:buClr>
                <a:srgbClr val="FF0000"/>
              </a:buClr>
              <a:buSzPct val="120000"/>
              <a:buFont typeface="Wingdings 2" pitchFamily="18" charset="2"/>
              <a:buNone/>
            </a:pPr>
            <a:r>
              <a:rPr lang="hu-HU" sz="2400" b="1" smtClean="0"/>
              <a:t>Tájékoztató rész:</a:t>
            </a:r>
          </a:p>
          <a:p>
            <a:pPr marL="530225" indent="-354013">
              <a:lnSpc>
                <a:spcPts val="3000"/>
              </a:lnSpc>
              <a:spcBef>
                <a:spcPct val="0"/>
              </a:spcBef>
              <a:buClr>
                <a:srgbClr val="FF0000"/>
              </a:buClr>
              <a:buSzPct val="120000"/>
              <a:buFont typeface="Arial" charset="0"/>
              <a:buChar char="•"/>
            </a:pPr>
            <a:r>
              <a:rPr lang="hu-HU" sz="2400" b="1" smtClean="0"/>
              <a:t>a telekalakítási engedély alapján a változás ingatlan-nyilvántartáson való átvezetése csak az integrált építési engedély végrehajthatóvá válása után kérhető, és az átvezetés megtörténtét az építtető az építőipari kivite-lezési tevékenység megkezdésekor köteles igazolni,</a:t>
            </a:r>
          </a:p>
          <a:p>
            <a:pPr marL="530225" indent="-354013">
              <a:lnSpc>
                <a:spcPts val="3000"/>
              </a:lnSpc>
              <a:spcBef>
                <a:spcPct val="0"/>
              </a:spcBef>
              <a:buClr>
                <a:srgbClr val="FF0000"/>
              </a:buClr>
              <a:buSzPct val="120000"/>
              <a:buFont typeface="Arial" charset="0"/>
              <a:buChar char="•"/>
            </a:pPr>
            <a:r>
              <a:rPr lang="hu-HU" sz="2400" b="1" smtClean="0"/>
              <a:t>a telepítési engedély nem mentesíti az építtetőt a környezethasználat és az építési tevékenység megkezdéséhez előírt engedélyek, hozzájárulások vagy nyilatkozatok megszerzésének kötelezettsége alól,</a:t>
            </a:r>
          </a:p>
          <a:p>
            <a:pPr marL="530225" indent="-354013">
              <a:lnSpc>
                <a:spcPts val="3000"/>
              </a:lnSpc>
              <a:spcBef>
                <a:spcPct val="0"/>
              </a:spcBef>
              <a:buClr>
                <a:srgbClr val="FF0000"/>
              </a:buClr>
              <a:buSzPct val="120000"/>
              <a:buFont typeface="Arial" charset="0"/>
              <a:buChar char="•"/>
            </a:pPr>
            <a:r>
              <a:rPr lang="hu-HU" sz="2400" b="1" smtClean="0"/>
              <a:t>a földvédelmi és az erdővédelmi járulékot az előírt határidőre be kell fizetni,</a:t>
            </a:r>
          </a:p>
          <a:p>
            <a:pPr marL="530225" indent="-354013">
              <a:lnSpc>
                <a:spcPts val="3000"/>
              </a:lnSpc>
              <a:spcBef>
                <a:spcPct val="0"/>
              </a:spcBef>
              <a:buClr>
                <a:srgbClr val="FF0000"/>
              </a:buClr>
              <a:buSzPct val="120000"/>
              <a:buFont typeface="Arial" charset="0"/>
              <a:buChar char="•"/>
            </a:pPr>
            <a:r>
              <a:rPr lang="hu-HU" sz="2400" b="1" smtClean="0"/>
              <a:t>az előírt régészeti feltárást a kivitelezés megkezdéséig be kell fejezni.</a:t>
            </a:r>
          </a:p>
          <a:p>
            <a:pPr marL="530225" indent="-354013">
              <a:lnSpc>
                <a:spcPts val="3000"/>
              </a:lnSpc>
              <a:spcBef>
                <a:spcPct val="0"/>
              </a:spcBef>
              <a:buClr>
                <a:srgbClr val="FF0000"/>
              </a:buClr>
              <a:buSzPct val="120000"/>
              <a:buFont typeface="Wingdings" pitchFamily="2" charset="2"/>
              <a:buNone/>
            </a:pPr>
            <a:endParaRPr lang="hu-HU" sz="2400" b="1" smtClean="0"/>
          </a:p>
          <a:p>
            <a:pPr marL="530225" indent="-354013">
              <a:lnSpc>
                <a:spcPts val="3000"/>
              </a:lnSpc>
              <a:spcBef>
                <a:spcPct val="0"/>
              </a:spcBef>
              <a:buClr>
                <a:srgbClr val="FF0000"/>
              </a:buClr>
              <a:buSzPct val="120000"/>
            </a:pPr>
            <a:endParaRPr lang="hu-HU" sz="2400" b="1" smtClean="0"/>
          </a:p>
          <a:p>
            <a:pPr marL="530225" indent="-354013">
              <a:lnSpc>
                <a:spcPts val="3000"/>
              </a:lnSpc>
              <a:spcBef>
                <a:spcPct val="0"/>
              </a:spcBef>
              <a:buClr>
                <a:srgbClr val="FF0000"/>
              </a:buClr>
              <a:buSzPct val="120000"/>
            </a:pPr>
            <a:endParaRPr lang="hu-HU" sz="2400" b="1" smtClean="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02"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4818"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 telepítési engedély</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hatálya, közlése </a:t>
            </a:r>
          </a:p>
        </p:txBody>
      </p:sp>
      <p:sp>
        <p:nvSpPr>
          <p:cNvPr id="34819" name="Rectangle 3"/>
          <p:cNvSpPr>
            <a:spLocks noGrp="1" noChangeArrowheads="1"/>
          </p:cNvSpPr>
          <p:nvPr>
            <p:ph idx="1"/>
          </p:nvPr>
        </p:nvSpPr>
        <p:spPr>
          <a:xfrm>
            <a:off x="0" y="1412875"/>
            <a:ext cx="9144000" cy="5445125"/>
          </a:xfrm>
        </p:spPr>
        <p:txBody>
          <a:bodyPr>
            <a:noAutofit/>
          </a:bodyPr>
          <a:lstStyle/>
          <a:p>
            <a:pPr marL="171450" indent="4763" fontAlgn="auto">
              <a:lnSpc>
                <a:spcPts val="3000"/>
              </a:lnSpc>
              <a:spcBef>
                <a:spcPts val="0"/>
              </a:spcBef>
              <a:spcAft>
                <a:spcPts val="0"/>
              </a:spcAft>
              <a:buClr>
                <a:srgbClr val="FF0000"/>
              </a:buClr>
              <a:buSzPct val="120000"/>
              <a:buFont typeface="Wingdings" pitchFamily="2" charset="2"/>
              <a:buNone/>
              <a:defRPr/>
            </a:pPr>
            <a:r>
              <a:rPr lang="hu-HU" b="1" spc="-40" dirty="0" smtClean="0"/>
              <a:t>A telepítési engedély egy évig hatályos, hatálya fél évvel meghosszabbítható!</a:t>
            </a:r>
          </a:p>
          <a:p>
            <a:pPr marL="530225" indent="-354013" fontAlgn="auto">
              <a:lnSpc>
                <a:spcPts val="3000"/>
              </a:lnSpc>
              <a:spcBef>
                <a:spcPts val="1800"/>
              </a:spcBef>
              <a:spcAft>
                <a:spcPts val="0"/>
              </a:spcAft>
              <a:buClr>
                <a:srgbClr val="FF0000"/>
              </a:buClr>
              <a:buSzPct val="120000"/>
              <a:buFont typeface="Wingdings" pitchFamily="2" charset="2"/>
              <a:buNone/>
              <a:defRPr/>
            </a:pPr>
            <a:r>
              <a:rPr lang="hu-HU" b="1" spc="-40" dirty="0" smtClean="0"/>
              <a:t>A telepítési engedélyről szóló végzést közölni kell</a:t>
            </a:r>
          </a:p>
          <a:p>
            <a:pPr marL="530225" indent="-354013" fontAlgn="auto">
              <a:lnSpc>
                <a:spcPts val="3000"/>
              </a:lnSpc>
              <a:spcBef>
                <a:spcPts val="1800"/>
              </a:spcBef>
              <a:spcAft>
                <a:spcPts val="0"/>
              </a:spcAft>
              <a:buClr>
                <a:srgbClr val="FF0000"/>
              </a:buClr>
              <a:buSzPct val="120000"/>
              <a:buFont typeface="Wingdings 2"/>
              <a:buNone/>
              <a:defRPr/>
            </a:pPr>
            <a:r>
              <a:rPr lang="hu-HU" b="1" spc="-40" dirty="0" smtClean="0"/>
              <a:t>ügyféli minőségben:</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nemzetközi eljárás esetén a hatásviselő féllel,</a:t>
            </a:r>
          </a:p>
          <a:p>
            <a:pPr marL="530225" indent="-354013" fontAlgn="auto">
              <a:lnSpc>
                <a:spcPts val="3000"/>
              </a:lnSpc>
              <a:spcBef>
                <a:spcPts val="1800"/>
              </a:spcBef>
              <a:spcAft>
                <a:spcPts val="0"/>
              </a:spcAft>
              <a:buClr>
                <a:srgbClr val="FF0000"/>
              </a:buClr>
              <a:buSzPct val="120000"/>
              <a:buFont typeface="Wingdings" pitchFamily="2" charset="2"/>
              <a:buNone/>
              <a:defRPr/>
            </a:pPr>
            <a:r>
              <a:rPr lang="hu-HU" b="1" spc="-40" dirty="0" smtClean="0"/>
              <a:t>tájékoztatásul</a:t>
            </a:r>
            <a:r>
              <a:rPr lang="hu-HU" b="1" spc="-40" dirty="0"/>
              <a:t>:</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a:t>
            </a:r>
            <a:r>
              <a:rPr lang="hu-HU" b="1" spc="-40" dirty="0"/>
              <a:t>települési önkormányzat polgármesterével,</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ügydöntő és megalapozó szakhatóságokkal,</a:t>
            </a:r>
            <a:endParaRPr lang="hu-HU" b="1" spc="-40" dirty="0"/>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a:t>az eljáró ingatlanügyi hatósággal, ha az engedély egyben telekalakítási engedély is,</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a:t>a Magyar Nemzeti Múzeummal, ha az engedély egyben régészeti feltárási engedély </a:t>
            </a:r>
            <a:r>
              <a:rPr lang="hu-HU" b="1" spc="-40" dirty="0" smtClean="0"/>
              <a:t>is.</a:t>
            </a:r>
            <a:endParaRPr lang="hu-HU" b="1" spc="-40"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3426"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6866"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integrált építési </a:t>
            </a:r>
            <a:br>
              <a:rPr lang="hu-HU" sz="4400" b="1" dirty="0" smtClean="0">
                <a:solidFill>
                  <a:srgbClr val="FF0000"/>
                </a:solidFill>
                <a:cs typeface="Times New Roman" pitchFamily="18" charset="0"/>
              </a:rPr>
            </a:br>
            <a:r>
              <a:rPr lang="hu-HU" sz="4400" b="1" dirty="0" smtClean="0">
                <a:solidFill>
                  <a:srgbClr val="FF0000"/>
                </a:solidFill>
                <a:cs typeface="Times New Roman" pitchFamily="18" charset="0"/>
              </a:rPr>
              <a:t>engedélyezési eljárás (IÉSZ)</a:t>
            </a:r>
          </a:p>
        </p:txBody>
      </p:sp>
      <p:sp>
        <p:nvSpPr>
          <p:cNvPr id="36867" name="Rectangle 3"/>
          <p:cNvSpPr>
            <a:spLocks noGrp="1" noChangeArrowheads="1"/>
          </p:cNvSpPr>
          <p:nvPr>
            <p:ph idx="1"/>
          </p:nvPr>
        </p:nvSpPr>
        <p:spPr>
          <a:xfrm>
            <a:off x="0" y="1412875"/>
            <a:ext cx="9144000" cy="5445125"/>
          </a:xfrm>
        </p:spPr>
        <p:txBody>
          <a:bodyPr>
            <a:noAutofit/>
          </a:bodyPr>
          <a:lstStyle/>
          <a:p>
            <a:pPr marL="530225" indent="-354013" fontAlgn="auto">
              <a:lnSpc>
                <a:spcPts val="3000"/>
              </a:lnSpc>
              <a:spcBef>
                <a:spcPts val="0"/>
              </a:spcBef>
              <a:spcAft>
                <a:spcPts val="0"/>
              </a:spcAft>
              <a:buClr>
                <a:srgbClr val="FF0000"/>
              </a:buClr>
              <a:buSzPct val="120000"/>
              <a:buFont typeface="Wingdings" pitchFamily="2" charset="2"/>
              <a:buNone/>
              <a:defRPr/>
            </a:pPr>
            <a:r>
              <a:rPr lang="hu-HU" b="1" spc="-40" dirty="0" smtClean="0"/>
              <a:t>Az IÉSZ kiválthatja:</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egységes környezethasználati engedélyezési eljárást,</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építési engedélyezési eljárást,</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országos építési követelményektől való eltérés engedélyezési eljárását.</a:t>
            </a:r>
          </a:p>
          <a:p>
            <a:pPr marL="530225" indent="-354013" fontAlgn="auto">
              <a:lnSpc>
                <a:spcPts val="3000"/>
              </a:lnSpc>
              <a:spcBef>
                <a:spcPts val="0"/>
              </a:spcBef>
              <a:spcAft>
                <a:spcPts val="0"/>
              </a:spcAft>
              <a:buClr>
                <a:srgbClr val="FF0000"/>
              </a:buClr>
              <a:buSzPct val="120000"/>
              <a:buFont typeface="Arial" pitchFamily="34" charset="0"/>
              <a:buChar char="•"/>
              <a:defRPr/>
            </a:pPr>
            <a:endParaRPr lang="hu-HU" b="1" spc="-40" dirty="0" smtClean="0"/>
          </a:p>
          <a:p>
            <a:pPr marL="530225" indent="-354013" fontAlgn="auto">
              <a:lnSpc>
                <a:spcPts val="3000"/>
              </a:lnSpc>
              <a:spcBef>
                <a:spcPts val="0"/>
              </a:spcBef>
              <a:spcAft>
                <a:spcPts val="0"/>
              </a:spcAft>
              <a:buClr>
                <a:srgbClr val="FF0000"/>
              </a:buClr>
              <a:buSzPct val="120000"/>
              <a:buFont typeface="Wingdings" pitchFamily="2" charset="2"/>
              <a:buNone/>
              <a:defRPr/>
            </a:pPr>
            <a:r>
              <a:rPr lang="hu-HU" b="1" spc="-40" dirty="0" smtClean="0"/>
              <a:t> Az </a:t>
            </a:r>
            <a:r>
              <a:rPr lang="hu-HU" b="1" spc="-40" dirty="0" err="1" smtClean="0"/>
              <a:t>IÉSZ-t</a:t>
            </a:r>
            <a:r>
              <a:rPr lang="hu-HU" b="1" spc="-40" dirty="0" smtClean="0"/>
              <a:t> megindítani:</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telepítési engedély jogerőre emelkedésétől számított 1éven belül külön kérelem nélkül az előírt mellékletek benyújtásával,</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érintett településrendezési eszköz hatálybalépését követően lehet.</a:t>
            </a:r>
          </a:p>
          <a:p>
            <a:pPr marL="530225" indent="-354013" fontAlgn="auto">
              <a:lnSpc>
                <a:spcPts val="3000"/>
              </a:lnSpc>
              <a:spcBef>
                <a:spcPts val="0"/>
              </a:spcBef>
              <a:spcAft>
                <a:spcPts val="0"/>
              </a:spcAft>
              <a:buClr>
                <a:srgbClr val="FF0000"/>
              </a:buClr>
              <a:buSzPct val="120000"/>
              <a:buFont typeface="Wingdings" pitchFamily="2" charset="2"/>
              <a:buNone/>
              <a:defRPr/>
            </a:pPr>
            <a:endParaRPr lang="hu-HU" b="1" spc="-40" dirty="0" smtClean="0"/>
          </a:p>
          <a:p>
            <a:pPr marL="530225" indent="-354013" fontAlgn="auto">
              <a:lnSpc>
                <a:spcPts val="3000"/>
              </a:lnSpc>
              <a:spcBef>
                <a:spcPts val="0"/>
              </a:spcBef>
              <a:spcAft>
                <a:spcPts val="0"/>
              </a:spcAft>
              <a:buClr>
                <a:srgbClr val="FF0000"/>
              </a:buClr>
              <a:buSzPct val="120000"/>
              <a:buFont typeface="Wingdings" pitchFamily="2" charset="2"/>
              <a:buNone/>
              <a:defRPr/>
            </a:pPr>
            <a:endParaRPr lang="hu-HU" b="1" spc="-40" dirty="0" smtClean="0"/>
          </a:p>
          <a:p>
            <a:pPr marL="530225" indent="-354013" fontAlgn="auto">
              <a:lnSpc>
                <a:spcPts val="3000"/>
              </a:lnSpc>
              <a:spcBef>
                <a:spcPts val="0"/>
              </a:spcBef>
              <a:spcAft>
                <a:spcPts val="0"/>
              </a:spcAft>
              <a:buClr>
                <a:srgbClr val="FF0000"/>
              </a:buClr>
              <a:buSzPct val="120000"/>
              <a:buFont typeface="Wingdings" pitchFamily="2" charset="2"/>
              <a:buNone/>
              <a:defRPr/>
            </a:pPr>
            <a:endParaRPr lang="hu-HU" b="1" spc="-40" dirty="0" smtClean="0"/>
          </a:p>
          <a:p>
            <a:pPr marL="530225" indent="-354013" fontAlgn="auto">
              <a:lnSpc>
                <a:spcPts val="3000"/>
              </a:lnSpc>
              <a:spcBef>
                <a:spcPts val="0"/>
              </a:spcBef>
              <a:spcAft>
                <a:spcPts val="0"/>
              </a:spcAft>
              <a:buClr>
                <a:srgbClr val="FF0000"/>
              </a:buClr>
              <a:buSzPct val="120000"/>
              <a:buFont typeface="Wingdings 2"/>
              <a:buChar char=""/>
              <a:defRPr/>
            </a:pPr>
            <a:endParaRPr lang="hu-HU" b="1" spc="-40" dirty="0" smtClean="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4450"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8914"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IÉSZ - mellékletek</a:t>
            </a:r>
          </a:p>
        </p:txBody>
      </p:sp>
      <p:sp>
        <p:nvSpPr>
          <p:cNvPr id="38915" name="Rectangle 3"/>
          <p:cNvSpPr>
            <a:spLocks noGrp="1" noChangeArrowheads="1"/>
          </p:cNvSpPr>
          <p:nvPr>
            <p:ph idx="1"/>
          </p:nvPr>
        </p:nvSpPr>
        <p:spPr>
          <a:xfrm>
            <a:off x="0" y="1412875"/>
            <a:ext cx="9144000" cy="5445125"/>
          </a:xfrm>
        </p:spPr>
        <p:txBody>
          <a:bodyPr>
            <a:noAutofit/>
          </a:bodyPr>
          <a:lstStyle/>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telepítési engedélyben tett kikötés, feltétel teljesítésének igazolása,</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 megvalósításhoz még szükséges, önálló eljárásban kiadott jogerős engedély megnevezése, iktatószáma és kelte, vagy az ÉTDR ügy- és iratazonosítója,</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építésügyi hatóság szolgáltatása körében kiadott szakmai nyilatkozat ÉTDR ügy- és iratazonosítója,</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digitális formátumban a 8. mellékletben meghatározott építészeti-műszaki dokumentáció,</a:t>
            </a:r>
          </a:p>
          <a:p>
            <a:pPr marL="530225" indent="-354013" fontAlgn="auto">
              <a:lnSpc>
                <a:spcPts val="3000"/>
              </a:lnSpc>
              <a:spcBef>
                <a:spcPts val="0"/>
              </a:spcBef>
              <a:spcAft>
                <a:spcPts val="0"/>
              </a:spcAft>
              <a:buClr>
                <a:srgbClr val="FF0000"/>
              </a:buClr>
              <a:buSzPct val="120000"/>
              <a:buFont typeface="Arial" pitchFamily="34" charset="0"/>
              <a:buChar char="•"/>
              <a:defRPr/>
            </a:pPr>
            <a:r>
              <a:rPr lang="hu-HU" b="1" spc="-40" dirty="0" smtClean="0"/>
              <a:t>az ügydöntő szakhatósági állásfoglalás beszerzéséhez szükséges 7. melléklet szerinti dokumentáció.</a:t>
            </a:r>
          </a:p>
          <a:p>
            <a:pPr marL="530225" indent="-354013" fontAlgn="auto">
              <a:lnSpc>
                <a:spcPts val="3000"/>
              </a:lnSpc>
              <a:spcBef>
                <a:spcPts val="0"/>
              </a:spcBef>
              <a:spcAft>
                <a:spcPts val="0"/>
              </a:spcAft>
              <a:buClr>
                <a:srgbClr val="FF0000"/>
              </a:buClr>
              <a:buSzPct val="120000"/>
              <a:buFont typeface="Wingdings 2"/>
              <a:buChar char=""/>
              <a:defRPr/>
            </a:pPr>
            <a:endParaRPr lang="hu-HU" b="1" spc="-40" dirty="0" smtClean="0"/>
          </a:p>
          <a:p>
            <a:pPr marL="530225" indent="-354013" fontAlgn="auto">
              <a:lnSpc>
                <a:spcPts val="3000"/>
              </a:lnSpc>
              <a:spcBef>
                <a:spcPts val="0"/>
              </a:spcBef>
              <a:spcAft>
                <a:spcPts val="0"/>
              </a:spcAft>
              <a:buClr>
                <a:srgbClr val="FF0000"/>
              </a:buClr>
              <a:buSzPct val="120000"/>
              <a:buFont typeface="Wingdings 2"/>
              <a:buChar char=""/>
              <a:defRPr/>
            </a:pPr>
            <a:endParaRPr lang="hu-HU" b="1" spc="-40" dirty="0" smtClean="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5474" name="Csoportba foglalás 3"/>
          <p:cNvGrpSpPr>
            <a:grpSpLocks/>
          </p:cNvGrpSpPr>
          <p:nvPr/>
        </p:nvGrpSpPr>
        <p:grpSpPr bwMode="auto">
          <a:xfrm>
            <a:off x="0" y="1268413"/>
            <a:ext cx="9144000" cy="5589587"/>
            <a:chOff x="0" y="1268760"/>
            <a:chExt cx="9144000" cy="5589240"/>
          </a:xfrm>
        </p:grpSpPr>
        <p:sp>
          <p:nvSpPr>
            <p:cNvPr id="5" name="Téglalap 4"/>
            <p:cNvSpPr/>
            <p:nvPr/>
          </p:nvSpPr>
          <p:spPr>
            <a:xfrm>
              <a:off x="0" y="1268760"/>
              <a:ext cx="9144000" cy="55892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6" name="Téglalap 5"/>
            <p:cNvSpPr/>
            <p:nvPr/>
          </p:nvSpPr>
          <p:spPr>
            <a:xfrm>
              <a:off x="0" y="1268760"/>
              <a:ext cx="9144000" cy="46034"/>
            </a:xfrm>
            <a:prstGeom prst="rect">
              <a:avLst/>
            </a:prstGeom>
            <a:solidFill>
              <a:srgbClr val="28B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grpSp>
      <p:sp>
        <p:nvSpPr>
          <p:cNvPr id="37890" name="Rectangle 2"/>
          <p:cNvSpPr>
            <a:spLocks noGrp="1" noChangeArrowheads="1"/>
          </p:cNvSpPr>
          <p:nvPr>
            <p:ph type="title"/>
          </p:nvPr>
        </p:nvSpPr>
        <p:spPr>
          <a:xfrm>
            <a:off x="0" y="0"/>
            <a:ext cx="9144000" cy="1268413"/>
          </a:xfrm>
          <a:effectLst>
            <a:outerShdw blurRad="50800" dist="38100" dir="2700000" algn="tl" rotWithShape="0">
              <a:prstClr val="black">
                <a:alpha val="40000"/>
              </a:prstClr>
            </a:outerShdw>
          </a:effectLst>
        </p:spPr>
        <p:txBody>
          <a:bodyPr lIns="216000" tIns="108000" anchor="ctr">
            <a:noAutofit/>
          </a:bodyPr>
          <a:lstStyle/>
          <a:p>
            <a:pPr fontAlgn="auto">
              <a:lnSpc>
                <a:spcPts val="4000"/>
              </a:lnSpc>
              <a:spcAft>
                <a:spcPts val="0"/>
              </a:spcAft>
              <a:defRPr/>
            </a:pPr>
            <a:r>
              <a:rPr lang="hu-HU" sz="4400" b="1" dirty="0" smtClean="0">
                <a:solidFill>
                  <a:srgbClr val="FF0000"/>
                </a:solidFill>
                <a:cs typeface="Times New Roman" pitchFamily="18" charset="0"/>
              </a:rPr>
              <a:t>Az IÉSZ eljárás megindítása</a:t>
            </a:r>
          </a:p>
        </p:txBody>
      </p:sp>
      <p:sp>
        <p:nvSpPr>
          <p:cNvPr id="105476" name="Rectangle 3"/>
          <p:cNvSpPr txBox="1">
            <a:spLocks noChangeArrowheads="1"/>
          </p:cNvSpPr>
          <p:nvPr/>
        </p:nvSpPr>
        <p:spPr bwMode="auto">
          <a:xfrm>
            <a:off x="0" y="1412875"/>
            <a:ext cx="9144000" cy="5184775"/>
          </a:xfrm>
          <a:prstGeom prst="rect">
            <a:avLst/>
          </a:prstGeom>
          <a:noFill/>
          <a:ln w="9525">
            <a:noFill/>
            <a:miter lim="800000"/>
            <a:headEnd/>
            <a:tailEnd/>
          </a:ln>
        </p:spPr>
        <p:txBody>
          <a:bodyPr/>
          <a:lstStyle/>
          <a:p>
            <a:pPr marL="530225" indent="-354013">
              <a:spcBef>
                <a:spcPct val="20000"/>
              </a:spcBef>
              <a:buClr>
                <a:srgbClr val="FF0000"/>
              </a:buClr>
              <a:buSzPct val="120000"/>
              <a:buFont typeface="Wingdings 2" pitchFamily="18" charset="2"/>
              <a:buNone/>
            </a:pPr>
            <a:r>
              <a:rPr lang="hu-HU" sz="2800" b="1"/>
              <a:t>Elektronikusan </a:t>
            </a:r>
          </a:p>
          <a:p>
            <a:pPr marL="530225" indent="-354013">
              <a:spcBef>
                <a:spcPct val="20000"/>
              </a:spcBef>
              <a:buClr>
                <a:srgbClr val="FF0000"/>
              </a:buClr>
              <a:buSzPct val="120000"/>
              <a:buFont typeface="Arial" charset="0"/>
              <a:buChar char="•"/>
            </a:pPr>
            <a:r>
              <a:rPr lang="hu-HU" sz="2800" b="1"/>
              <a:t>az építéssel vagy településrendezéssel érintett illetékes önkormányzatot,</a:t>
            </a:r>
          </a:p>
          <a:p>
            <a:pPr marL="530225" indent="-354013">
              <a:spcBef>
                <a:spcPct val="20000"/>
              </a:spcBef>
              <a:buClr>
                <a:srgbClr val="FF0000"/>
              </a:buClr>
              <a:buSzPct val="120000"/>
              <a:buFont typeface="Arial" charset="0"/>
              <a:buChar char="•"/>
            </a:pPr>
            <a:r>
              <a:rPr lang="hu-HU" sz="2800" b="1"/>
              <a:t>az eljárásban részt vevő szakhatóságokat,</a:t>
            </a:r>
          </a:p>
          <a:p>
            <a:pPr marL="530225" indent="-354013">
              <a:spcBef>
                <a:spcPct val="20000"/>
              </a:spcBef>
              <a:buClr>
                <a:srgbClr val="FF0000"/>
              </a:buClr>
              <a:buSzPct val="120000"/>
              <a:buFont typeface="Arial" charset="0"/>
              <a:buChar char="•"/>
            </a:pPr>
            <a:r>
              <a:rPr lang="hu-HU" sz="2800" b="1"/>
              <a:t>nemzetközi eljárás esetén </a:t>
            </a:r>
            <a:br>
              <a:rPr lang="hu-HU" sz="2800" b="1"/>
            </a:br>
            <a:r>
              <a:rPr lang="hu-HU" sz="2800" b="1"/>
              <a:t>– a környezetvédelemért felelős miniszter útján – a hatásviselő felet.</a:t>
            </a:r>
          </a:p>
          <a:p>
            <a:pPr marL="530225" indent="-354013">
              <a:spcBef>
                <a:spcPct val="20000"/>
              </a:spcBef>
              <a:buClr>
                <a:srgbClr val="FF0000"/>
              </a:buClr>
              <a:buSzPct val="120000"/>
              <a:buFont typeface="Arial" charset="0"/>
              <a:buChar char="•"/>
            </a:pPr>
            <a:endParaRPr lang="hu-HU" sz="2800" b="1"/>
          </a:p>
          <a:p>
            <a:pPr marL="530225" indent="-354013">
              <a:spcBef>
                <a:spcPct val="20000"/>
              </a:spcBef>
              <a:buClr>
                <a:srgbClr val="FF0000"/>
              </a:buClr>
              <a:buSzPct val="120000"/>
              <a:buFont typeface="Arial" charset="0"/>
              <a:buChar char="•"/>
            </a:pPr>
            <a:endParaRPr lang="hu-HU" sz="2800" b="1"/>
          </a:p>
          <a:p>
            <a:pPr marL="530225" indent="-354013">
              <a:spcBef>
                <a:spcPct val="20000"/>
              </a:spcBef>
              <a:buClr>
                <a:srgbClr val="FF0000"/>
              </a:buClr>
              <a:buSzPct val="120000"/>
              <a:buFont typeface="Arial" charset="0"/>
              <a:buChar char="•"/>
            </a:pPr>
            <a:endParaRPr lang="hu-HU" sz="2800" b="1"/>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Építésügy Magyary">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3535</TotalTime>
  <Words>15788</Words>
  <Application>Microsoft Office PowerPoint</Application>
  <PresentationFormat>Diavetítés a képernyőre (4:3 oldalarány)</PresentationFormat>
  <Paragraphs>2088</Paragraphs>
  <Slides>136</Slides>
  <Notes>118</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136</vt:i4>
      </vt:variant>
    </vt:vector>
  </HeadingPairs>
  <TitlesOfParts>
    <vt:vector size="143" baseType="lpstr">
      <vt:lpstr>Trebuchet MS</vt:lpstr>
      <vt:lpstr>Arial</vt:lpstr>
      <vt:lpstr>Wingdings 2</vt:lpstr>
      <vt:lpstr>Calibri</vt:lpstr>
      <vt:lpstr>Times New Roman</vt:lpstr>
      <vt:lpstr>Wingdings</vt:lpstr>
      <vt:lpstr>Áramlás</vt:lpstr>
      <vt:lpstr>Változások 2013</vt:lpstr>
      <vt:lpstr>2. dia</vt:lpstr>
      <vt:lpstr>3. dia</vt:lpstr>
      <vt:lpstr>4. dia</vt:lpstr>
      <vt:lpstr>5. dia</vt:lpstr>
      <vt:lpstr>6. dia</vt:lpstr>
      <vt:lpstr>7. dia</vt:lpstr>
      <vt:lpstr>8. dia</vt:lpstr>
      <vt:lpstr>Eljárási kódex 312/2012. (XI. 8.) Korm. rendelete </vt:lpstr>
      <vt:lpstr>A kérelem benyújtása előtt</vt:lpstr>
      <vt:lpstr>11. dia</vt:lpstr>
      <vt:lpstr>Az építészeti-műszaki  tervtanács I.</vt:lpstr>
      <vt:lpstr>Az építészeti-műszaki  tervtanács II.</vt:lpstr>
      <vt:lpstr>A települési önkormányzat I.  (fővárosban kerületi önkormányzat)</vt:lpstr>
      <vt:lpstr>A települési önkormányzat II. (fővárosban kerületi önkormányzat)</vt:lpstr>
      <vt:lpstr>Településképi bejelentési eljárás I.</vt:lpstr>
      <vt:lpstr>Településképi bejelentési eljárás II.</vt:lpstr>
      <vt:lpstr>Településképi kötelezési eljárás</vt:lpstr>
      <vt:lpstr>Településképi  véleményezési eljárás I.</vt:lpstr>
      <vt:lpstr>Településképi  véleményezési eljárás II.</vt:lpstr>
      <vt:lpstr>Településképi véleményezési eljárás III.</vt:lpstr>
      <vt:lpstr>A rendelet alkalmazási köre</vt:lpstr>
      <vt:lpstr>A rendelet alkalmazási köre I.</vt:lpstr>
      <vt:lpstr>A rendelet alkalmazási köre II.</vt:lpstr>
      <vt:lpstr>A rendelet alkalmazási köre III.</vt:lpstr>
      <vt:lpstr>Az új eljárási típus</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Ügyféli kör vizsgálata I.</vt:lpstr>
      <vt:lpstr>Ügyféli kör vizsgálata II.</vt:lpstr>
      <vt:lpstr>Ügyféli kör vizsgálata III.</vt:lpstr>
      <vt:lpstr>Szakhatóság közreműködése I.</vt:lpstr>
      <vt:lpstr>46. dia</vt:lpstr>
      <vt:lpstr>47. dia</vt:lpstr>
      <vt:lpstr>48. dia</vt:lpstr>
      <vt:lpstr>Veszélyhelyzet esetén</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lpstr>69. dia</vt:lpstr>
      <vt:lpstr>70. dia</vt:lpstr>
      <vt:lpstr>71. dia</vt:lpstr>
      <vt:lpstr>Az összevont  engedélyezési eljárás </vt:lpstr>
      <vt:lpstr>Az összevont  telepítési eljárás</vt:lpstr>
      <vt:lpstr>74. dia</vt:lpstr>
      <vt:lpstr>Szakaszai</vt:lpstr>
      <vt:lpstr>76. dia</vt:lpstr>
      <vt:lpstr>Esetköre</vt:lpstr>
      <vt:lpstr>Hatóságok – szakhatóságok I.</vt:lpstr>
      <vt:lpstr>Hatóságok – szakhatóságok II.</vt:lpstr>
      <vt:lpstr>80. dia</vt:lpstr>
      <vt:lpstr>Engedélyezési eljárások </vt:lpstr>
      <vt:lpstr>Szolgáltatási szakasz – minden esetben</vt:lpstr>
      <vt:lpstr>Telepítési  hatásvizsgálati szakasz (THSZ)</vt:lpstr>
      <vt:lpstr>Kérelem tartalma</vt:lpstr>
      <vt:lpstr>A kérelem mellékletei I.</vt:lpstr>
      <vt:lpstr>A kérelem mellékletei II.</vt:lpstr>
      <vt:lpstr>Értesítés az eljárás megindításáról</vt:lpstr>
      <vt:lpstr>A bevonandó szakhatóságok körének meghatározása </vt:lpstr>
      <vt:lpstr>Szakhatósági közreműködés </vt:lpstr>
      <vt:lpstr>A szakhatóságok  ügyintézési határideje</vt:lpstr>
      <vt:lpstr>Ügyintézési határidő,  a döntés formája</vt:lpstr>
      <vt:lpstr>A telepítési engedély</vt:lpstr>
      <vt:lpstr>A telepítési engedély tartalma I.</vt:lpstr>
      <vt:lpstr>A telepítési engedély tartalma II.</vt:lpstr>
      <vt:lpstr>A telepítési engedély tartalma III.</vt:lpstr>
      <vt:lpstr>A telepítési engedély hatálya, közlése </vt:lpstr>
      <vt:lpstr>Az integrált építési  engedélyezési eljárás (IÉSZ)</vt:lpstr>
      <vt:lpstr>IÉSZ - mellékletek</vt:lpstr>
      <vt:lpstr>Az IÉSZ eljárás megindítása</vt:lpstr>
      <vt:lpstr>Az IÉSZ különös szabályai</vt:lpstr>
      <vt:lpstr>Az integrált  építési engedély tartalma</vt:lpstr>
      <vt:lpstr>Az integrált  építési engedély közlése</vt:lpstr>
      <vt:lpstr>103. dia</vt:lpstr>
      <vt:lpstr>104. dia</vt:lpstr>
      <vt:lpstr>105. dia</vt:lpstr>
      <vt:lpstr>106. dia</vt:lpstr>
      <vt:lpstr>107. dia</vt:lpstr>
      <vt:lpstr>108. dia</vt:lpstr>
      <vt:lpstr>109. dia</vt:lpstr>
      <vt:lpstr>110. dia</vt:lpstr>
      <vt:lpstr>111. dia</vt:lpstr>
      <vt:lpstr>112. dia</vt:lpstr>
      <vt:lpstr>113. dia</vt:lpstr>
      <vt:lpstr>114. dia</vt:lpstr>
      <vt:lpstr>115. dia</vt:lpstr>
      <vt:lpstr>116. dia</vt:lpstr>
      <vt:lpstr>117. dia</vt:lpstr>
      <vt:lpstr>118. dia</vt:lpstr>
      <vt:lpstr>Az engedély  hatályának meghosszabbítása I.</vt:lpstr>
      <vt:lpstr>Az engedély  hatályának meghosszabbítása II.</vt:lpstr>
      <vt:lpstr>Az engedély  hatályának meghosszabbítása III.</vt:lpstr>
      <vt:lpstr>122. dia</vt:lpstr>
      <vt:lpstr>Új eljárási szabályok (Étv. 53/C §)</vt:lpstr>
      <vt:lpstr>Új eljárási szabályok </vt:lpstr>
      <vt:lpstr>A fellebbezés folyamata I.</vt:lpstr>
      <vt:lpstr>A fellebbezés folyamata II.</vt:lpstr>
      <vt:lpstr>A fellebbezés folyamata III.</vt:lpstr>
      <vt:lpstr>A fellebbezés folyamata IV.</vt:lpstr>
      <vt:lpstr>Az építési folyamat felügyelete</vt:lpstr>
      <vt:lpstr>Az építési folyamat felügyelete</vt:lpstr>
      <vt:lpstr>Szabálytalan tevékenység</vt:lpstr>
      <vt:lpstr>ELÉVÜLÉS! </vt:lpstr>
      <vt:lpstr>Jókarbantartási kötelezés I.</vt:lpstr>
      <vt:lpstr>Jókarbantartási kötelezés II.</vt:lpstr>
      <vt:lpstr>Záró rendelkezések</vt:lpstr>
      <vt:lpstr>Záró rendelkezések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Változások 2013.</dc:title>
  <dc:creator>Cserteg Imre</dc:creator>
  <cp:lastModifiedBy>Én Vagyok</cp:lastModifiedBy>
  <cp:revision>141</cp:revision>
  <dcterms:modified xsi:type="dcterms:W3CDTF">2013-02-01T14:03:11Z</dcterms:modified>
</cp:coreProperties>
</file>